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94568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69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2F4415-5F3C-4046-A68C-1011E31B9245}" type="datetimeFigureOut">
              <a:rPr lang="th-TH" smtClean="0"/>
              <a:t>14/08/62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A33DA9-7BDA-4ACB-A7DA-094929CA7AF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929476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D29A47-3361-4833-B726-DCD4ECAAED2F}" type="datetimeFigureOut">
              <a:rPr lang="th-TH" smtClean="0"/>
              <a:t>14/08/62</a:t>
            </a:fld>
            <a:endParaRPr lang="th-TH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43013"/>
            <a:ext cx="447675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786362"/>
            <a:ext cx="5486400" cy="39161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A64C9A-9356-4F5F-A523-12755877FF8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20524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64C9A-9356-4F5F-A523-12755877FF81}" type="slidenum">
              <a:rPr lang="th-TH" smtClean="0"/>
              <a:t>1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115433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7C256-8C0A-4A25-BAC4-732FA3B8371F}" type="datetimeFigureOut">
              <a:rPr lang="th-TH" smtClean="0"/>
              <a:pPr/>
              <a:t>14/08/62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C8D8B-116A-4CBB-8D33-BB66424B79B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7C256-8C0A-4A25-BAC4-732FA3B8371F}" type="datetimeFigureOut">
              <a:rPr lang="th-TH" smtClean="0"/>
              <a:pPr/>
              <a:t>14/08/62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C8D8B-116A-4CBB-8D33-BB66424B79B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7C256-8C0A-4A25-BAC4-732FA3B8371F}" type="datetimeFigureOut">
              <a:rPr lang="th-TH" smtClean="0"/>
              <a:pPr/>
              <a:t>14/08/62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C8D8B-116A-4CBB-8D33-BB66424B79B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7C256-8C0A-4A25-BAC4-732FA3B8371F}" type="datetimeFigureOut">
              <a:rPr lang="th-TH" smtClean="0"/>
              <a:pPr/>
              <a:t>14/08/62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C8D8B-116A-4CBB-8D33-BB66424B79B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7C256-8C0A-4A25-BAC4-732FA3B8371F}" type="datetimeFigureOut">
              <a:rPr lang="th-TH" smtClean="0"/>
              <a:pPr/>
              <a:t>14/08/62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C8D8B-116A-4CBB-8D33-BB66424B79B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7C256-8C0A-4A25-BAC4-732FA3B8371F}" type="datetimeFigureOut">
              <a:rPr lang="th-TH" smtClean="0"/>
              <a:pPr/>
              <a:t>14/08/62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C8D8B-116A-4CBB-8D33-BB66424B79B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7C256-8C0A-4A25-BAC4-732FA3B8371F}" type="datetimeFigureOut">
              <a:rPr lang="th-TH" smtClean="0"/>
              <a:pPr/>
              <a:t>14/08/62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C8D8B-116A-4CBB-8D33-BB66424B79B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7C256-8C0A-4A25-BAC4-732FA3B8371F}" type="datetimeFigureOut">
              <a:rPr lang="th-TH" smtClean="0"/>
              <a:pPr/>
              <a:t>14/08/62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C8D8B-116A-4CBB-8D33-BB66424B79B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7C256-8C0A-4A25-BAC4-732FA3B8371F}" type="datetimeFigureOut">
              <a:rPr lang="th-TH" smtClean="0"/>
              <a:pPr/>
              <a:t>14/08/62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C8D8B-116A-4CBB-8D33-BB66424B79B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7C256-8C0A-4A25-BAC4-732FA3B8371F}" type="datetimeFigureOut">
              <a:rPr lang="th-TH" smtClean="0"/>
              <a:pPr/>
              <a:t>14/08/62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C8D8B-116A-4CBB-8D33-BB66424B79B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7C256-8C0A-4A25-BAC4-732FA3B8371F}" type="datetimeFigureOut">
              <a:rPr lang="th-TH" smtClean="0"/>
              <a:pPr/>
              <a:t>14/08/62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C8D8B-116A-4CBB-8D33-BB66424B79B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7C256-8C0A-4A25-BAC4-732FA3B8371F}" type="datetimeFigureOut">
              <a:rPr lang="th-TH" smtClean="0"/>
              <a:pPr/>
              <a:t>14/08/62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1C8D8B-116A-4CBB-8D33-BB66424B79B0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hyperlink" Target="https://campus.campus-star.com/education/74293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/>
            </a:r>
            <a:br>
              <a:rPr lang="th-TH" dirty="0"/>
            </a:br>
            <a:r>
              <a:rPr lang="th-TH" sz="10700" dirty="0"/>
              <a:t> </a:t>
            </a:r>
            <a:r>
              <a:rPr lang="th-TH" sz="184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แผน</a:t>
            </a:r>
            <a:r>
              <a:rPr lang="th-TH" sz="8000" b="1" dirty="0">
                <a:solidFill>
                  <a:schemeClr val="accent6"/>
                </a:solidFill>
              </a:rPr>
              <a:t>การเรียนสายสามัญ </a:t>
            </a:r>
            <a:endParaRPr lang="th-TH" dirty="0">
              <a:solidFill>
                <a:schemeClr val="accent6"/>
              </a:solidFill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 dirty="0"/>
          </a:p>
        </p:txBody>
      </p:sp>
      <p:pic>
        <p:nvPicPr>
          <p:cNvPr id="6" name="รูปภาพ 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494611"/>
            <a:ext cx="736600" cy="850900"/>
          </a:xfrm>
          <a:prstGeom prst="rect">
            <a:avLst/>
          </a:prstGeom>
        </p:spPr>
      </p:pic>
      <p:pic>
        <p:nvPicPr>
          <p:cNvPr id="8" name="รูปภาพ 7"/>
          <p:cNvPicPr>
            <a:picLocks noChangeAspect="1"/>
          </p:cNvPicPr>
          <p:nvPr/>
        </p:nvPicPr>
        <p:blipFill>
          <a:blip r:embed="rId3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0700" y="2483210"/>
            <a:ext cx="736600" cy="850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35852" y="8367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h-TH" b="1" dirty="0" smtClean="0">
                <a:solidFill>
                  <a:srgbClr val="00B0F0"/>
                </a:solidFill>
              </a:rPr>
              <a:t> การสอบเข้าศึกษาต่อในระดับอุดมศึกษา ของแผนการ</a:t>
            </a:r>
            <a:r>
              <a:rPr lang="th-TH" b="1" dirty="0" smtClean="0">
                <a:solidFill>
                  <a:srgbClr val="00B0F0"/>
                </a:solidFill>
              </a:rPr>
              <a:t>เรียนศิลป์-ภาษา</a:t>
            </a:r>
            <a:r>
              <a:rPr lang="th-TH" b="1" dirty="0" smtClean="0">
                <a:solidFill>
                  <a:srgbClr val="00B0F0"/>
                </a:solidFill>
              </a:rPr>
              <a:t/>
            </a:r>
            <a:br>
              <a:rPr lang="th-TH" b="1" dirty="0" smtClean="0">
                <a:solidFill>
                  <a:srgbClr val="00B0F0"/>
                </a:solidFill>
              </a:rPr>
            </a:br>
            <a:endParaRPr lang="th-TH" dirty="0">
              <a:solidFill>
                <a:srgbClr val="00B0F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38053" y="1196752"/>
            <a:ext cx="8229600" cy="4525963"/>
          </a:xfrm>
        </p:spPr>
        <p:txBody>
          <a:bodyPr>
            <a:noAutofit/>
          </a:bodyPr>
          <a:lstStyle/>
          <a:p>
            <a:endParaRPr lang="th-TH" sz="24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th-TH" sz="2400" b="1" dirty="0"/>
              <a:t>(ศิลป์คำนวณ ศิลป์ภาษา ศิลป์สังคม ศิลป์ธุรกิจ ฯลฯ</a:t>
            </a:r>
            <a:r>
              <a:rPr lang="th-TH" sz="2400" b="1" dirty="0" smtClean="0"/>
              <a:t>)</a:t>
            </a:r>
          </a:p>
          <a:p>
            <a:pPr marL="0" indent="0">
              <a:buNone/>
            </a:pPr>
            <a:r>
              <a:rPr lang="th-TH" sz="2400" b="1" dirty="0" smtClean="0"/>
              <a:t>1. ด้านเศรษฐศาสตร์</a:t>
            </a:r>
          </a:p>
          <a:p>
            <a:pPr marL="0" indent="0">
              <a:buNone/>
            </a:pPr>
            <a:r>
              <a:rPr lang="th-TH" sz="2400" b="1" dirty="0" smtClean="0"/>
              <a:t>2. ด้าน</a:t>
            </a:r>
            <a:r>
              <a:rPr lang="th-TH" sz="2400" b="1" dirty="0"/>
              <a:t>พาณิชยศาต</a:t>
            </a:r>
            <a:r>
              <a:rPr lang="th-TH" sz="2400" b="1" dirty="0" err="1"/>
              <a:t>ร์แ</a:t>
            </a:r>
            <a:r>
              <a:rPr lang="th-TH" sz="2400" b="1" dirty="0"/>
              <a:t>ละการบัญชี / บริหารธุรกิจ / </a:t>
            </a:r>
            <a:r>
              <a:rPr lang="th-TH" sz="2400" b="1" dirty="0" err="1"/>
              <a:t>การจัด</a:t>
            </a:r>
            <a:r>
              <a:rPr lang="th-TH" sz="2400" b="1" dirty="0"/>
              <a:t>การ</a:t>
            </a:r>
            <a:r>
              <a:rPr lang="th-TH" sz="2400" b="1" dirty="0" smtClean="0"/>
              <a:t>ฯ</a:t>
            </a:r>
            <a:endParaRPr lang="th-TH" sz="2400" b="1" dirty="0"/>
          </a:p>
          <a:p>
            <a:pPr marL="0" indent="0">
              <a:buNone/>
            </a:pPr>
            <a:r>
              <a:rPr lang="th-TH" sz="2400" b="1" dirty="0"/>
              <a:t>3. ด้านนิติศาสตร์ / สังคมสงเคราะห์ / </a:t>
            </a:r>
            <a:r>
              <a:rPr lang="th-TH" sz="2400" b="1" dirty="0" smtClean="0"/>
              <a:t>รัฐศาสตร์</a:t>
            </a:r>
          </a:p>
          <a:p>
            <a:pPr marL="0" indent="0">
              <a:buNone/>
            </a:pPr>
            <a:r>
              <a:rPr lang="th-TH" sz="2400" b="1" dirty="0"/>
              <a:t>4. ด้านนิเทศศาสตร์ / วารสารศาสตร์ / เทคโนโลยี</a:t>
            </a:r>
            <a:r>
              <a:rPr lang="th-TH" sz="2400" b="1" dirty="0" smtClean="0"/>
              <a:t>สื่อสารมวลชน</a:t>
            </a:r>
          </a:p>
          <a:p>
            <a:pPr marL="0" indent="0">
              <a:buNone/>
            </a:pPr>
            <a:r>
              <a:rPr lang="th-TH" sz="2400" b="1" dirty="0"/>
              <a:t>5. ด้านอักษรศาสตร์ / </a:t>
            </a:r>
            <a:r>
              <a:rPr lang="th-TH" sz="2400" b="1" dirty="0" smtClean="0"/>
              <a:t>ศิลปะศาสตร์ </a:t>
            </a:r>
            <a:r>
              <a:rPr lang="th-TH" sz="2400" b="1" dirty="0"/>
              <a:t>/ </a:t>
            </a:r>
            <a:r>
              <a:rPr lang="th-TH" sz="2400" b="1" dirty="0" smtClean="0"/>
              <a:t>มนุษยศาสตร์</a:t>
            </a:r>
          </a:p>
          <a:p>
            <a:pPr marL="0" indent="0">
              <a:buNone/>
            </a:pPr>
            <a:r>
              <a:rPr lang="th-TH" sz="2400" b="1" dirty="0"/>
              <a:t>6. ด้านครุศาสตร์ / ศึกษาศาสตร์ / ครุศาสตร์</a:t>
            </a:r>
            <a:r>
              <a:rPr lang="th-TH" sz="2400" b="1" dirty="0" smtClean="0"/>
              <a:t>อุตสาหกรรม</a:t>
            </a:r>
            <a:endParaRPr lang="th-TH" sz="2400" b="1" dirty="0"/>
          </a:p>
          <a:p>
            <a:pPr marL="0" indent="0">
              <a:buNone/>
            </a:pPr>
            <a:r>
              <a:rPr lang="th-TH" sz="2400" b="1" dirty="0"/>
              <a:t>7. ด้านสถาปัตยกรรม</a:t>
            </a:r>
            <a:r>
              <a:rPr lang="th-TH" sz="2400" b="1" dirty="0" smtClean="0"/>
              <a:t>ศาสตร์</a:t>
            </a:r>
          </a:p>
          <a:p>
            <a:pPr marL="0" indent="0">
              <a:buNone/>
            </a:pPr>
            <a:r>
              <a:rPr lang="th-TH" sz="2400" b="1" dirty="0"/>
              <a:t>8. ด้านจิตวิทยา</a:t>
            </a:r>
          </a:p>
          <a:p>
            <a:pPr marL="0" indent="0">
              <a:buNone/>
            </a:pPr>
            <a:r>
              <a:rPr lang="th-TH" sz="2400" b="1" dirty="0"/>
              <a:t>9. ด้านศิลปกรรมศาสตร์ / วิจิตรศิลป์ / มัณฑนศิลป์ / ดุริยางคศิลป์</a:t>
            </a:r>
          </a:p>
          <a:p>
            <a:pPr marL="0" indent="0">
              <a:buNone/>
            </a:pPr>
            <a:r>
              <a:rPr lang="th-TH" sz="2400" b="1" dirty="0"/>
              <a:t>10. ด้านโบราณคดี</a:t>
            </a:r>
          </a:p>
          <a:p>
            <a:pPr marL="0" indent="0">
              <a:buNone/>
            </a:pPr>
            <a:r>
              <a:rPr lang="th-TH" sz="2400" b="1" dirty="0"/>
              <a:t>11. ด้านเทคโนโลยีสารสนเทศ</a:t>
            </a:r>
          </a:p>
          <a:p>
            <a:pPr marL="0" indent="0">
              <a:buNone/>
            </a:pPr>
            <a:endParaRPr lang="th-TH" sz="2400" b="1" dirty="0"/>
          </a:p>
          <a:p>
            <a:pPr marL="0" indent="0">
              <a:buNone/>
            </a:pPr>
            <a:endParaRPr lang="th-TH" sz="2400" b="1" dirty="0"/>
          </a:p>
          <a:p>
            <a:pPr marL="0" indent="0">
              <a:buNone/>
            </a:pPr>
            <a:endParaRPr lang="th-TH" sz="2400" b="1" dirty="0"/>
          </a:p>
          <a:p>
            <a:pPr marL="0" indent="0">
              <a:buNone/>
            </a:pPr>
            <a:endParaRPr lang="th-TH" sz="2400" b="1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endParaRPr lang="th-TH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5273180"/>
            <a:ext cx="1686267" cy="1516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250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endParaRPr lang="th-TH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th-TH" b="1" dirty="0" smtClean="0">
                <a:solidFill>
                  <a:schemeClr val="accent6">
                    <a:lumMod val="75000"/>
                  </a:schemeClr>
                </a:solidFill>
              </a:rPr>
              <a:t>แหล่งที่มาของข้อมูล</a:t>
            </a:r>
          </a:p>
          <a:p>
            <a:pPr marL="0" indent="0" algn="ctr">
              <a:buNone/>
            </a:pPr>
            <a:r>
              <a:rPr lang="en-US" sz="2400" dirty="0">
                <a:hlinkClick r:id="rId2"/>
              </a:rPr>
              <a:t>https://campus.campus-star.com/education/74293.html</a:t>
            </a:r>
            <a:endParaRPr lang="th-TH" sz="2400" b="1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th-TH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endParaRPr lang="th-TH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4437112"/>
            <a:ext cx="3106989" cy="1968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461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800" b="1" dirty="0" smtClean="0">
                <a:solidFill>
                  <a:srgbClr val="00B0F0"/>
                </a:solidFill>
              </a:rPr>
              <a:t>แผนการเรียนวิทย์ – คณิต </a:t>
            </a:r>
            <a:endParaRPr lang="th-TH" sz="4800" b="1" dirty="0">
              <a:solidFill>
                <a:srgbClr val="00B0F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th-TH" dirty="0"/>
          </a:p>
          <a:p>
            <a:r>
              <a:rPr lang="th-TH" sz="4000" dirty="0" smtClean="0">
                <a:solidFill>
                  <a:schemeClr val="accent6">
                    <a:lumMod val="75000"/>
                  </a:schemeClr>
                </a:solidFill>
              </a:rPr>
              <a:t>มุ่งเน้น</a:t>
            </a:r>
            <a:r>
              <a:rPr lang="th-TH" sz="4000" dirty="0">
                <a:solidFill>
                  <a:schemeClr val="accent6">
                    <a:lumMod val="75000"/>
                  </a:schemeClr>
                </a:solidFill>
              </a:rPr>
              <a:t>ในกลุ่มวิชาวิทยาศาสตร์ คณิตศาสตร์ และภาษา นักเรียนที่เลือกแผนการเรียนนี้ควรมีความสามารถพื้นฐานในด้านการคิด</a:t>
            </a:r>
            <a:r>
              <a:rPr lang="th-TH" sz="4000" dirty="0" smtClean="0">
                <a:solidFill>
                  <a:schemeClr val="accent6">
                    <a:lumMod val="75000"/>
                  </a:schemeClr>
                </a:solidFill>
              </a:rPr>
              <a:t>คำนวณ </a:t>
            </a:r>
            <a:r>
              <a:rPr lang="th-TH" sz="4000" dirty="0">
                <a:solidFill>
                  <a:schemeClr val="accent6">
                    <a:lumMod val="75000"/>
                  </a:schemeClr>
                </a:solidFill>
              </a:rPr>
              <a:t>มีระเบียบวิธีในการคิด</a:t>
            </a:r>
            <a:r>
              <a:rPr lang="th-TH" sz="4000" dirty="0" smtClean="0">
                <a:solidFill>
                  <a:schemeClr val="accent6">
                    <a:lumMod val="75000"/>
                  </a:schemeClr>
                </a:solidFill>
              </a:rPr>
              <a:t>คำนวณ </a:t>
            </a:r>
            <a:r>
              <a:rPr lang="th-TH" sz="4000" dirty="0">
                <a:solidFill>
                  <a:schemeClr val="accent6">
                    <a:lumMod val="75000"/>
                  </a:schemeClr>
                </a:solidFill>
              </a:rPr>
              <a:t>สามารถอธิบายเหตุผล วิเคราะห์อย่างมีวิจารณญาณ เข้าใจภาษา ตีความ สื่อความหมายได้ดี ตลอดจนมีความสามารถในการจินตนาการการมองเห็นทิศทางการเคลื่อนที่ของสิ่งที่เป็นนามธรรม </a:t>
            </a:r>
          </a:p>
          <a:p>
            <a:endParaRPr lang="th-TH" dirty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232569"/>
            <a:ext cx="736600" cy="850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800" dirty="0" smtClean="0">
                <a:solidFill>
                  <a:srgbClr val="00B0F0"/>
                </a:solidFill>
              </a:rPr>
              <a:t>แผนการเรียนศิลป์ – </a:t>
            </a:r>
            <a:r>
              <a:rPr lang="th-TH" sz="4800" dirty="0" smtClean="0">
                <a:solidFill>
                  <a:srgbClr val="00B0F0"/>
                </a:solidFill>
              </a:rPr>
              <a:t>คำนวณ </a:t>
            </a:r>
            <a:endParaRPr lang="th-TH" sz="4800" dirty="0">
              <a:solidFill>
                <a:srgbClr val="00B0F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th-TH" dirty="0" smtClean="0">
                <a:solidFill>
                  <a:schemeClr val="accent6">
                    <a:lumMod val="75000"/>
                  </a:schemeClr>
                </a:solidFill>
              </a:rPr>
              <a:t>	</a:t>
            </a:r>
            <a:r>
              <a:rPr lang="th-TH" sz="4400" dirty="0" smtClean="0">
                <a:solidFill>
                  <a:schemeClr val="accent6">
                    <a:lumMod val="75000"/>
                  </a:schemeClr>
                </a:solidFill>
              </a:rPr>
              <a:t>เน้น</a:t>
            </a:r>
            <a:r>
              <a:rPr lang="th-TH" sz="4400" dirty="0">
                <a:solidFill>
                  <a:schemeClr val="accent6">
                    <a:lumMod val="75000"/>
                  </a:schemeClr>
                </a:solidFill>
              </a:rPr>
              <a:t>ในกลุ่มวิชาคณิตศาสตร์และภาษา ดังนั้นนักเรียนที่จะเลือกเรียนแผนนี้ ควรมีความสามารถพื้นฐานด้านคณิตศาสตร์ ด้านภาษา การคิดวิเคราะห์ด้านจินตนาการ พื้นที่ ระยะทาง ขนาด ทรวดทรง และด้านการจดจารายละเอียดเป็นหลัก </a:t>
            </a:r>
          </a:p>
          <a:p>
            <a:pPr>
              <a:buNone/>
            </a:pPr>
            <a:endParaRPr lang="th-TH" sz="44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2095" y="232569"/>
            <a:ext cx="736600" cy="850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solidFill>
                  <a:srgbClr val="00B0F0"/>
                </a:solidFill>
              </a:rPr>
              <a:t>แผนการเรียนศิลป์ – ภาษา </a:t>
            </a:r>
            <a:endParaRPr lang="th-TH" b="1" dirty="0">
              <a:solidFill>
                <a:srgbClr val="00B0F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th-TH" sz="40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th-TH" sz="4000" dirty="0" smtClean="0">
                <a:solidFill>
                  <a:schemeClr val="accent6">
                    <a:lumMod val="75000"/>
                  </a:schemeClr>
                </a:solidFill>
              </a:rPr>
              <a:t>มุ่งเน้น</a:t>
            </a:r>
            <a:r>
              <a:rPr lang="th-TH" sz="4000" dirty="0">
                <a:solidFill>
                  <a:schemeClr val="accent6">
                    <a:lumMod val="75000"/>
                  </a:schemeClr>
                </a:solidFill>
              </a:rPr>
              <a:t>ให้ผู้เรียนเรียนในกลุ่มวิชาสังคม ภาษาไทย ภาษาอังกฤษ และภาษาต่างประเทศเป็นภาษาที่สอง ดังนั้น ผู้เรียนที่จะเลือกเรียนแผนการเรียนนี้ควรจะมีความสามารถพื้นฐานทางด้านการใช้และความเข้าใจภาษา การจดจารายละเอียดต่าง ๆ และมีเหตุผลในการคิดวิเคราะห์ </a:t>
            </a: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276273"/>
            <a:ext cx="736600" cy="850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6920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h-TH" b="1" dirty="0" smtClean="0">
                <a:solidFill>
                  <a:srgbClr val="00B0F0"/>
                </a:solidFill>
              </a:rPr>
              <a:t> การสอบเข้าศึกษาต่อในระดับอุดมศึกษา ของแผนการเรียนวิทย์ – คณิต </a:t>
            </a:r>
            <a:br>
              <a:rPr lang="th-TH" b="1" dirty="0" smtClean="0">
                <a:solidFill>
                  <a:srgbClr val="00B0F0"/>
                </a:solidFill>
              </a:rPr>
            </a:br>
            <a:endParaRPr lang="th-TH" dirty="0">
              <a:solidFill>
                <a:srgbClr val="00B0F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th-TH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th-TH" b="1" dirty="0" smtClean="0">
                <a:solidFill>
                  <a:schemeClr val="accent6">
                    <a:lumMod val="75000"/>
                  </a:schemeClr>
                </a:solidFill>
              </a:rPr>
              <a:t>1. </a:t>
            </a:r>
            <a:r>
              <a:rPr lang="th-TH" b="1" dirty="0">
                <a:solidFill>
                  <a:schemeClr val="accent6">
                    <a:lumMod val="75000"/>
                  </a:schemeClr>
                </a:solidFill>
              </a:rPr>
              <a:t>กลุ่มวิทยาศาสตร์สุขภาพ ได้แก่คณะต่าง ๆ ดังนี้ </a:t>
            </a:r>
          </a:p>
          <a:p>
            <a:r>
              <a:rPr lang="th-TH" dirty="0">
                <a:solidFill>
                  <a:schemeClr val="accent6">
                    <a:lumMod val="75000"/>
                  </a:schemeClr>
                </a:solidFill>
              </a:rPr>
              <a:t>- แพทยศาสตร์ </a:t>
            </a:r>
          </a:p>
          <a:p>
            <a:r>
              <a:rPr lang="th-TH" dirty="0">
                <a:solidFill>
                  <a:schemeClr val="accent6">
                    <a:lumMod val="75000"/>
                  </a:schemeClr>
                </a:solidFill>
              </a:rPr>
              <a:t>- พยาบาลศาสตร์ </a:t>
            </a:r>
          </a:p>
          <a:p>
            <a:r>
              <a:rPr lang="th-TH" dirty="0">
                <a:solidFill>
                  <a:schemeClr val="accent6">
                    <a:lumMod val="75000"/>
                  </a:schemeClr>
                </a:solidFill>
              </a:rPr>
              <a:t>- เทคนิคการแพทย์ </a:t>
            </a:r>
          </a:p>
          <a:p>
            <a:r>
              <a:rPr lang="th-TH" dirty="0">
                <a:solidFill>
                  <a:schemeClr val="accent6">
                    <a:lumMod val="75000"/>
                  </a:schemeClr>
                </a:solidFill>
              </a:rPr>
              <a:t>- สาธารณสุขศาสตร์ </a:t>
            </a:r>
          </a:p>
          <a:p>
            <a:r>
              <a:rPr lang="th-TH" dirty="0">
                <a:solidFill>
                  <a:schemeClr val="accent6">
                    <a:lumMod val="75000"/>
                  </a:schemeClr>
                </a:solidFill>
              </a:rPr>
              <a:t>- เภสัชศาสตร์ </a:t>
            </a:r>
          </a:p>
          <a:p>
            <a:r>
              <a:rPr lang="th-TH" dirty="0">
                <a:solidFill>
                  <a:schemeClr val="accent6">
                    <a:lumMod val="75000"/>
                  </a:schemeClr>
                </a:solidFill>
              </a:rPr>
              <a:t>- ทันตแพทย์ศาสตร์ </a:t>
            </a:r>
          </a:p>
          <a:p>
            <a:r>
              <a:rPr lang="th-TH" dirty="0">
                <a:solidFill>
                  <a:schemeClr val="accent6">
                    <a:lumMod val="75000"/>
                  </a:schemeClr>
                </a:solidFill>
              </a:rPr>
              <a:t>- สัตวแพทยศาสตร์ </a:t>
            </a:r>
          </a:p>
          <a:p>
            <a:r>
              <a:rPr lang="th-TH" dirty="0">
                <a:solidFill>
                  <a:schemeClr val="accent6">
                    <a:lumMod val="75000"/>
                  </a:schemeClr>
                </a:solidFill>
              </a:rPr>
              <a:t>- กายภาพบาบัด </a:t>
            </a:r>
          </a:p>
          <a:p>
            <a:endParaRPr lang="th-TH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endParaRPr lang="th-TH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4759296"/>
            <a:ext cx="1656184" cy="19180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h-TH" b="1" dirty="0" smtClean="0">
                <a:solidFill>
                  <a:schemeClr val="accent6">
                    <a:lumMod val="75000"/>
                  </a:schemeClr>
                </a:solidFill>
              </a:rPr>
              <a:t>2. กลุ่มวิทยาศาสตร์กายภาพ ได้แก่คณะต่าง ๆ ดังนี้ </a:t>
            </a:r>
          </a:p>
          <a:p>
            <a:r>
              <a:rPr lang="th-TH" dirty="0" smtClean="0">
                <a:solidFill>
                  <a:schemeClr val="accent6">
                    <a:lumMod val="75000"/>
                  </a:schemeClr>
                </a:solidFill>
              </a:rPr>
              <a:t>- วิทยาศาสตร์ </a:t>
            </a:r>
          </a:p>
          <a:p>
            <a:r>
              <a:rPr lang="th-TH" dirty="0" smtClean="0">
                <a:solidFill>
                  <a:schemeClr val="accent6">
                    <a:lumMod val="75000"/>
                  </a:schemeClr>
                </a:solidFill>
              </a:rPr>
              <a:t>- วิทยาศาสตร์และเทคโนโลยี </a:t>
            </a:r>
          </a:p>
          <a:p>
            <a:r>
              <a:rPr lang="th-TH" dirty="0" smtClean="0">
                <a:solidFill>
                  <a:schemeClr val="accent6">
                    <a:lumMod val="75000"/>
                  </a:schemeClr>
                </a:solidFill>
              </a:rPr>
              <a:t>- พลังงานและวัสดุ </a:t>
            </a:r>
          </a:p>
          <a:p>
            <a:r>
              <a:rPr lang="th-TH" dirty="0" smtClean="0">
                <a:solidFill>
                  <a:schemeClr val="accent6">
                    <a:lumMod val="75000"/>
                  </a:schemeClr>
                </a:solidFill>
              </a:rPr>
              <a:t>- วิทยาศาสตร์ประยุกต์ </a:t>
            </a:r>
          </a:p>
          <a:p>
            <a:r>
              <a:rPr lang="th-TH" dirty="0" smtClean="0">
                <a:solidFill>
                  <a:schemeClr val="accent6">
                    <a:lumMod val="75000"/>
                  </a:schemeClr>
                </a:solidFill>
              </a:rPr>
              <a:t>- เทคโนโลยีอุตสาหกรรม </a:t>
            </a:r>
          </a:p>
          <a:p>
            <a:r>
              <a:rPr lang="th-TH" dirty="0" smtClean="0">
                <a:solidFill>
                  <a:schemeClr val="accent6">
                    <a:lumMod val="75000"/>
                  </a:schemeClr>
                </a:solidFill>
              </a:rPr>
              <a:t>- ทรัพยากรธรรมชาติ</a:t>
            </a:r>
          </a:p>
          <a:p>
            <a:endParaRPr lang="th-TH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th-TH" b="1" dirty="0" smtClean="0">
                <a:solidFill>
                  <a:schemeClr val="accent6">
                    <a:lumMod val="75000"/>
                  </a:schemeClr>
                </a:solidFill>
              </a:rPr>
              <a:t>3. กลุ่มวิศวกรรมศาสตร์ </a:t>
            </a:r>
          </a:p>
          <a:p>
            <a:r>
              <a:rPr lang="th-TH" dirty="0" smtClean="0">
                <a:solidFill>
                  <a:schemeClr val="accent6">
                    <a:lumMod val="75000"/>
                  </a:schemeClr>
                </a:solidFill>
              </a:rPr>
              <a:t>- วิศวกรรมศาสตร์ </a:t>
            </a:r>
          </a:p>
          <a:p>
            <a:r>
              <a:rPr lang="th-TH" dirty="0" smtClean="0">
                <a:solidFill>
                  <a:schemeClr val="accent6">
                    <a:lumMod val="75000"/>
                  </a:schemeClr>
                </a:solidFill>
              </a:rPr>
              <a:t>- เทคโนโลยีสารสนเทศ</a:t>
            </a:r>
          </a:p>
          <a:p>
            <a:endParaRPr lang="th-TH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3074" name="Picture 2" descr="G:\ดาวน์โหลด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988840"/>
            <a:ext cx="4328350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b="1" dirty="0">
                <a:solidFill>
                  <a:schemeClr val="accent6">
                    <a:lumMod val="75000"/>
                  </a:schemeClr>
                </a:solidFill>
              </a:rPr>
              <a:t>4. กลุ่มสถาปัตยกรรมศาสตร์ ได้แก่ คณะสถาปัตยกรรมศาสตร์ </a:t>
            </a:r>
          </a:p>
          <a:p>
            <a:pPr marL="0" indent="0">
              <a:buNone/>
            </a:pPr>
            <a:r>
              <a:rPr lang="th-TH" b="1" dirty="0" smtClean="0">
                <a:solidFill>
                  <a:schemeClr val="accent6">
                    <a:lumMod val="75000"/>
                  </a:schemeClr>
                </a:solidFill>
              </a:rPr>
              <a:t>5. </a:t>
            </a:r>
            <a:r>
              <a:rPr lang="th-TH" b="1" dirty="0">
                <a:solidFill>
                  <a:schemeClr val="accent6">
                    <a:lumMod val="75000"/>
                  </a:schemeClr>
                </a:solidFill>
              </a:rPr>
              <a:t>กลุ่มเกษตรศาสตร์ ได้แก่คณะต่าง ๆ ดังนี้ </a:t>
            </a:r>
          </a:p>
          <a:p>
            <a:r>
              <a:rPr lang="th-TH" dirty="0">
                <a:solidFill>
                  <a:schemeClr val="accent6">
                    <a:lumMod val="75000"/>
                  </a:schemeClr>
                </a:solidFill>
              </a:rPr>
              <a:t>- เกษตรศาสตร์ </a:t>
            </a:r>
          </a:p>
          <a:p>
            <a:r>
              <a:rPr lang="th-TH" dirty="0">
                <a:solidFill>
                  <a:schemeClr val="accent6">
                    <a:lumMod val="75000"/>
                  </a:schemeClr>
                </a:solidFill>
              </a:rPr>
              <a:t>- ประมง </a:t>
            </a:r>
          </a:p>
          <a:p>
            <a:r>
              <a:rPr lang="th-TH" dirty="0">
                <a:solidFill>
                  <a:schemeClr val="accent6">
                    <a:lumMod val="75000"/>
                  </a:schemeClr>
                </a:solidFill>
              </a:rPr>
              <a:t>- วนศาสตร์ </a:t>
            </a:r>
          </a:p>
          <a:p>
            <a:r>
              <a:rPr lang="th-TH" dirty="0">
                <a:solidFill>
                  <a:schemeClr val="accent6">
                    <a:lumMod val="75000"/>
                  </a:schemeClr>
                </a:solidFill>
              </a:rPr>
              <a:t>- อุตสาหกรรมการเกษตร </a:t>
            </a:r>
          </a:p>
          <a:p>
            <a:r>
              <a:rPr lang="th-TH" dirty="0">
                <a:solidFill>
                  <a:schemeClr val="accent6">
                    <a:lumMod val="75000"/>
                  </a:schemeClr>
                </a:solidFill>
              </a:rPr>
              <a:t>- เทคโนโลยีการเกษตร </a:t>
            </a:r>
          </a:p>
          <a:p>
            <a:r>
              <a:rPr lang="th-TH" dirty="0">
                <a:solidFill>
                  <a:schemeClr val="accent6">
                    <a:lumMod val="75000"/>
                  </a:schemeClr>
                </a:solidFill>
              </a:rPr>
              <a:t>- เทคโนโลยีอาหาร </a:t>
            </a:r>
          </a:p>
          <a:p>
            <a:endParaRPr lang="th-TH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th-TH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2" name="รูปภาพ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7359" y="4798475"/>
            <a:ext cx="1849441" cy="13276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b="1" dirty="0">
                <a:solidFill>
                  <a:schemeClr val="accent6">
                    <a:lumMod val="75000"/>
                  </a:schemeClr>
                </a:solidFill>
              </a:rPr>
              <a:t>6. กลุ่มบริหารธุรกิจ พาณิชยศาสตร์ แบ่งเป็น 2 กลุ่มย่อย </a:t>
            </a:r>
          </a:p>
          <a:p>
            <a:r>
              <a:rPr lang="th-TH" dirty="0">
                <a:solidFill>
                  <a:schemeClr val="accent6">
                    <a:lumMod val="75000"/>
                  </a:schemeClr>
                </a:solidFill>
              </a:rPr>
              <a:t>6.1 บริหารธุรกิจพาณิชยศาสตร์ บัญชี เศรษฐศาสตร์ </a:t>
            </a:r>
          </a:p>
          <a:p>
            <a:r>
              <a:rPr lang="th-TH" dirty="0">
                <a:solidFill>
                  <a:schemeClr val="accent6">
                    <a:lumMod val="75000"/>
                  </a:schemeClr>
                </a:solidFill>
              </a:rPr>
              <a:t>6.2 การจัดการท่องเที่ยว ได้แก่คณะต่าง ๆ ดังนี้ </a:t>
            </a:r>
          </a:p>
          <a:p>
            <a:r>
              <a:rPr lang="th-TH" dirty="0">
                <a:solidFill>
                  <a:schemeClr val="accent6">
                    <a:lumMod val="75000"/>
                  </a:schemeClr>
                </a:solidFill>
              </a:rPr>
              <a:t>- พาณิชยศาสตร์และการบัญชี </a:t>
            </a:r>
          </a:p>
          <a:p>
            <a:r>
              <a:rPr lang="th-TH" dirty="0">
                <a:solidFill>
                  <a:schemeClr val="accent6">
                    <a:lumMod val="75000"/>
                  </a:schemeClr>
                </a:solidFill>
              </a:rPr>
              <a:t>- บริหารธุรกิจ </a:t>
            </a:r>
          </a:p>
          <a:p>
            <a:r>
              <a:rPr lang="th-TH" dirty="0">
                <a:solidFill>
                  <a:schemeClr val="accent6">
                    <a:lumMod val="75000"/>
                  </a:schemeClr>
                </a:solidFill>
              </a:rPr>
              <a:t>- เศรษฐศาสตร์ </a:t>
            </a:r>
          </a:p>
          <a:p>
            <a:r>
              <a:rPr lang="th-TH" dirty="0">
                <a:solidFill>
                  <a:schemeClr val="accent6">
                    <a:lumMod val="75000"/>
                  </a:schemeClr>
                </a:solidFill>
              </a:rPr>
              <a:t>- วิทยาการจัดการ </a:t>
            </a:r>
          </a:p>
          <a:p>
            <a:r>
              <a:rPr lang="th-TH" dirty="0">
                <a:solidFill>
                  <a:schemeClr val="accent6">
                    <a:lumMod val="75000"/>
                  </a:schemeClr>
                </a:solidFill>
              </a:rPr>
              <a:t>- อุตสาหกรรมการท่องเที่ยว การ โรงแรม </a:t>
            </a:r>
          </a:p>
          <a:p>
            <a:endParaRPr lang="th-TH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026" name="Picture 2" descr="G: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552240"/>
            <a:ext cx="3411095" cy="2172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endParaRPr lang="th-TH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th-TH" b="1" dirty="0">
                <a:solidFill>
                  <a:schemeClr val="accent6">
                    <a:lumMod val="75000"/>
                  </a:schemeClr>
                </a:solidFill>
              </a:rPr>
              <a:t>7. กลุ่มครุศาสตร์/ศึกษาศาสตร์ ได้แก่ คณะศึกษาศาสตร์ ครุศาสตร์ ครุศาสตร์อุตสาหกรรม </a:t>
            </a:r>
          </a:p>
          <a:p>
            <a:pPr marL="0" indent="0">
              <a:buNone/>
            </a:pPr>
            <a:r>
              <a:rPr lang="th-TH" b="1" dirty="0">
                <a:solidFill>
                  <a:schemeClr val="accent6">
                    <a:lumMod val="75000"/>
                  </a:schemeClr>
                </a:solidFill>
              </a:rPr>
              <a:t>8. กลุ่มศิลปกรรมศาสตร์ ได้แก่ คณะศิลปกรรมศาสตร์ วิจิตรศิลป์ </a:t>
            </a:r>
            <a:r>
              <a:rPr lang="th-TH" b="1" dirty="0" err="1">
                <a:solidFill>
                  <a:schemeClr val="accent6">
                    <a:lumMod val="75000"/>
                  </a:schemeClr>
                </a:solidFill>
              </a:rPr>
              <a:t>มัณฑณ</a:t>
            </a:r>
            <a:r>
              <a:rPr lang="th-TH" b="1" dirty="0">
                <a:solidFill>
                  <a:schemeClr val="accent6">
                    <a:lumMod val="75000"/>
                  </a:schemeClr>
                </a:solidFill>
              </a:rPr>
              <a:t>ศิลป์ จิตรกรรม ประติมากรรมและภาพพิมพ์ </a:t>
            </a:r>
          </a:p>
          <a:p>
            <a:pPr marL="0" indent="0">
              <a:buNone/>
            </a:pPr>
            <a:r>
              <a:rPr lang="th-TH" b="1" dirty="0" smtClean="0">
                <a:solidFill>
                  <a:schemeClr val="accent6">
                    <a:lumMod val="75000"/>
                  </a:schemeClr>
                </a:solidFill>
              </a:rPr>
              <a:t>9. </a:t>
            </a:r>
            <a:r>
              <a:rPr lang="th-TH" b="1" dirty="0">
                <a:solidFill>
                  <a:schemeClr val="accent6">
                    <a:lumMod val="75000"/>
                  </a:schemeClr>
                </a:solidFill>
              </a:rPr>
              <a:t>กลุ่มสังคมศาสตร์และมนุษยศาสตร์ </a:t>
            </a:r>
          </a:p>
          <a:p>
            <a:endParaRPr lang="th-TH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endParaRPr lang="th-TH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2" name="รูปภาพ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5013176"/>
            <a:ext cx="1321240" cy="15163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TM03457503[[fn=อ้างอิง]]</Template>
  <TotalTime>105</TotalTime>
  <Words>389</Words>
  <Application>Microsoft Office PowerPoint</Application>
  <PresentationFormat>นำเสนอทางหน้าจอ (4:3)</PresentationFormat>
  <Paragraphs>73</Paragraphs>
  <Slides>11</Slides>
  <Notes>1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11</vt:i4>
      </vt:variant>
    </vt:vector>
  </HeadingPairs>
  <TitlesOfParts>
    <vt:vector size="16" baseType="lpstr">
      <vt:lpstr>Angsana New</vt:lpstr>
      <vt:lpstr>Arial</vt:lpstr>
      <vt:lpstr>Calibri</vt:lpstr>
      <vt:lpstr>Cordia New</vt:lpstr>
      <vt:lpstr>ชุดรูปแบบของ Office</vt:lpstr>
      <vt:lpstr>  แผนการเรียนสายสามัญ </vt:lpstr>
      <vt:lpstr>แผนการเรียนวิทย์ – คณิต </vt:lpstr>
      <vt:lpstr>แผนการเรียนศิลป์ – คำนวณ </vt:lpstr>
      <vt:lpstr>แผนการเรียนศิลป์ – ภาษา </vt:lpstr>
      <vt:lpstr> การสอบเข้าศึกษาต่อในระดับอุดมศึกษา ของแผนการเรียนวิทย์ – คณิต  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 การสอบเข้าศึกษาต่อในระดับอุดมศึกษา ของแผนการเรียนศิลป์-ภาษา </vt:lpstr>
      <vt:lpstr>งานนำเสนอ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แผนการเรียนสายสามัญ </dc:title>
  <dc:creator>dell6</dc:creator>
  <cp:lastModifiedBy>computer</cp:lastModifiedBy>
  <cp:revision>11</cp:revision>
  <cp:lastPrinted>2019-08-14T06:22:11Z</cp:lastPrinted>
  <dcterms:created xsi:type="dcterms:W3CDTF">2013-09-10T02:10:03Z</dcterms:created>
  <dcterms:modified xsi:type="dcterms:W3CDTF">2019-08-14T06:30:47Z</dcterms:modified>
</cp:coreProperties>
</file>