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70" r:id="rId2"/>
    <p:sldId id="259" r:id="rId3"/>
    <p:sldId id="260" r:id="rId4"/>
    <p:sldId id="261" r:id="rId5"/>
    <p:sldId id="262" r:id="rId6"/>
    <p:sldId id="271" r:id="rId7"/>
    <p:sldId id="274" r:id="rId8"/>
    <p:sldId id="273" r:id="rId9"/>
    <p:sldId id="265" r:id="rId10"/>
    <p:sldId id="266" r:id="rId11"/>
    <p:sldId id="267" r:id="rId12"/>
    <p:sldId id="277" r:id="rId13"/>
    <p:sldId id="268" r:id="rId14"/>
    <p:sldId id="275" r:id="rId15"/>
    <p:sldId id="276" r:id="rId16"/>
  </p:sldIdLst>
  <p:sldSz cx="9144000" cy="6858000" type="screen4x3"/>
  <p:notesSz cx="6858000" cy="9144000"/>
  <p:embeddedFontLst>
    <p:embeddedFont>
      <p:font typeface="TH Sarabun New" panose="020B0500040200020003" pitchFamily="34" charset="-34"/>
      <p:regular r:id="rId18"/>
      <p:bold r:id="rId19"/>
      <p:italic r:id="rId20"/>
      <p:boldItalic r:id="rId21"/>
    </p:embeddedFont>
    <p:embeddedFont>
      <p:font typeface="RSU" panose="02000506040000020003" pitchFamily="2" charset="-34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ngsana New" panose="02020603050405020304" pitchFamily="18" charset="-34"/>
      <p:regular r:id="rId28"/>
      <p:bold r:id="rId29"/>
      <p:italic r:id="rId30"/>
      <p:boldItalic r:id="rId31"/>
    </p:embeddedFont>
    <p:embeddedFont>
      <p:font typeface="TH SarabunPSK" panose="020B0500040200020003" pitchFamily="34" charset="-34"/>
      <p:regular r:id="rId32"/>
      <p:bold r:id="rId33"/>
      <p:italic r:id="rId34"/>
      <p:boldItalic r:id="rId35"/>
    </p:embeddedFont>
    <p:embeddedFont>
      <p:font typeface="Cordia New" panose="020B0304020202020204" pitchFamily="34" charset="-34"/>
      <p:regular r:id="rId36"/>
      <p:bold r:id="rId37"/>
      <p:italic r:id="rId38"/>
      <p:boldItalic r:id="rId3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BF3F3"/>
    <a:srgbClr val="F5F3F7"/>
    <a:srgbClr val="B4D4C6"/>
    <a:srgbClr val="B4BAD4"/>
    <a:srgbClr val="FFFFFF"/>
    <a:srgbClr val="9503BD"/>
    <a:srgbClr val="CCD927"/>
    <a:srgbClr val="DDD6E6"/>
    <a:srgbClr val="D96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86391-9E45-41B5-9358-BAD2A2B27D00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4565E-C0A1-4C5C-96ED-DF4587590B5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007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1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4565E-C0A1-4C5C-96ED-DF4587590B59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653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488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920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991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139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275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05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991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115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887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159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082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5C74A-455B-433D-AC9E-FE89801767C3}" type="datetimeFigureOut">
              <a:rPr lang="th-TH" smtClean="0"/>
              <a:t>26/06/62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9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4.png"/><Relationship Id="rId7" Type="http://schemas.openxmlformats.org/officeDocument/2006/relationships/image" Target="../media/image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10" Type="http://schemas.openxmlformats.org/officeDocument/2006/relationships/hyperlink" Target="file:///C:\Users\admin\Pictures\1485917356.jpg" TargetMode="External"/><Relationship Id="rId4" Type="http://schemas.openxmlformats.org/officeDocument/2006/relationships/image" Target="../media/image14.png"/><Relationship Id="rId9" Type="http://schemas.openxmlformats.org/officeDocument/2006/relationships/hyperlink" Target="file:///C:\Users\admin\Pictures\&#3623;&#3636;&#3608;&#3637;&#3651;&#3594;&#3657;&#3606;&#3640;&#3591;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slide" Target="slide1.xml"/><Relationship Id="rId5" Type="http://schemas.openxmlformats.org/officeDocument/2006/relationships/image" Target="../media/image23.png"/><Relationship Id="rId10" Type="http://schemas.openxmlformats.org/officeDocument/2006/relationships/image" Target="../media/image1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2.png"/><Relationship Id="rId5" Type="http://schemas.openxmlformats.org/officeDocument/2006/relationships/image" Target="../media/image33.png"/><Relationship Id="rId10" Type="http://schemas.openxmlformats.org/officeDocument/2006/relationships/slide" Target="slide1.xml"/><Relationship Id="rId4" Type="http://schemas.openxmlformats.org/officeDocument/2006/relationships/image" Target="../media/image32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slide" Target="slide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5148064" y="1404595"/>
            <a:ext cx="3995937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1286323" y="856758"/>
            <a:ext cx="7513632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lvl="0" algn="r">
              <a:lnSpc>
                <a:spcPts val="4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วัยและการเปลี่ยนแปลง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278199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601680" y="5316299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จุดประสงค์การเรียนรู้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</a:t>
                </a:r>
                <a:r>
                  <a:rPr lang="th-TH" sz="2400" b="1" dirty="0" smtClean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 smtClean="0">
                  <a:latin typeface="TH Sarabun New" pitchFamily="34" charset="-34"/>
                  <a:cs typeface="TH Sarabun New" pitchFamily="34" charset="-34"/>
                </a:rPr>
                <a:t>๑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615879" y="5733256"/>
            <a:ext cx="7772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อธิบายการเปลี่ยนแปลงทางด้านร่างกาย จิตใจ อารมณ์ สังคม และสติปัญญาในวัยต่างๆ ได้</a:t>
            </a:r>
            <a:endParaRPr lang="en-US" sz="1600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15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548680"/>
            <a:ext cx="9144000" cy="2880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7142" y="1412775"/>
            <a:ext cx="2732481" cy="514028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04012" y="1392313"/>
            <a:ext cx="2732481" cy="516074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29596" y="1379244"/>
            <a:ext cx="2732481" cy="517381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611560" y="1556792"/>
            <a:ext cx="2182081" cy="648072"/>
          </a:xfrm>
          <a:prstGeom prst="round2DiagRect">
            <a:avLst>
              <a:gd name="adj1" fmla="val 16667"/>
              <a:gd name="adj2" fmla="val 30865"/>
            </a:avLst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ด้านจิตใจและอารมณ์</a:t>
            </a:r>
          </a:p>
        </p:txBody>
      </p:sp>
      <p:sp>
        <p:nvSpPr>
          <p:cNvPr id="21" name="Round Diagonal Corner Rectangle 20"/>
          <p:cNvSpPr/>
          <p:nvPr/>
        </p:nvSpPr>
        <p:spPr>
          <a:xfrm>
            <a:off x="3491880" y="1556792"/>
            <a:ext cx="2158701" cy="648072"/>
          </a:xfrm>
          <a:prstGeom prst="round2DiagRect">
            <a:avLst>
              <a:gd name="adj1" fmla="val 16667"/>
              <a:gd name="adj2" fmla="val 30865"/>
            </a:avLst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ด้านสังคม</a:t>
            </a:r>
          </a:p>
        </p:txBody>
      </p:sp>
      <p:sp>
        <p:nvSpPr>
          <p:cNvPr id="22" name="Round Diagonal Corner Rectangle 21"/>
          <p:cNvSpPr/>
          <p:nvPr/>
        </p:nvSpPr>
        <p:spPr>
          <a:xfrm>
            <a:off x="6445747" y="1556792"/>
            <a:ext cx="2230709" cy="648072"/>
          </a:xfrm>
          <a:prstGeom prst="round2DiagRect">
            <a:avLst>
              <a:gd name="adj1" fmla="val 16667"/>
              <a:gd name="adj2" fmla="val 30865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ด้านสติปัญญา</a:t>
            </a:r>
          </a:p>
        </p:txBody>
      </p:sp>
      <p:sp>
        <p:nvSpPr>
          <p:cNvPr id="2" name="Rectangle 1"/>
          <p:cNvSpPr/>
          <p:nvPr/>
        </p:nvSpPr>
        <p:spPr>
          <a:xfrm>
            <a:off x="339047" y="2433082"/>
            <a:ext cx="2720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การเปลี่ยนแปลงที่ส่งผลด้าน</a:t>
            </a: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อารมณ์</a:t>
            </a:r>
            <a:br>
              <a:rPr lang="th-TH" sz="2000" dirty="0" smtClean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ที่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รุนแรงและ</a:t>
            </a: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เปิดเผย ที่เรียกว่า      “พายุบุแคม”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19576" y="2430124"/>
            <a:ext cx="2720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วัยรุ่นจะให้ความสำคัญต่อกลุ่ม ยอมรับค่านิยม ความเชื่อ และความสนใจของ</a:t>
            </a: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กลุ่ม มักจะเชื่อฟังเพื่อนมากกว่าผู้ปกครอง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56176" y="2433082"/>
            <a:ext cx="2720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วัยรุ่นจึงมกระ</a:t>
            </a: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บวนการพัฒนา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ทางด้านความคิดและสติปัญญาของวัยรุ่นให้พัฒนาไปในทิศทางที่ถูกต้องและเหมาะสม</a:t>
            </a:r>
            <a:endParaRPr lang="th-TH" sz="20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Oval 2"/>
          <p:cNvSpPr/>
          <p:nvPr/>
        </p:nvSpPr>
        <p:spPr>
          <a:xfrm>
            <a:off x="6284464" y="5170918"/>
            <a:ext cx="2464000" cy="5760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8" name="Picture 2" descr="C:\Users\FL4_Sirirat-Lon\Desktop\TOM\infor\infographic56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9349" y="3573016"/>
            <a:ext cx="2519115" cy="21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tongchai.cha\Desktop\TOM\Private\infor\infographic33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4738" y="4094299"/>
            <a:ext cx="2797618" cy="262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ongchai.cha\Desktop\TOM\Private\infor\infographic32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762" y="3769538"/>
            <a:ext cx="2076930" cy="20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63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สี่เหลี่ยมผืนผ้า 3"/>
          <p:cNvSpPr/>
          <p:nvPr/>
        </p:nvSpPr>
        <p:spPr>
          <a:xfrm>
            <a:off x="-17115" y="5301208"/>
            <a:ext cx="9144000" cy="1516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                                             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1" name="สี่เหลี่ยมผืนผ้า 3"/>
          <p:cNvSpPr/>
          <p:nvPr/>
        </p:nvSpPr>
        <p:spPr>
          <a:xfrm>
            <a:off x="0" y="764705"/>
            <a:ext cx="9144000" cy="4536504"/>
          </a:xfrm>
          <a:prstGeom prst="rect">
            <a:avLst/>
          </a:prstGeom>
          <a:solidFill>
            <a:srgbClr val="B4D4C6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                                             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050" name="Picture 2" descr="C:\Users\tongchai.cha\Desktop\TOM\Private\infor\infographic323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712" y="2059476"/>
            <a:ext cx="2128175" cy="441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642587" y="5301208"/>
            <a:ext cx="1714810" cy="432048"/>
          </a:xfrm>
          <a:prstGeom prst="ellipse">
            <a:avLst/>
          </a:prstGeom>
          <a:solidFill>
            <a:srgbClr val="D9D9D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3" name="Picture 2" descr="C:\Users\tongchai.cha\Desktop\TOM\Private\infor\infographic323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16" b="-522"/>
          <a:stretch/>
        </p:blipFill>
        <p:spPr bwMode="auto">
          <a:xfrm>
            <a:off x="6950000" y="1778913"/>
            <a:ext cx="2226544" cy="441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1424970"/>
            <a:ext cx="352468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itchFamily="34" charset="-34"/>
                <a:cs typeface="TH Sarabun New" pitchFamily="34" charset="-34"/>
              </a:rPr>
              <a:t>ด้านร่างกาย  </a:t>
            </a: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มีความเจริญสมบูรณ์ของอวัยวะ</a:t>
            </a:r>
          </a:p>
          <a:p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และระบบต่างๆ ได้ดีเกือบทุกด้าน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4088" y="2269321"/>
            <a:ext cx="352691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itchFamily="34" charset="-34"/>
                <a:cs typeface="TH Sarabun New" pitchFamily="34" charset="-34"/>
              </a:rPr>
              <a:t>ด้านจิตใจและอารมณ์  </a:t>
            </a: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เมื่อเริ่มเข้าสู่วัยกลางคนจะเริ่มมีความกังวลใจในด้านสุขภาพที่เปลี่ยน</a:t>
            </a:r>
          </a:p>
          <a:p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แปลงไป และหน้าที่การงานที่ตนเองรับผิดชอบ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3277433"/>
            <a:ext cx="353910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itchFamily="34" charset="-34"/>
                <a:cs typeface="TH Sarabun New" pitchFamily="34" charset="-34"/>
              </a:rPr>
              <a:t>ด้านสังคม 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มีการเปลี่ยนแปลง</a:t>
            </a: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ค่อนข้างมากทำให้การปฏิสัมพันธ์ทาง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สังคมเปลี่ยนแปลงไป</a:t>
            </a: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ตามสถานภาพ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และบทบาท</a:t>
            </a: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ของตนเอง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7397" y="4265801"/>
            <a:ext cx="3505779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itchFamily="34" charset="-34"/>
                <a:cs typeface="TH Sarabun New" pitchFamily="34" charset="-34"/>
              </a:rPr>
              <a:t>ด้านสติปัญญา 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มีศักยภาพในการเรียนรู้ ทั้ง</a:t>
            </a: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การเรียนรู้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ที่มีแบบแผนและไม่</a:t>
            </a: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มีแบบ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แผน โดย</a:t>
            </a: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ใช้ประสบการณ์ชีวิต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เมื่อผนวกเข้ากับปัญหา</a:t>
            </a: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ของแต่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ละช่วงอายุกับ</a:t>
            </a: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สิ่งแวดล้อมต่างๆ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51520" y="188640"/>
            <a:ext cx="1944216" cy="504056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249911" y="44624"/>
            <a:ext cx="2074617" cy="50405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วัยผู้ใหญ่</a:t>
            </a:r>
            <a:endParaRPr lang="th-TH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202332"/>
            <a:ext cx="7110287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804248" y="72008"/>
            <a:ext cx="576064" cy="4766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862641" y="72008"/>
            <a:ext cx="576064" cy="4766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latin typeface="TH Sarabun New" pitchFamily="34" charset="-34"/>
                <a:cs typeface="TH Sarabun New" pitchFamily="34" charset="-34"/>
              </a:rPr>
              <a:t>๕</a:t>
            </a:r>
            <a:endParaRPr lang="th-TH" sz="44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0" name="Picture 18" descr="C:\Users\tongchai.cha\Desktop\TOM\infor\infographic106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3224" y="1902026"/>
            <a:ext cx="2166888" cy="375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3" name="Picture 2" descr="K:\TSM 3-A\Logo Aksorn\Aksorn Charoen Tat_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503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18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" y="476672"/>
            <a:ext cx="9139944" cy="60932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3"/>
          <p:cNvSpPr/>
          <p:nvPr/>
        </p:nvSpPr>
        <p:spPr>
          <a:xfrm>
            <a:off x="0" y="692696"/>
            <a:ext cx="9144000" cy="2304256"/>
          </a:xfrm>
          <a:prstGeom prst="rect">
            <a:avLst/>
          </a:prstGeom>
          <a:solidFill>
            <a:srgbClr val="B4D4C6"/>
          </a:solidFill>
          <a:ln>
            <a:solidFill>
              <a:srgbClr val="B4D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                                             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1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3369568" cy="2220054"/>
          </a:xfrm>
          <a:prstGeom prst="rect">
            <a:avLst/>
          </a:prstGeom>
        </p:spPr>
      </p:pic>
      <p:cxnSp>
        <p:nvCxnSpPr>
          <p:cNvPr id="12" name="ตัวเชื่อมต่อตรง 6"/>
          <p:cNvCxnSpPr/>
          <p:nvPr/>
        </p:nvCxnSpPr>
        <p:spPr>
          <a:xfrm>
            <a:off x="0" y="2996952"/>
            <a:ext cx="914400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กลุ่ม 11"/>
          <p:cNvGrpSpPr/>
          <p:nvPr/>
        </p:nvGrpSpPr>
        <p:grpSpPr>
          <a:xfrm>
            <a:off x="4706784" y="1157664"/>
            <a:ext cx="2187373" cy="1602537"/>
            <a:chOff x="4706784" y="2393885"/>
            <a:chExt cx="2187373" cy="1602537"/>
          </a:xfrm>
        </p:grpSpPr>
        <p:sp>
          <p:nvSpPr>
            <p:cNvPr id="14" name="วงรี 10"/>
            <p:cNvSpPr/>
            <p:nvPr/>
          </p:nvSpPr>
          <p:spPr>
            <a:xfrm>
              <a:off x="4706784" y="2393885"/>
              <a:ext cx="2187373" cy="1602537"/>
            </a:xfrm>
            <a:prstGeom prst="ellipse">
              <a:avLst/>
            </a:prstGeom>
            <a:solidFill>
              <a:srgbClr val="6FA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14462" y="2591906"/>
              <a:ext cx="197201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000" dirty="0">
                  <a:latin typeface="TH Sarabun New" pitchFamily="34" charset="-34"/>
                  <a:cs typeface="TH Sarabun New" pitchFamily="34" charset="-34"/>
                </a:rPr>
                <a:t> </a:t>
              </a:r>
              <a:r>
                <a:rPr lang="th-TH" sz="3000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ผู้ที่มีอายุ</a:t>
              </a:r>
              <a:r>
                <a:rPr lang="th-TH" sz="3000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มากกว่า</a:t>
              </a:r>
            </a:p>
            <a:p>
              <a:pPr algn="ctr"/>
              <a:r>
                <a:rPr lang="th-TH" sz="3000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 ๖๐ </a:t>
              </a:r>
              <a:r>
                <a:rPr lang="th-TH" sz="3000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ปีขึ้นไป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52409" y="3232435"/>
              <a:ext cx="4961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DCDCDC"/>
                  </a:solidFill>
                  <a:latin typeface="TH Sarabun New" pitchFamily="34" charset="-34"/>
                  <a:cs typeface="TH Sarabun New" pitchFamily="34" charset="-34"/>
                </a:rPr>
                <a:t>&gt;</a:t>
              </a:r>
              <a:endParaRPr lang="th-TH" sz="4000" dirty="0">
                <a:solidFill>
                  <a:srgbClr val="DCDCDC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17" name="สี่เหลี่ยมผืนผ้า 12"/>
          <p:cNvSpPr/>
          <p:nvPr/>
        </p:nvSpPr>
        <p:spPr>
          <a:xfrm>
            <a:off x="0" y="3024336"/>
            <a:ext cx="9144001" cy="328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สี่เหลี่ยมผืนผ้ามุมมน 32"/>
          <p:cNvSpPr/>
          <p:nvPr/>
        </p:nvSpPr>
        <p:spPr>
          <a:xfrm>
            <a:off x="1565413" y="3140968"/>
            <a:ext cx="5904656" cy="504056"/>
          </a:xfrm>
          <a:prstGeom prst="roundRect">
            <a:avLst/>
          </a:prstGeom>
          <a:solidFill>
            <a:srgbClr val="355D4C"/>
          </a:solidFill>
          <a:ln>
            <a:solidFill>
              <a:srgbClr val="355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มาเข้าใจกับสิ่งที่ </a:t>
            </a:r>
            <a:r>
              <a:rPr lang="th-TH" sz="3200" dirty="0" smtClean="0">
                <a:solidFill>
                  <a:srgbClr val="6FAD92"/>
                </a:solidFill>
                <a:latin typeface="TH Sarabun New" pitchFamily="34" charset="-34"/>
                <a:cs typeface="TH Sarabun New" pitchFamily="34" charset="-34"/>
              </a:rPr>
              <a:t>ผู้สูงอายุ</a:t>
            </a:r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 ต้องการ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สี่เหลี่ยมผืนผ้ามุมมน 33"/>
          <p:cNvSpPr/>
          <p:nvPr/>
        </p:nvSpPr>
        <p:spPr>
          <a:xfrm>
            <a:off x="179512" y="3870786"/>
            <a:ext cx="2088232" cy="2160240"/>
          </a:xfrm>
          <a:prstGeom prst="roundRect">
            <a:avLst/>
          </a:prstGeom>
          <a:solidFill>
            <a:srgbClr val="B4D4C6"/>
          </a:solidFill>
          <a:ln>
            <a:solidFill>
              <a:srgbClr val="B4D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 smtClean="0">
              <a:solidFill>
                <a:schemeClr val="tx1">
                  <a:lumMod val="50000"/>
                  <a:lumOff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วัยที่เริ่มมีการเสื่อมของระบบต่างๆ</a:t>
            </a:r>
            <a:endParaRPr lang="th-TH" dirty="0">
              <a:solidFill>
                <a:schemeClr val="tx1">
                  <a:lumMod val="50000"/>
                  <a:lumOff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สี่เหลี่ยมผืนผ้ามุมมน 34"/>
          <p:cNvSpPr/>
          <p:nvPr/>
        </p:nvSpPr>
        <p:spPr>
          <a:xfrm>
            <a:off x="2411760" y="3870786"/>
            <a:ext cx="2088232" cy="2160240"/>
          </a:xfrm>
          <a:prstGeom prst="roundRect">
            <a:avLst/>
          </a:prstGeom>
          <a:solidFill>
            <a:srgbClr val="B4D4C6"/>
          </a:solidFill>
          <a:ln>
            <a:solidFill>
              <a:srgbClr val="B4D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 smtClean="0">
              <a:solidFill>
                <a:schemeClr val="tx1">
                  <a:lumMod val="50000"/>
                  <a:lumOff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ครอบครัวให้ความรักและความเข้าใจ</a:t>
            </a:r>
            <a:endParaRPr lang="th-TH" dirty="0">
              <a:solidFill>
                <a:schemeClr val="tx1">
                  <a:lumMod val="50000"/>
                  <a:lumOff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สี่เหลี่ยมผืนผ้ามุมมน 35"/>
          <p:cNvSpPr/>
          <p:nvPr/>
        </p:nvSpPr>
        <p:spPr>
          <a:xfrm>
            <a:off x="4644008" y="3861048"/>
            <a:ext cx="2088232" cy="2160240"/>
          </a:xfrm>
          <a:prstGeom prst="roundRect">
            <a:avLst/>
          </a:prstGeom>
          <a:solidFill>
            <a:srgbClr val="B4D4C6"/>
          </a:solidFill>
          <a:ln>
            <a:solidFill>
              <a:srgbClr val="B4D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 smtClean="0">
              <a:solidFill>
                <a:schemeClr val="tx1">
                  <a:lumMod val="50000"/>
                  <a:lumOff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การทำใจยอมรับความสิ้นสุดของสัมพันธภาพที่เปลี่ยนไป</a:t>
            </a:r>
            <a:endParaRPr lang="th-TH" dirty="0">
              <a:solidFill>
                <a:schemeClr val="tx1">
                  <a:lumMod val="50000"/>
                  <a:lumOff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2" name="สี่เหลี่ยมผืนผ้ามุมมน 36"/>
          <p:cNvSpPr/>
          <p:nvPr/>
        </p:nvSpPr>
        <p:spPr>
          <a:xfrm>
            <a:off x="6876256" y="3861048"/>
            <a:ext cx="2088232" cy="2160240"/>
          </a:xfrm>
          <a:prstGeom prst="roundRect">
            <a:avLst/>
          </a:prstGeom>
          <a:solidFill>
            <a:srgbClr val="B4D4C6"/>
          </a:solidFill>
          <a:ln>
            <a:solidFill>
              <a:srgbClr val="B4D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 smtClean="0">
              <a:solidFill>
                <a:schemeClr val="tx1">
                  <a:lumMod val="50000"/>
                  <a:lumOff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มีการเปลี่ยนแปลงเพื่อให้ทันกับยุคสมัย</a:t>
            </a:r>
            <a:endParaRPr lang="th-TH" dirty="0">
              <a:solidFill>
                <a:schemeClr val="tx1">
                  <a:lumMod val="50000"/>
                  <a:lumOff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3" name="รูปภาพ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5" t="21865" r="23762" b="22122"/>
          <a:stretch/>
        </p:blipFill>
        <p:spPr>
          <a:xfrm>
            <a:off x="467544" y="3938477"/>
            <a:ext cx="1456794" cy="498635"/>
          </a:xfrm>
          <a:prstGeom prst="rect">
            <a:avLst/>
          </a:prstGeom>
        </p:spPr>
      </p:pic>
      <p:pic>
        <p:nvPicPr>
          <p:cNvPr id="24" name="รูปภาพ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62" y="3933056"/>
            <a:ext cx="581028" cy="456243"/>
          </a:xfrm>
          <a:prstGeom prst="rect">
            <a:avLst/>
          </a:prstGeom>
        </p:spPr>
      </p:pic>
      <p:pic>
        <p:nvPicPr>
          <p:cNvPr id="25" name="รูปภาพ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12" y="3933056"/>
            <a:ext cx="954861" cy="511968"/>
          </a:xfrm>
          <a:prstGeom prst="rect">
            <a:avLst/>
          </a:prstGeom>
        </p:spPr>
      </p:pic>
      <p:pic>
        <p:nvPicPr>
          <p:cNvPr id="26" name="รูปภาพ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90" y="3899349"/>
            <a:ext cx="459310" cy="545676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251520" y="188640"/>
            <a:ext cx="1944216" cy="504056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249911" y="44624"/>
            <a:ext cx="2074617" cy="50405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วัยผู้สูงอายุ</a:t>
            </a:r>
            <a:endParaRPr lang="th-TH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202332"/>
            <a:ext cx="7110287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804248" y="72008"/>
            <a:ext cx="576064" cy="4766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862641" y="72008"/>
            <a:ext cx="576064" cy="4766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latin typeface="TH Sarabun New" pitchFamily="34" charset="-34"/>
                <a:cs typeface="TH Sarabun New" pitchFamily="34" charset="-34"/>
              </a:rPr>
              <a:t>๖</a:t>
            </a:r>
          </a:p>
        </p:txBody>
      </p:sp>
      <p:grpSp>
        <p:nvGrpSpPr>
          <p:cNvPr id="37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8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9" name="Picture 2" descr="K:\TSM 3-A\Logo Aksorn\Aksorn Charoen Tat_2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รูปภาพ 1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27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1" y="260648"/>
            <a:ext cx="8424936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RSU" panose="02000506040000020003" pitchFamily="2" charset="-34"/>
                <a:cs typeface="RSU" panose="02000506040000020003" pitchFamily="2" charset="-34"/>
              </a:rPr>
              <a:t>กิจกรรมที่</a:t>
            </a:r>
            <a:r>
              <a:rPr lang="en-US" altLang="en-US" b="1" dirty="0">
                <a:solidFill>
                  <a:srgbClr val="FF00FF"/>
                </a:solidFill>
                <a:latin typeface="RSU" panose="02000506040000020003" pitchFamily="2" charset="-34"/>
                <a:cs typeface="RSU" panose="02000506040000020003" pitchFamily="2" charset="-34"/>
              </a:rPr>
              <a:t> </a:t>
            </a:r>
            <a:r>
              <a:rPr lang="en-US" altLang="en-US" b="1" dirty="0" smtClean="0">
                <a:solidFill>
                  <a:srgbClr val="FF00FF"/>
                </a:solidFill>
                <a:latin typeface="RSU" panose="02000506040000020003" pitchFamily="2" charset="-34"/>
                <a:cs typeface="RSU" panose="02000506040000020003" pitchFamily="2" charset="-34"/>
              </a:rPr>
              <a:t>1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RSU" panose="02000506040000020003" pitchFamily="2" charset="-34"/>
                <a:cs typeface="RSU" panose="02000506040000020003" pitchFamily="2" charset="-34"/>
              </a:rPr>
              <a:t>  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SU" panose="02000506040000020003" pitchFamily="2" charset="-34"/>
              <a:cs typeface="RSU" panose="02000506040000020003" pitchFamily="2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DB07BD"/>
                </a:solidFill>
                <a:effectLst/>
                <a:latin typeface="RSU" panose="02000506040000020003" pitchFamily="2" charset="-34"/>
                <a:cs typeface="RSU" panose="02000506040000020003" pitchFamily="2" charset="-34"/>
              </a:rPr>
              <a:t>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SU" panose="02000506040000020003" pitchFamily="2" charset="-34"/>
                <a:cs typeface="RSU" panose="02000506040000020003" pitchFamily="2" charset="-34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SU" panose="02000506040000020003" pitchFamily="2" charset="-34"/>
                <a:cs typeface="RSU" panose="02000506040000020003" pitchFamily="2" charset="-34"/>
              </a:rPr>
            </a:b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SU" panose="02000506040000020003" pitchFamily="2" charset="-34"/>
              <a:cs typeface="RSU" panose="02000506040000020003" pitchFamily="2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kumimoji="0" lang="en-US" altLang="en-US" sz="1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kumimoji="0" lang="en-US" altLang="en-US" sz="111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09708" y="980728"/>
            <a:ext cx="796454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RSU" panose="02000506040000020003" pitchFamily="2" charset="-34"/>
                <a:cs typeface="RSU" panose="02000506040000020003" pitchFamily="2" charset="-34"/>
              </a:rPr>
              <a:t>ให้นักเรียนเปรียบเทียบการเปลี่ยนแปลงของ</a:t>
            </a:r>
            <a:r>
              <a:rPr lang="th-TH" altLang="en-US" b="1" dirty="0" smtClean="0">
                <a:solidFill>
                  <a:srgbClr val="0000FF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วัยต่างๆ</a:t>
            </a:r>
            <a:r>
              <a:rPr kumimoji="0" lang="th-TH" alt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RSU" panose="02000506040000020003" pitchFamily="2" charset="-34"/>
                <a:cs typeface="RSU" panose="02000506040000020003" pitchFamily="2" charset="-34"/>
              </a:rPr>
              <a:t>  </a:t>
            </a:r>
            <a:r>
              <a:rPr lang="en-US" altLang="en-US" b="1" dirty="0">
                <a:solidFill>
                  <a:srgbClr val="0000FF"/>
                </a:solidFill>
                <a:latin typeface="RSU" panose="02000506040000020003" pitchFamily="2" charset="-34"/>
                <a:cs typeface="RSU" panose="02000506040000020003" pitchFamily="2" charset="-34"/>
              </a:rPr>
              <a:t>2</a:t>
            </a:r>
            <a:r>
              <a:rPr kumimoji="0" lang="th-TH" alt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RSU" panose="02000506040000020003" pitchFamily="2" charset="-34"/>
                <a:cs typeface="RSU" panose="02000506040000020003" pitchFamily="2" charset="-34"/>
              </a:rPr>
              <a:t> ช่วงวัย บันทึกข้อมูลลงในแผนภาพความคิด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pic>
        <p:nvPicPr>
          <p:cNvPr id="1028" name="Picture 4" descr="https://lh3.googleusercontent.com/mCCF8uq2TMBOH_LUWRP9ay5IbuovPGLAz7t_GnLbzHAN2xevLt8qo_qYf-KobQhQzKFMbuBPTA-GpAAodP5f4lgcLEIw3MXlm13I8DIg3EEXZlIz0Ezck-e38FuaCvLz7-UsgN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0" y="1934835"/>
            <a:ext cx="8338377" cy="516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กล่องข้อความ 1"/>
          <p:cNvSpPr txBox="1"/>
          <p:nvPr/>
        </p:nvSpPr>
        <p:spPr>
          <a:xfrm>
            <a:off x="1547664" y="2858085"/>
            <a:ext cx="13681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วัย.....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6.googleusercontent.com/VQ9Xbu6LMOjdrP-CM5OJTMqHn7bZH6q5NZAAaJcPFnMLdrzmZBlGUTKFW5nYcb92erbLxrIOEyhii4t445yyuWiI_lOcN1Fzz8aiQRR2dJcWsQPGcqsfSwG4aPsuPFupC6AiMC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77079" cy="52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539552" y="279881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0363">
              <a:spcBef>
                <a:spcPts val="300"/>
              </a:spcBef>
              <a:tabLst>
                <a:tab pos="1428750" algn="l"/>
                <a:tab pos="1700213" algn="l"/>
              </a:tabLst>
            </a:pP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กิจกรรมที่</a:t>
            </a:r>
            <a:r>
              <a:rPr lang="en-US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 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นักเรียนสำรวจการเปลี่ยนแปลงด้านจิตใจและอารมณ์ใน</a:t>
            </a:r>
            <a:r>
              <a:rPr lang="th-TH" b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b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ที่และ</a:t>
            </a: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ด้านที่ไม่ดีของตนเองอธิบายผลที่เกิดขึ้น บันทึกข้อมูลลงในแผนภาพความคิด</a:t>
            </a:r>
            <a:endParaRPr lang="th-TH" dirty="0"/>
          </a:p>
          <a:p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990537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80312" y="44624"/>
            <a:ext cx="1944216" cy="50405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FCF2F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วัยทารก</a:t>
            </a:r>
            <a:endParaRPr lang="th-TH" sz="3600" b="1" dirty="0">
              <a:solidFill>
                <a:srgbClr val="FCF2F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8601" y="990537"/>
            <a:ext cx="6696064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C31F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ทารกจะมีการเปลี่ยนแปลงในด้านต่างๆ ตั้งแต่แรกคลอดถึงอายุ ๒ ปี</a:t>
            </a:r>
            <a:endParaRPr lang="th-TH" b="1" dirty="0">
              <a:solidFill>
                <a:srgbClr val="C31FC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3528" y="2032365"/>
            <a:ext cx="4248472" cy="1242167"/>
            <a:chOff x="323528" y="2032365"/>
            <a:chExt cx="4248472" cy="124216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032365"/>
              <a:ext cx="1560697" cy="103659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35696" y="2258869"/>
              <a:ext cx="241123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ด้านร่างกาย </a:t>
              </a:r>
            </a:p>
            <a:p>
              <a:pPr algn="ctr"/>
              <a:r>
                <a:rPr lang="th-TH" sz="2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มีการเจริญเติบโตจากศีรษะสู่เท้า </a:t>
              </a:r>
            </a:p>
            <a:p>
              <a:pPr algn="ctr"/>
              <a:r>
                <a:rPr lang="th-TH" sz="2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จากลำตัวออกสู่มือและเท้า</a:t>
              </a:r>
              <a:endParaRPr lang="th-TH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956233" y="2564904"/>
              <a:ext cx="2615767" cy="0"/>
            </a:xfrm>
            <a:prstGeom prst="line">
              <a:avLst/>
            </a:prstGeom>
            <a:ln>
              <a:solidFill>
                <a:srgbClr val="C31FC7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572000" y="2420888"/>
            <a:ext cx="4111816" cy="1807751"/>
            <a:chOff x="4572000" y="2420888"/>
            <a:chExt cx="4111816" cy="180775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2420888"/>
              <a:ext cx="1015472" cy="1362301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856229" y="3212976"/>
              <a:ext cx="288412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ด้านจิตใจและอารมณ์</a:t>
              </a:r>
            </a:p>
            <a:p>
              <a:pPr algn="r"/>
              <a:r>
                <a:rPr lang="th-TH" sz="2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เมื่อเติบโตขึ้นทารกจะสามารถแยกแยะ</a:t>
              </a:r>
            </a:p>
            <a:p>
              <a:pPr algn="r"/>
              <a:r>
                <a:rPr lang="th-TH" sz="2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อารมณ์ได้มากขึ้นตามอิทธิพลของสิ่งเร้า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4572000" y="3501008"/>
              <a:ext cx="3096344" cy="0"/>
            </a:xfrm>
            <a:prstGeom prst="line">
              <a:avLst/>
            </a:prstGeom>
            <a:ln>
              <a:solidFill>
                <a:srgbClr val="C31FC7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572000" y="4579990"/>
            <a:ext cx="4108243" cy="1862894"/>
            <a:chOff x="4572000" y="4579990"/>
            <a:chExt cx="4108243" cy="186289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6186" y="4579990"/>
              <a:ext cx="1054057" cy="1225274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5050320" y="5427221"/>
              <a:ext cx="261802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ด้านสติปัญญา</a:t>
              </a:r>
            </a:p>
            <a:p>
              <a:pPr algn="ctr"/>
              <a:r>
                <a:rPr lang="th-TH" sz="2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สามารถแสดงความชอบสิ่งที่รับรู้ได้</a:t>
              </a:r>
            </a:p>
            <a:p>
              <a:pPr algn="ctr"/>
              <a:r>
                <a:rPr lang="th-TH" sz="2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ประมาณ ๗ เดือน ถึง ๒ ปี</a:t>
              </a:r>
              <a:endParaRPr lang="th-TH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572000" y="5733256"/>
              <a:ext cx="3054186" cy="0"/>
            </a:xfrm>
            <a:prstGeom prst="line">
              <a:avLst/>
            </a:prstGeom>
            <a:ln>
              <a:solidFill>
                <a:srgbClr val="C31FC7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>
            <a:stCxn id="62" idx="2"/>
          </p:cNvCxnSpPr>
          <p:nvPr/>
        </p:nvCxnSpPr>
        <p:spPr>
          <a:xfrm>
            <a:off x="4572000" y="1452202"/>
            <a:ext cx="0" cy="4281054"/>
          </a:xfrm>
          <a:prstGeom prst="line">
            <a:avLst/>
          </a:prstGeom>
          <a:ln>
            <a:solidFill>
              <a:srgbClr val="C31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202332"/>
            <a:ext cx="7110287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033887" y="72008"/>
            <a:ext cx="576064" cy="4766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Oval 1"/>
          <p:cNvSpPr/>
          <p:nvPr/>
        </p:nvSpPr>
        <p:spPr>
          <a:xfrm>
            <a:off x="7092280" y="72008"/>
            <a:ext cx="576064" cy="4766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latin typeface="TH Sarabun New" pitchFamily="34" charset="-34"/>
                <a:cs typeface="TH Sarabun New" pitchFamily="34" charset="-34"/>
              </a:rPr>
              <a:t>๑</a:t>
            </a:r>
            <a:endParaRPr lang="th-TH" sz="44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3528" y="3479238"/>
            <a:ext cx="4248472" cy="1685505"/>
            <a:chOff x="323528" y="3479238"/>
            <a:chExt cx="4248472" cy="1685505"/>
          </a:xfrm>
        </p:grpSpPr>
        <p:sp>
          <p:nvSpPr>
            <p:cNvPr id="44" name="TextBox 43"/>
            <p:cNvSpPr txBox="1"/>
            <p:nvPr/>
          </p:nvSpPr>
          <p:spPr>
            <a:xfrm>
              <a:off x="1403648" y="4149080"/>
              <a:ext cx="298992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ด้านสังคม</a:t>
              </a:r>
            </a:p>
            <a:p>
              <a:pPr algn="ctr"/>
              <a:r>
                <a:rPr lang="th-TH" sz="2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ขึ้นอยู่กับปัจจัยที่ซึมซับและการเลียนแบบ</a:t>
              </a:r>
            </a:p>
            <a:p>
              <a:pPr algn="ctr"/>
              <a:r>
                <a:rPr lang="th-TH" sz="2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ของบุคคลในบ้านในแง่บวกและแง่ลบ</a:t>
              </a:r>
              <a:endParaRPr lang="th-TH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499921" y="4437112"/>
              <a:ext cx="3072079" cy="0"/>
            </a:xfrm>
            <a:prstGeom prst="line">
              <a:avLst/>
            </a:prstGeom>
            <a:ln>
              <a:solidFill>
                <a:srgbClr val="C31FC7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94" name="Picture 2" descr="C:\Users\tongchai.cha\Desktop\TOM\Private\infor\infographic33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479238"/>
              <a:ext cx="1137036" cy="1605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3" name="Picture 2" descr="K:\TSM 3-A\Logo Aksorn\Aksorn Charoen Tat_2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35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763688" y="6453336"/>
            <a:ext cx="7488832" cy="3960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58304" y="6654429"/>
            <a:ext cx="7345217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-72514" y="6381328"/>
            <a:ext cx="1944216" cy="504056"/>
          </a:xfrm>
          <a:prstGeom prst="roundRect">
            <a:avLst/>
          </a:prstGeom>
          <a:solidFill>
            <a:srgbClr val="E151E4"/>
          </a:solidFill>
          <a:ln>
            <a:solidFill>
              <a:srgbClr val="E151E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FCF2FB"/>
                </a:solidFill>
                <a:latin typeface="TH Sarabun New" pitchFamily="34" charset="-34"/>
                <a:cs typeface="TH Sarabun New" pitchFamily="34" charset="-34"/>
              </a:rPr>
              <a:t>วัยทารก</a:t>
            </a:r>
            <a:endParaRPr lang="th-TH" sz="3200" b="1" dirty="0">
              <a:solidFill>
                <a:srgbClr val="FCF2FB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80728"/>
            <a:ext cx="1786296" cy="25837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207358"/>
            <a:ext cx="1799694" cy="3618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94" y="2499472"/>
            <a:ext cx="1794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itchFamily="34" charset="-34"/>
                <a:cs typeface="TH Sarabun New" pitchFamily="34" charset="-34"/>
              </a:rPr>
              <a:t>นอนขดตัว</a:t>
            </a:r>
          </a:p>
          <a:p>
            <a:r>
              <a:rPr lang="th-TH" sz="2000" b="1" dirty="0" smtClean="0">
                <a:latin typeface="TH Sarabun New" pitchFamily="34" charset="-34"/>
                <a:cs typeface="TH Sarabun New" pitchFamily="34" charset="-34"/>
              </a:rPr>
              <a:t>แขน ขาจะงอ คออ่อน</a:t>
            </a:r>
            <a:endParaRPr lang="th-TH" sz="20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6" y="3222176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latin typeface="TH Sarabun New" pitchFamily="34" charset="-34"/>
                <a:cs typeface="TH Sarabun New" pitchFamily="34" charset="-34"/>
              </a:rPr>
              <a:t>แรกคลอด ๑ - ๒ สัปดาห์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0" y="1445547"/>
            <a:ext cx="1544942" cy="109356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63688" y="985373"/>
            <a:ext cx="1728192" cy="35142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5094" y="4137783"/>
            <a:ext cx="1736786" cy="3618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๑ - ๓ เดือน</a:t>
            </a:r>
            <a:endParaRPr lang="th-TH" sz="20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3388987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 New" pitchFamily="34" charset="-34"/>
                <a:cs typeface="TH Sarabun New" pitchFamily="34" charset="-34"/>
              </a:rPr>
              <a:t>ชันคอได้</a:t>
            </a:r>
          </a:p>
          <a:p>
            <a:r>
              <a:rPr lang="th-TH" sz="2000" b="1" dirty="0" smtClean="0">
                <a:latin typeface="TH Sarabun New" pitchFamily="34" charset="-34"/>
                <a:cs typeface="TH Sarabun New" pitchFamily="34" charset="-34"/>
              </a:rPr>
              <a:t>เคลื่อนไหวแขน ขา</a:t>
            </a:r>
            <a:endParaRPr lang="th-TH" sz="2000" b="1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19672" y="1840592"/>
            <a:ext cx="1711946" cy="121178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472279" y="980728"/>
            <a:ext cx="1929318" cy="31155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63685" y="3764537"/>
            <a:ext cx="1937912" cy="3618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๔ - ๖ เดือน</a:t>
            </a:r>
            <a:endParaRPr lang="th-TH" sz="20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1880" y="2822647"/>
            <a:ext cx="1806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 New" pitchFamily="34" charset="-34"/>
                <a:cs typeface="TH Sarabun New" pitchFamily="34" charset="-34"/>
              </a:rPr>
              <a:t>คืบ พลิกคว่ำ</a:t>
            </a:r>
          </a:p>
          <a:p>
            <a:r>
              <a:rPr lang="th-TH" sz="2000" b="1" dirty="0" smtClean="0">
                <a:latin typeface="TH Sarabun New" pitchFamily="34" charset="-34"/>
                <a:cs typeface="TH Sarabun New" pitchFamily="34" charset="-34"/>
              </a:rPr>
              <a:t>พลิกหงาย หันตามเสียง</a:t>
            </a:r>
          </a:p>
          <a:p>
            <a:r>
              <a:rPr lang="th-TH" sz="2000" b="1" dirty="0" smtClean="0">
                <a:latin typeface="TH Sarabun New" pitchFamily="34" charset="-34"/>
                <a:cs typeface="TH Sarabun New" pitchFamily="34" charset="-34"/>
              </a:rPr>
              <a:t>เรียกชื่อ มือคว้าสิ่งของ</a:t>
            </a:r>
            <a:endParaRPr lang="th-TH" sz="2000" b="1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47297" y="1363283"/>
            <a:ext cx="1362708" cy="161755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292080" y="982328"/>
            <a:ext cx="1929318" cy="38992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92080" y="4556625"/>
            <a:ext cx="1937912" cy="3618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๗ – ๙ เดือน</a:t>
            </a:r>
            <a:endParaRPr lang="th-TH" sz="20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09060" y="3262246"/>
            <a:ext cx="178927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 New" pitchFamily="34" charset="-34"/>
                <a:cs typeface="TH Sarabun New" pitchFamily="34" charset="-34"/>
              </a:rPr>
              <a:t>นั่งทรงตัวได้เอง</a:t>
            </a:r>
          </a:p>
          <a:p>
            <a:r>
              <a:rPr lang="th-TH" sz="2000" b="1" dirty="0" smtClean="0">
                <a:latin typeface="TH Sarabun New" pitchFamily="34" charset="-34"/>
                <a:cs typeface="TH Sarabun New" pitchFamily="34" charset="-34"/>
              </a:rPr>
              <a:t>มองตามของตก</a:t>
            </a:r>
          </a:p>
          <a:p>
            <a:r>
              <a:rPr lang="th-TH" sz="2000" b="1" dirty="0" smtClean="0">
                <a:latin typeface="TH Sarabun New" pitchFamily="34" charset="-34"/>
                <a:cs typeface="TH Sarabun New" pitchFamily="34" charset="-34"/>
              </a:rPr>
              <a:t>ปรมมือ หยิบของได้</a:t>
            </a:r>
          </a:p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วัยนี้ฟันน้ำนมจะเริ่มขึ้น</a:t>
            </a:r>
          </a:p>
          <a:p>
            <a:endParaRPr lang="th-TH" sz="2000" b="1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9" y="1526554"/>
            <a:ext cx="1539204" cy="158305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221398" y="980728"/>
            <a:ext cx="1923513" cy="4585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29992" y="5204697"/>
            <a:ext cx="1914008" cy="3618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๑๐ เดือน – ๑ ปี</a:t>
            </a:r>
            <a:endParaRPr lang="th-TH" sz="20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82002" y="4141658"/>
            <a:ext cx="1083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itchFamily="34" charset="-34"/>
                <a:cs typeface="TH Sarabun New" pitchFamily="34" charset="-34"/>
              </a:rPr>
              <a:t>เกาะยืน </a:t>
            </a:r>
          </a:p>
          <a:p>
            <a:r>
              <a:rPr lang="th-TH" sz="2000" b="1" dirty="0" smtClean="0">
                <a:latin typeface="TH Sarabun New" pitchFamily="34" charset="-34"/>
                <a:cs typeface="TH Sarabun New" pitchFamily="34" charset="-34"/>
              </a:rPr>
              <a:t>ตั้งไข่</a:t>
            </a:r>
          </a:p>
          <a:p>
            <a:r>
              <a:rPr lang="th-TH" sz="2000" b="1" dirty="0" smtClean="0">
                <a:latin typeface="TH Sarabun New" pitchFamily="34" charset="-34"/>
                <a:cs typeface="TH Sarabun New" pitchFamily="34" charset="-34"/>
              </a:rPr>
              <a:t>เกาะเดิน</a:t>
            </a:r>
            <a:endParaRPr lang="th-TH" sz="20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6672"/>
            <a:ext cx="9144000" cy="5336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403" y="539969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พัฒนาการของทารกแรกคลอดถึง ๒ ปี</a:t>
            </a:r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40757" y="1637221"/>
            <a:ext cx="2148349" cy="2623371"/>
            <a:chOff x="7040757" y="1133165"/>
            <a:chExt cx="2148349" cy="26233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757" y="1133165"/>
              <a:ext cx="2148349" cy="2308409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7444134" y="2605553"/>
              <a:ext cx="1445656" cy="1667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 rot="5400000">
              <a:off x="7028343" y="3212434"/>
              <a:ext cx="975539" cy="1125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 rot="5400000">
              <a:off x="8332834" y="3212434"/>
              <a:ext cx="975539" cy="1125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397178" y="3637602"/>
              <a:ext cx="237868" cy="118934"/>
            </a:xfrm>
            <a:custGeom>
              <a:avLst/>
              <a:gdLst>
                <a:gd name="connsiteX0" fmla="*/ 0 w 237868"/>
                <a:gd name="connsiteY0" fmla="*/ 118934 h 237868"/>
                <a:gd name="connsiteX1" fmla="*/ 118934 w 237868"/>
                <a:gd name="connsiteY1" fmla="*/ 0 h 237868"/>
                <a:gd name="connsiteX2" fmla="*/ 237868 w 237868"/>
                <a:gd name="connsiteY2" fmla="*/ 118934 h 237868"/>
                <a:gd name="connsiteX3" fmla="*/ 118934 w 237868"/>
                <a:gd name="connsiteY3" fmla="*/ 237868 h 237868"/>
                <a:gd name="connsiteX4" fmla="*/ 0 w 237868"/>
                <a:gd name="connsiteY4" fmla="*/ 118934 h 237868"/>
                <a:gd name="connsiteX0" fmla="*/ 0 w 237868"/>
                <a:gd name="connsiteY0" fmla="*/ 118934 h 118934"/>
                <a:gd name="connsiteX1" fmla="*/ 118934 w 237868"/>
                <a:gd name="connsiteY1" fmla="*/ 0 h 118934"/>
                <a:gd name="connsiteX2" fmla="*/ 237868 w 237868"/>
                <a:gd name="connsiteY2" fmla="*/ 118934 h 118934"/>
                <a:gd name="connsiteX3" fmla="*/ 0 w 237868"/>
                <a:gd name="connsiteY3" fmla="*/ 118934 h 11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868" h="118934">
                  <a:moveTo>
                    <a:pt x="0" y="118934"/>
                  </a:moveTo>
                  <a:cubicBezTo>
                    <a:pt x="0" y="53249"/>
                    <a:pt x="53249" y="0"/>
                    <a:pt x="118934" y="0"/>
                  </a:cubicBezTo>
                  <a:cubicBezTo>
                    <a:pt x="184619" y="0"/>
                    <a:pt x="237868" y="53249"/>
                    <a:pt x="237868" y="118934"/>
                  </a:cubicBezTo>
                  <a:cubicBezTo>
                    <a:pt x="218046" y="138756"/>
                    <a:pt x="19822" y="138756"/>
                    <a:pt x="0" y="11893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2" name="Oval 14"/>
            <p:cNvSpPr/>
            <p:nvPr/>
          </p:nvSpPr>
          <p:spPr>
            <a:xfrm>
              <a:off x="8701669" y="3633727"/>
              <a:ext cx="237868" cy="118934"/>
            </a:xfrm>
            <a:custGeom>
              <a:avLst/>
              <a:gdLst>
                <a:gd name="connsiteX0" fmla="*/ 0 w 237868"/>
                <a:gd name="connsiteY0" fmla="*/ 118934 h 237868"/>
                <a:gd name="connsiteX1" fmla="*/ 118934 w 237868"/>
                <a:gd name="connsiteY1" fmla="*/ 0 h 237868"/>
                <a:gd name="connsiteX2" fmla="*/ 237868 w 237868"/>
                <a:gd name="connsiteY2" fmla="*/ 118934 h 237868"/>
                <a:gd name="connsiteX3" fmla="*/ 118934 w 237868"/>
                <a:gd name="connsiteY3" fmla="*/ 237868 h 237868"/>
                <a:gd name="connsiteX4" fmla="*/ 0 w 237868"/>
                <a:gd name="connsiteY4" fmla="*/ 118934 h 237868"/>
                <a:gd name="connsiteX0" fmla="*/ 0 w 237868"/>
                <a:gd name="connsiteY0" fmla="*/ 118934 h 118934"/>
                <a:gd name="connsiteX1" fmla="*/ 118934 w 237868"/>
                <a:gd name="connsiteY1" fmla="*/ 0 h 118934"/>
                <a:gd name="connsiteX2" fmla="*/ 237868 w 237868"/>
                <a:gd name="connsiteY2" fmla="*/ 118934 h 118934"/>
                <a:gd name="connsiteX3" fmla="*/ 0 w 237868"/>
                <a:gd name="connsiteY3" fmla="*/ 118934 h 11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868" h="118934">
                  <a:moveTo>
                    <a:pt x="0" y="118934"/>
                  </a:moveTo>
                  <a:cubicBezTo>
                    <a:pt x="0" y="53249"/>
                    <a:pt x="53249" y="0"/>
                    <a:pt x="118934" y="0"/>
                  </a:cubicBezTo>
                  <a:cubicBezTo>
                    <a:pt x="184619" y="0"/>
                    <a:pt x="237868" y="53249"/>
                    <a:pt x="237868" y="118934"/>
                  </a:cubicBezTo>
                  <a:cubicBezTo>
                    <a:pt x="218046" y="138756"/>
                    <a:pt x="19822" y="138756"/>
                    <a:pt x="0" y="11893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6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837824" y="945026"/>
            <a:ext cx="2306177" cy="3838100"/>
            <a:chOff x="2256522" y="467741"/>
            <a:chExt cx="2208504" cy="3627044"/>
          </a:xfrm>
        </p:grpSpPr>
        <p:sp>
          <p:nvSpPr>
            <p:cNvPr id="37" name="Rectangle 36"/>
            <p:cNvSpPr/>
            <p:nvPr/>
          </p:nvSpPr>
          <p:spPr>
            <a:xfrm>
              <a:off x="2256522" y="467741"/>
              <a:ext cx="2208503" cy="36270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67743" y="3715267"/>
              <a:ext cx="2197283" cy="36180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๒ ปี</a:t>
              </a:r>
              <a:endPara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13022" y="2786901"/>
              <a:ext cx="1887186" cy="959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latin typeface="TH Sarabun New" pitchFamily="34" charset="-34"/>
                  <a:cs typeface="TH Sarabun New" pitchFamily="34" charset="-34"/>
                </a:rPr>
                <a:t>กระโดด ๒ เท้า </a:t>
              </a:r>
            </a:p>
            <a:p>
              <a:r>
                <a:rPr lang="th-TH" sz="2000" b="1" dirty="0" smtClean="0">
                  <a:latin typeface="TH Sarabun New" pitchFamily="34" charset="-34"/>
                  <a:cs typeface="TH Sarabun New" pitchFamily="34" charset="-34"/>
                </a:rPr>
                <a:t>และสามารถตักอาหาร รับประทานเองได้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0" y="988033"/>
            <a:ext cx="2267744" cy="4013368"/>
            <a:chOff x="-1980728" y="741056"/>
            <a:chExt cx="1736786" cy="3514215"/>
          </a:xfrm>
        </p:grpSpPr>
        <p:sp>
          <p:nvSpPr>
            <p:cNvPr id="17" name="Rectangle 16"/>
            <p:cNvSpPr/>
            <p:nvPr/>
          </p:nvSpPr>
          <p:spPr>
            <a:xfrm>
              <a:off x="-1980728" y="741056"/>
              <a:ext cx="1728192" cy="35142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1980728" y="3883241"/>
              <a:ext cx="1736786" cy="36180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๑ ปี ๓ เดือน</a:t>
              </a:r>
              <a:endPara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892837" y="3532946"/>
              <a:ext cx="1648895" cy="350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latin typeface="TH Sarabun New" pitchFamily="34" charset="-34"/>
                  <a:cs typeface="TH Sarabun New" pitchFamily="34" charset="-34"/>
                </a:rPr>
                <a:t>เดินได้เอง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500" y="1438752"/>
            <a:ext cx="2327146" cy="250052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162501" y="958416"/>
            <a:ext cx="2588106" cy="3627044"/>
            <a:chOff x="2162501" y="467741"/>
            <a:chExt cx="2588106" cy="3627044"/>
          </a:xfrm>
        </p:grpSpPr>
        <p:sp>
          <p:nvSpPr>
            <p:cNvPr id="26" name="Rectangle 25"/>
            <p:cNvSpPr/>
            <p:nvPr/>
          </p:nvSpPr>
          <p:spPr>
            <a:xfrm>
              <a:off x="2256522" y="467741"/>
              <a:ext cx="2243469" cy="36270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67743" y="3715267"/>
              <a:ext cx="2232247" cy="36180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๑ ปี ๖ เดือน</a:t>
              </a:r>
              <a:endPara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72546" y="3236258"/>
              <a:ext cx="1523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latin typeface="TH Sarabun New" pitchFamily="34" charset="-34"/>
                  <a:cs typeface="TH Sarabun New" pitchFamily="34" charset="-34"/>
                </a:rPr>
                <a:t>เดินได้คล่อง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501" y="655385"/>
              <a:ext cx="2588106" cy="278092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499992" y="958416"/>
            <a:ext cx="2400028" cy="4320480"/>
            <a:chOff x="-1980728" y="741056"/>
            <a:chExt cx="1754155" cy="3514215"/>
          </a:xfrm>
        </p:grpSpPr>
        <p:sp>
          <p:nvSpPr>
            <p:cNvPr id="32" name="Rectangle 31"/>
            <p:cNvSpPr/>
            <p:nvPr/>
          </p:nvSpPr>
          <p:spPr>
            <a:xfrm>
              <a:off x="-1980728" y="741056"/>
              <a:ext cx="1728192" cy="35142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-1980728" y="3883241"/>
              <a:ext cx="1736786" cy="36180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๑ ปี </a:t>
              </a:r>
              <a:r>
                <a:rPr lang="th-TH" sz="20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๗</a:t>
              </a:r>
              <a:r>
                <a:rPr lang="th-TH" sz="2000" b="1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 เดือน</a:t>
              </a:r>
              <a:endPara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1875468" y="3532946"/>
              <a:ext cx="1648895" cy="32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latin typeface="TH Sarabun New" pitchFamily="34" charset="-34"/>
                  <a:cs typeface="TH Sarabun New" pitchFamily="34" charset="-34"/>
                </a:rPr>
                <a:t>วิ่ง เตะลูกบอลได้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25" y="1284006"/>
            <a:ext cx="2615178" cy="281001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166" y="454360"/>
            <a:ext cx="9141745" cy="648072"/>
            <a:chOff x="9516" y="-27384"/>
            <a:chExt cx="9141745" cy="648072"/>
          </a:xfrm>
        </p:grpSpPr>
        <p:sp>
          <p:nvSpPr>
            <p:cNvPr id="15" name="Rectangle 14"/>
            <p:cNvSpPr/>
            <p:nvPr/>
          </p:nvSpPr>
          <p:spPr>
            <a:xfrm>
              <a:off x="9516" y="-27384"/>
              <a:ext cx="9141745" cy="5336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69403" y="35913"/>
              <a:ext cx="72728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 smtClean="0">
                  <a:latin typeface="TH Sarabun New" pitchFamily="34" charset="-34"/>
                  <a:cs typeface="TH Sarabun New" pitchFamily="34" charset="-34"/>
                </a:rPr>
                <a:t>พัฒนาการของทารกแรกคลอดถึง ๒ ปี</a:t>
              </a:r>
              <a:endParaRPr lang="th-TH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62" y="779927"/>
            <a:ext cx="2583611" cy="277609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691680" y="5854960"/>
            <a:ext cx="7488832" cy="3960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99694" y="5926968"/>
            <a:ext cx="7345217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-144522" y="5782952"/>
            <a:ext cx="1944216" cy="504056"/>
          </a:xfrm>
          <a:prstGeom prst="roundRect">
            <a:avLst/>
          </a:prstGeom>
          <a:solidFill>
            <a:srgbClr val="E151E4"/>
          </a:solidFill>
          <a:ln>
            <a:solidFill>
              <a:srgbClr val="E151E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FCF2FB"/>
                </a:solidFill>
                <a:latin typeface="TH Sarabun New" pitchFamily="34" charset="-34"/>
                <a:cs typeface="TH Sarabun New" pitchFamily="34" charset="-34"/>
              </a:rPr>
              <a:t>วัยทารก</a:t>
            </a:r>
            <a:endParaRPr lang="th-TH" sz="3200" b="1" dirty="0">
              <a:solidFill>
                <a:srgbClr val="FCF2FB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6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7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8" name="Picture 2" descr="K:\TSM 3-A\Logo Aksorn\Aksorn Charoen Tat_2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ปุ่มปฏิบัติการ: หน้าแรก 3">
            <a:hlinkClick r:id="rId9" action="ppaction://hlinkfile" highlightClick="1"/>
          </p:cNvPr>
          <p:cNvSpPr/>
          <p:nvPr/>
        </p:nvSpPr>
        <p:spPr>
          <a:xfrm>
            <a:off x="8304446" y="6492691"/>
            <a:ext cx="279485" cy="2188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ปุ่มปฏิบัติการ: หน้าแรก 4">
            <a:hlinkClick r:id="rId10" action="ppaction://hlinkfile" highlightClick="1"/>
          </p:cNvPr>
          <p:cNvSpPr/>
          <p:nvPr/>
        </p:nvSpPr>
        <p:spPr>
          <a:xfrm>
            <a:off x="7812360" y="6492691"/>
            <a:ext cx="351493" cy="2188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451002" y="404664"/>
            <a:ext cx="2716810" cy="44411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19486" y="404664"/>
            <a:ext cx="2212754" cy="4441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11760" y="418356"/>
            <a:ext cx="2160240" cy="4441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7018" y="427968"/>
            <a:ext cx="2428778" cy="4441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520" y="188640"/>
            <a:ext cx="1944216" cy="504056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869160"/>
            <a:ext cx="91500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9476" y="5184900"/>
            <a:ext cx="8425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   เด็กวัยก่อนเรียนหรือเด็กเป็น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ช่วงที่เด็ก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กำลังเจริญเติบโตและ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พัฒนาการส่วนใหญ่ก็ขึ้นอยู่กับการ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ปรับตัวให้คุ้นเคยกับสิ่งแวดล้อม  ตลอดการเรียนรู้พฤติกรรมทางสังคม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249911" y="44624"/>
            <a:ext cx="2074617" cy="50405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วัยก่อนเรียน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202332"/>
            <a:ext cx="7110287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04248" y="72008"/>
            <a:ext cx="576064" cy="4766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862641" y="72008"/>
            <a:ext cx="576064" cy="4766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latin typeface="TH Sarabun New" pitchFamily="34" charset="-34"/>
                <a:cs typeface="TH Sarabun New" pitchFamily="34" charset="-34"/>
              </a:rPr>
              <a:t>๒</a:t>
            </a:r>
            <a:endParaRPr lang="th-TH" sz="44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7170" name="Picture 2" descr="C:\Users\tongchai.cha\Desktop\TOM\Private\infor\infographic55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5496" y="2115819"/>
            <a:ext cx="2297608" cy="192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ongchai.cha\Desktop\TOM\Private\infor\infographic55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760"/>
          <a:stretch/>
        </p:blipFill>
        <p:spPr bwMode="auto">
          <a:xfrm>
            <a:off x="4224038" y="1818960"/>
            <a:ext cx="2508202" cy="22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tongchai.cha\Desktop\TOM\Private\infor\infographic55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2818" y="1818960"/>
            <a:ext cx="2279744" cy="236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ongchai.cha\Desktop\TOM\Private\infor\infographic55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37" b="-613"/>
          <a:stretch/>
        </p:blipFill>
        <p:spPr bwMode="auto">
          <a:xfrm flipH="1">
            <a:off x="6834548" y="1814866"/>
            <a:ext cx="2273956" cy="217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3" name="Picture 2" descr="K:\TSM 3-A\Logo Aksorn\Aksorn Charoen Tat_2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7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1"/>
            <a:ext cx="9144000" cy="67356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3215" y="3717033"/>
            <a:ext cx="4268579" cy="24482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27603" y="3717033"/>
            <a:ext cx="4268579" cy="24482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27603" y="925837"/>
            <a:ext cx="4268579" cy="2448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94053" y="5522051"/>
            <a:ext cx="4130953" cy="627378"/>
            <a:chOff x="-4130953" y="2740101"/>
            <a:chExt cx="4130953" cy="627378"/>
          </a:xfrm>
        </p:grpSpPr>
        <p:sp>
          <p:nvSpPr>
            <p:cNvPr id="48" name="Rectangle 47"/>
            <p:cNvSpPr/>
            <p:nvPr/>
          </p:nvSpPr>
          <p:spPr>
            <a:xfrm>
              <a:off x="-4130953" y="2740101"/>
              <a:ext cx="4130953" cy="6273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-4113161" y="2852936"/>
              <a:ext cx="4104454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-4119758" y="3284984"/>
              <a:ext cx="4104454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294053" y="908721"/>
            <a:ext cx="4268579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0828" y="2740101"/>
            <a:ext cx="4139950" cy="627378"/>
            <a:chOff x="-4104454" y="2740101"/>
            <a:chExt cx="4139950" cy="627378"/>
          </a:xfrm>
        </p:grpSpPr>
        <p:sp>
          <p:nvSpPr>
            <p:cNvPr id="13" name="Rectangle 12"/>
            <p:cNvSpPr/>
            <p:nvPr/>
          </p:nvSpPr>
          <p:spPr>
            <a:xfrm>
              <a:off x="-4104454" y="2740101"/>
              <a:ext cx="4104454" cy="6273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-4104454" y="2852936"/>
              <a:ext cx="4104454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-4068958" y="3284984"/>
              <a:ext cx="4104454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C:\Users\tongchai.cha\Desktop\Picture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54" y="1754634"/>
            <a:ext cx="4687887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 rot="5400000">
            <a:off x="4483587" y="-691862"/>
            <a:ext cx="288032" cy="8529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 rot="10800000">
            <a:off x="4427984" y="908720"/>
            <a:ext cx="288032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355977" y="2627387"/>
            <a:ext cx="2405916" cy="73056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46507" y="2718156"/>
            <a:ext cx="2277621" cy="22776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9" y="925837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สามารถปีนป่ายและกระโดได้ เดินถอยหลัง</a:t>
            </a:r>
            <a:br>
              <a:rPr lang="th-TH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ขี่รถสามล้อ รับประทานอาหารเองได้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88024" y="942846"/>
            <a:ext cx="4095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เดินขึ้นบันได กระโดดข้ามสิ่งของ กระโดดขาเดียวได้ </a:t>
            </a: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/>
            </a:r>
            <a:br>
              <a:rPr lang="th-TH" sz="2000" dirty="0" smtClean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เขย่ง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ปลายเท้าได้ </a:t>
            </a: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อาบน้ำ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ล้างหน้า </a:t>
            </a: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/>
            </a:r>
            <a:br>
              <a:rPr lang="th-TH" sz="2000" dirty="0" smtClean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และ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สามารถแปรง</a:t>
            </a: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ฟันได้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ด้วยตนเอง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2429" y="3734788"/>
            <a:ext cx="3169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กระโดดสลับขา กระโดดเชือก </a:t>
            </a: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/>
            </a:r>
            <a:br>
              <a:rPr lang="th-TH" sz="2000" dirty="0" smtClean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เต้น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เป็นจังหวะสามารถทรงตัวได้</a:t>
            </a:r>
            <a:r>
              <a:rPr lang="th-TH" sz="2000" dirty="0" smtClean="0">
                <a:latin typeface="TH Sarabun New" pitchFamily="34" charset="-34"/>
                <a:cs typeface="TH Sarabun New" pitchFamily="34" charset="-34"/>
              </a:rPr>
              <a:t>เป็นอย่าง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ดี เช่น ยืนขาเดียวได้นาน ๆ เดินบนกระดานแผ่นแคบๆ ได้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14152" y="3734788"/>
            <a:ext cx="3169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กระโดดจากที่สูงได้ เล่นฟุตบอลแบบเด็กโตได้ มีความสามารถในการทรงตัวมากยิ่งขึ้น</a:t>
            </a:r>
          </a:p>
        </p:txBody>
      </p:sp>
      <p:sp>
        <p:nvSpPr>
          <p:cNvPr id="2" name="Rectangle 1"/>
          <p:cNvSpPr/>
          <p:nvPr/>
        </p:nvSpPr>
        <p:spPr>
          <a:xfrm>
            <a:off x="3784766" y="3359894"/>
            <a:ext cx="15744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พัฒนาการ</a:t>
            </a:r>
            <a:br>
              <a:rPr lang="th-TH" sz="3200" b="1" dirty="0" smtClean="0">
                <a:latin typeface="TH Sarabun New" pitchFamily="34" charset="-34"/>
                <a:cs typeface="TH Sarabun New" pitchFamily="34" charset="-34"/>
              </a:rPr>
            </a:br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ตาม</a:t>
            </a:r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ช่วงอายุ</a:t>
            </a:r>
          </a:p>
        </p:txBody>
      </p:sp>
      <p:sp>
        <p:nvSpPr>
          <p:cNvPr id="21" name="Round Same Side Corner Rectangle 20"/>
          <p:cNvSpPr/>
          <p:nvPr/>
        </p:nvSpPr>
        <p:spPr>
          <a:xfrm>
            <a:off x="-154840" y="332656"/>
            <a:ext cx="1892842" cy="432048"/>
          </a:xfrm>
          <a:prstGeom prst="round2Same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 smtClean="0">
                <a:latin typeface="TH Sarabun New" pitchFamily="34" charset="-34"/>
                <a:cs typeface="TH Sarabun New" pitchFamily="34" charset="-34"/>
              </a:rPr>
              <a:t>    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พัฒนาการของ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7664" y="344384"/>
            <a:ext cx="157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008DF6"/>
                </a:solidFill>
                <a:latin typeface="TH Sarabun New" pitchFamily="34" charset="-34"/>
                <a:cs typeface="TH Sarabun New" pitchFamily="34" charset="-34"/>
              </a:rPr>
              <a:t>  วัยก่อนเรียน </a:t>
            </a:r>
            <a:endParaRPr lang="th-TH" dirty="0">
              <a:solidFill>
                <a:srgbClr val="008DF6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278" y="1484784"/>
            <a:ext cx="1414474" cy="1766803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294053" y="3212976"/>
            <a:ext cx="749555" cy="360040"/>
          </a:xfrm>
          <a:prstGeom prst="round2DiagRect">
            <a:avLst/>
          </a:prstGeom>
          <a:solidFill>
            <a:schemeClr val="bg2">
              <a:lumMod val="75000"/>
              <a:alpha val="65098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ysClr val="windowText" lastClr="00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0" name="Round Diagonal Corner Rectangle 39"/>
          <p:cNvSpPr/>
          <p:nvPr/>
        </p:nvSpPr>
        <p:spPr>
          <a:xfrm>
            <a:off x="251520" y="6021288"/>
            <a:ext cx="749555" cy="360040"/>
          </a:xfrm>
          <a:prstGeom prst="round2DiagRect">
            <a:avLst/>
          </a:prstGeom>
          <a:solidFill>
            <a:schemeClr val="accent4">
              <a:lumMod val="40000"/>
              <a:lumOff val="60000"/>
              <a:alpha val="65098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ysClr val="windowText" lastClr="00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1" name="Round Diagonal Corner Rectangle 40"/>
          <p:cNvSpPr/>
          <p:nvPr/>
        </p:nvSpPr>
        <p:spPr>
          <a:xfrm flipH="1">
            <a:off x="8172400" y="3194089"/>
            <a:ext cx="749554" cy="360040"/>
          </a:xfrm>
          <a:prstGeom prst="round2DiagRect">
            <a:avLst/>
          </a:prstGeom>
          <a:solidFill>
            <a:schemeClr val="accent1">
              <a:lumMod val="40000"/>
              <a:lumOff val="60000"/>
              <a:alpha val="65098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ysClr val="windowText" lastClr="00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2" name="Round Diagonal Corner Rectangle 41"/>
          <p:cNvSpPr/>
          <p:nvPr/>
        </p:nvSpPr>
        <p:spPr>
          <a:xfrm flipH="1">
            <a:off x="8172400" y="6021288"/>
            <a:ext cx="749554" cy="360040"/>
          </a:xfrm>
          <a:prstGeom prst="round2DiagRect">
            <a:avLst/>
          </a:prstGeom>
          <a:solidFill>
            <a:schemeClr val="accent6">
              <a:lumMod val="40000"/>
              <a:lumOff val="60000"/>
              <a:alpha val="65098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ysClr val="windowText" lastClr="00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82684" y="3167390"/>
            <a:ext cx="715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solidFill>
                  <a:sysClr val="windowText" lastClr="000000"/>
                </a:solidFill>
                <a:latin typeface="TH Sarabun New" pitchFamily="34" charset="-34"/>
                <a:cs typeface="TH Sarabun New" pitchFamily="34" charset="-34"/>
              </a:rPr>
              <a:t>๔ </a:t>
            </a:r>
            <a:r>
              <a:rPr lang="th-TH" dirty="0">
                <a:solidFill>
                  <a:sysClr val="windowText" lastClr="000000"/>
                </a:solidFill>
                <a:latin typeface="TH Sarabun New" pitchFamily="34" charset="-34"/>
                <a:cs typeface="TH Sarabun New" pitchFamily="34" charset="-34"/>
              </a:rPr>
              <a:t>ปี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82685" y="6002124"/>
            <a:ext cx="739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solidFill>
                  <a:sysClr val="windowText" lastClr="000000"/>
                </a:solidFill>
                <a:latin typeface="TH Sarabun New" pitchFamily="34" charset="-34"/>
                <a:cs typeface="TH Sarabun New" pitchFamily="34" charset="-34"/>
              </a:rPr>
              <a:t>๖ </a:t>
            </a:r>
            <a:r>
              <a:rPr lang="th-TH" dirty="0">
                <a:solidFill>
                  <a:sysClr val="windowText" lastClr="000000"/>
                </a:solidFill>
                <a:latin typeface="TH Sarabun New" pitchFamily="34" charset="-34"/>
                <a:cs typeface="TH Sarabun New" pitchFamily="34" charset="-34"/>
              </a:rPr>
              <a:t>ปี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7858" y="3157240"/>
            <a:ext cx="765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solidFill>
                  <a:sysClr val="windowText" lastClr="000000"/>
                </a:solidFill>
                <a:latin typeface="TH Sarabun New" pitchFamily="34" charset="-34"/>
                <a:cs typeface="TH Sarabun New" pitchFamily="34" charset="-34"/>
              </a:rPr>
              <a:t>๓ </a:t>
            </a:r>
            <a:r>
              <a:rPr lang="th-TH" dirty="0">
                <a:solidFill>
                  <a:sysClr val="windowText" lastClr="000000"/>
                </a:solidFill>
                <a:latin typeface="TH Sarabun New" pitchFamily="34" charset="-34"/>
                <a:cs typeface="TH Sarabun New" pitchFamily="34" charset="-34"/>
              </a:rPr>
              <a:t>ปี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2075" y="5939698"/>
            <a:ext cx="7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solidFill>
                  <a:sysClr val="windowText" lastClr="000000"/>
                </a:solidFill>
                <a:latin typeface="TH Sarabun New" pitchFamily="34" charset="-34"/>
                <a:cs typeface="TH Sarabun New" pitchFamily="34" charset="-34"/>
              </a:rPr>
              <a:t>๕ </a:t>
            </a:r>
            <a:r>
              <a:rPr lang="th-TH" dirty="0">
                <a:solidFill>
                  <a:sysClr val="windowText" lastClr="000000"/>
                </a:solidFill>
                <a:latin typeface="TH Sarabun New" pitchFamily="34" charset="-34"/>
                <a:cs typeface="TH Sarabun New" pitchFamily="34" charset="-34"/>
              </a:rPr>
              <a:t>ปี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6462" y="1429085"/>
            <a:ext cx="1207152" cy="1855899"/>
          </a:xfrm>
          <a:prstGeom prst="rect">
            <a:avLst/>
          </a:prstGeom>
        </p:spPr>
      </p:pic>
      <p:sp>
        <p:nvSpPr>
          <p:cNvPr id="56" name="Oval 55"/>
          <p:cNvSpPr/>
          <p:nvPr/>
        </p:nvSpPr>
        <p:spPr>
          <a:xfrm>
            <a:off x="4801369" y="5789385"/>
            <a:ext cx="2473464" cy="366395"/>
          </a:xfrm>
          <a:custGeom>
            <a:avLst/>
            <a:gdLst>
              <a:gd name="connsiteX0" fmla="*/ 0 w 2405916"/>
              <a:gd name="connsiteY0" fmla="*/ 365284 h 730567"/>
              <a:gd name="connsiteX1" fmla="*/ 1202958 w 2405916"/>
              <a:gd name="connsiteY1" fmla="*/ 0 h 730567"/>
              <a:gd name="connsiteX2" fmla="*/ 2405916 w 2405916"/>
              <a:gd name="connsiteY2" fmla="*/ 365284 h 730567"/>
              <a:gd name="connsiteX3" fmla="*/ 1202958 w 2405916"/>
              <a:gd name="connsiteY3" fmla="*/ 730568 h 730567"/>
              <a:gd name="connsiteX4" fmla="*/ 0 w 2405916"/>
              <a:gd name="connsiteY4" fmla="*/ 365284 h 730567"/>
              <a:gd name="connsiteX0" fmla="*/ 0 w 2405916"/>
              <a:gd name="connsiteY0" fmla="*/ 365284 h 365284"/>
              <a:gd name="connsiteX1" fmla="*/ 1202958 w 2405916"/>
              <a:gd name="connsiteY1" fmla="*/ 0 h 365284"/>
              <a:gd name="connsiteX2" fmla="*/ 2405916 w 2405916"/>
              <a:gd name="connsiteY2" fmla="*/ 365284 h 365284"/>
              <a:gd name="connsiteX3" fmla="*/ 0 w 2405916"/>
              <a:gd name="connsiteY3" fmla="*/ 365284 h 365284"/>
              <a:gd name="connsiteX0" fmla="*/ 33774 w 2439690"/>
              <a:gd name="connsiteY0" fmla="*/ 365284 h 393190"/>
              <a:gd name="connsiteX1" fmla="*/ 1236732 w 2439690"/>
              <a:gd name="connsiteY1" fmla="*/ 0 h 393190"/>
              <a:gd name="connsiteX2" fmla="*/ 2439690 w 2439690"/>
              <a:gd name="connsiteY2" fmla="*/ 365284 h 393190"/>
              <a:gd name="connsiteX3" fmla="*/ 33774 w 2439690"/>
              <a:gd name="connsiteY3" fmla="*/ 365284 h 393190"/>
              <a:gd name="connsiteX0" fmla="*/ 33774 w 2473464"/>
              <a:gd name="connsiteY0" fmla="*/ 365284 h 366395"/>
              <a:gd name="connsiteX1" fmla="*/ 1236732 w 2473464"/>
              <a:gd name="connsiteY1" fmla="*/ 0 h 366395"/>
              <a:gd name="connsiteX2" fmla="*/ 2439690 w 2473464"/>
              <a:gd name="connsiteY2" fmla="*/ 365284 h 366395"/>
              <a:gd name="connsiteX3" fmla="*/ 33774 w 2473464"/>
              <a:gd name="connsiteY3" fmla="*/ 365284 h 36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3464" h="366395">
                <a:moveTo>
                  <a:pt x="33774" y="365284"/>
                </a:moveTo>
                <a:cubicBezTo>
                  <a:pt x="-167967" y="364972"/>
                  <a:pt x="572357" y="0"/>
                  <a:pt x="1236732" y="0"/>
                </a:cubicBezTo>
                <a:cubicBezTo>
                  <a:pt x="1901107" y="0"/>
                  <a:pt x="2641431" y="365569"/>
                  <a:pt x="2439690" y="365284"/>
                </a:cubicBezTo>
                <a:cubicBezTo>
                  <a:pt x="19872" y="361871"/>
                  <a:pt x="2448830" y="369015"/>
                  <a:pt x="33774" y="36528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029" name="Picture 5" descr="C:\Users\tongchai.cha\Desktop\Picture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" y="4486260"/>
            <a:ext cx="4486275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27"/>
          <a:stretch/>
        </p:blipFill>
        <p:spPr>
          <a:xfrm flipH="1">
            <a:off x="2514226" y="4646998"/>
            <a:ext cx="1135664" cy="1518307"/>
          </a:xfrm>
          <a:prstGeom prst="rect">
            <a:avLst/>
          </a:prstGeom>
        </p:spPr>
      </p:pic>
      <p:pic>
        <p:nvPicPr>
          <p:cNvPr id="1031" name="Picture 7" descr="C:\Users\tongchai.cha\Desktop\Picture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666384"/>
            <a:ext cx="2700338" cy="6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4391594"/>
            <a:ext cx="780406" cy="1701702"/>
          </a:xfrm>
          <a:prstGeom prst="rect">
            <a:avLst/>
          </a:prstGeom>
        </p:spPr>
      </p:pic>
      <p:pic>
        <p:nvPicPr>
          <p:cNvPr id="1032" name="Picture 8" descr="C:\Users\tongchai.cha\Desktop\Picture3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096" y="2214810"/>
            <a:ext cx="310832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5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53" name="Picture 2" descr="K:\TSM 3-A\Logo Aksorn\Aksorn Charoen Tat_2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" name="รูปภาพ 11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53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3"/>
          <p:cNvSpPr/>
          <p:nvPr/>
        </p:nvSpPr>
        <p:spPr>
          <a:xfrm>
            <a:off x="-30907" y="0"/>
            <a:ext cx="9144000" cy="681337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5" name="Group 46"/>
          <p:cNvGrpSpPr/>
          <p:nvPr/>
        </p:nvGrpSpPr>
        <p:grpSpPr>
          <a:xfrm>
            <a:off x="294053" y="5517232"/>
            <a:ext cx="4130953" cy="627378"/>
            <a:chOff x="-4130953" y="2740101"/>
            <a:chExt cx="4130953" cy="627378"/>
          </a:xfrm>
        </p:grpSpPr>
        <p:sp>
          <p:nvSpPr>
            <p:cNvPr id="6" name="Rectangle 47"/>
            <p:cNvSpPr/>
            <p:nvPr/>
          </p:nvSpPr>
          <p:spPr>
            <a:xfrm>
              <a:off x="-4130953" y="2740101"/>
              <a:ext cx="4130953" cy="6273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7" name="Straight Connector 48"/>
            <p:cNvCxnSpPr/>
            <p:nvPr/>
          </p:nvCxnSpPr>
          <p:spPr>
            <a:xfrm>
              <a:off x="-4113161" y="2852936"/>
              <a:ext cx="4104454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9"/>
            <p:cNvCxnSpPr/>
            <p:nvPr/>
          </p:nvCxnSpPr>
          <p:spPr>
            <a:xfrm>
              <a:off x="-4119758" y="3284984"/>
              <a:ext cx="4104454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ound Same Side Corner Rectangle 20"/>
          <p:cNvSpPr/>
          <p:nvPr/>
        </p:nvSpPr>
        <p:spPr>
          <a:xfrm>
            <a:off x="218111" y="332656"/>
            <a:ext cx="2960757" cy="432048"/>
          </a:xfrm>
          <a:prstGeom prst="round2Same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 smtClean="0">
                <a:latin typeface="TH Sarabun New" pitchFamily="34" charset="-34"/>
                <a:cs typeface="TH Sarabun New" pitchFamily="34" charset="-34"/>
              </a:rPr>
              <a:t>    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พัฒนาการด้านร่างกายของ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TextBox 21"/>
          <p:cNvSpPr txBox="1"/>
          <p:nvPr/>
        </p:nvSpPr>
        <p:spPr>
          <a:xfrm>
            <a:off x="3072744" y="332656"/>
            <a:ext cx="157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008DF6"/>
                </a:solidFill>
                <a:latin typeface="TH Sarabun New" pitchFamily="34" charset="-34"/>
                <a:cs typeface="TH Sarabun New" pitchFamily="34" charset="-34"/>
              </a:rPr>
              <a:t>  วัยก่อนเรียน </a:t>
            </a:r>
            <a:endParaRPr lang="th-TH" dirty="0">
              <a:solidFill>
                <a:srgbClr val="008DF6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7" name="Picture 5" descr="C:\Users\tongchai.cha\Desktop\Picture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" y="4486260"/>
            <a:ext cx="4486275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27"/>
          <a:stretch/>
        </p:blipFill>
        <p:spPr>
          <a:xfrm flipH="1">
            <a:off x="1403648" y="4646998"/>
            <a:ext cx="1135664" cy="1518307"/>
          </a:xfrm>
          <a:prstGeom prst="rect">
            <a:avLst/>
          </a:prstGeom>
        </p:spPr>
      </p:pic>
      <p:grpSp>
        <p:nvGrpSpPr>
          <p:cNvPr id="21" name="Group 46"/>
          <p:cNvGrpSpPr/>
          <p:nvPr/>
        </p:nvGrpSpPr>
        <p:grpSpPr>
          <a:xfrm>
            <a:off x="4355976" y="5517232"/>
            <a:ext cx="4130953" cy="627378"/>
            <a:chOff x="-4130953" y="2740101"/>
            <a:chExt cx="4130953" cy="627378"/>
          </a:xfrm>
        </p:grpSpPr>
        <p:sp>
          <p:nvSpPr>
            <p:cNvPr id="22" name="Rectangle 47"/>
            <p:cNvSpPr/>
            <p:nvPr/>
          </p:nvSpPr>
          <p:spPr>
            <a:xfrm>
              <a:off x="-4130953" y="2740101"/>
              <a:ext cx="4130953" cy="6273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23" name="Straight Connector 48"/>
            <p:cNvCxnSpPr/>
            <p:nvPr/>
          </p:nvCxnSpPr>
          <p:spPr>
            <a:xfrm>
              <a:off x="-4113161" y="2852936"/>
              <a:ext cx="4104454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9"/>
            <p:cNvCxnSpPr/>
            <p:nvPr/>
          </p:nvCxnSpPr>
          <p:spPr>
            <a:xfrm>
              <a:off x="-4119758" y="3284984"/>
              <a:ext cx="4104454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3" descr="C:\Users\tongchai.cha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581128"/>
            <a:ext cx="4687887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6742" y="4365104"/>
            <a:ext cx="1414474" cy="1766803"/>
          </a:xfrm>
          <a:prstGeom prst="rect">
            <a:avLst/>
          </a:prstGeom>
        </p:spPr>
      </p:pic>
      <p:pic>
        <p:nvPicPr>
          <p:cNvPr id="16" name="Picture 4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6" y="4210234"/>
            <a:ext cx="1207152" cy="1855899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46" y="332656"/>
            <a:ext cx="2283988" cy="3305772"/>
          </a:xfrm>
          <a:prstGeom prst="rect">
            <a:avLst/>
          </a:prstGeom>
        </p:spPr>
      </p:pic>
      <p:sp>
        <p:nvSpPr>
          <p:cNvPr id="26" name="สี่เหลี่ยมผืนผ้ามุมมน 25"/>
          <p:cNvSpPr/>
          <p:nvPr/>
        </p:nvSpPr>
        <p:spPr>
          <a:xfrm>
            <a:off x="2195736" y="980728"/>
            <a:ext cx="6678096" cy="120912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มีการทรงตัวได้ดีขึ้น สามารถยืนขาเดียวได้นานขึ้น บางคนก็กระโดดขาเดียวได้ สามารถเดินบนกระดานแผ่นเดียวได้ เด็กอายุ 5 ขวบ สามารถยืนบนปลายเท้าได้นาน</a:t>
            </a:r>
            <a:r>
              <a:rPr lang="th-TH" sz="25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พอสมควร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2" y="2022127"/>
            <a:ext cx="2260303" cy="2260303"/>
          </a:xfrm>
          <a:prstGeom prst="rect">
            <a:avLst/>
          </a:prstGeom>
        </p:spPr>
      </p:pic>
      <p:sp>
        <p:nvSpPr>
          <p:cNvPr id="28" name="สี่เหลี่ยมผืนผ้ามุมมน 27"/>
          <p:cNvSpPr/>
          <p:nvPr/>
        </p:nvSpPr>
        <p:spPr>
          <a:xfrm>
            <a:off x="513608" y="4088915"/>
            <a:ext cx="1976823" cy="51755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ถีบสามล้อเด็ก ๆ ได้</a:t>
            </a:r>
          </a:p>
        </p:txBody>
      </p:sp>
      <p:sp>
        <p:nvSpPr>
          <p:cNvPr id="29" name="สี่เหลี่ยมผืนผ้ามุมมน 28"/>
          <p:cNvSpPr/>
          <p:nvPr/>
        </p:nvSpPr>
        <p:spPr>
          <a:xfrm>
            <a:off x="3276884" y="2510273"/>
            <a:ext cx="5594000" cy="138677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ชอบทำกิจกรรมที่ใช้กล้ามเนื้อมาก เช่น วาดรูป ต่อภาพเด็กวัยนี้สามารถวาดรูปสามเหลี่ยม เขียนรูปวงกลมได้ดี เรียงแท่งไม้ที่เป็นวงกลมสี่เหลี่ยม และสามเหลี่ยมลงในกรอบไม้สามมุมได้</a:t>
            </a:r>
          </a:p>
        </p:txBody>
      </p:sp>
    </p:spTree>
    <p:extLst>
      <p:ext uri="{BB962C8B-B14F-4D97-AF65-F5344CB8AC3E}">
        <p14:creationId xmlns:p14="http://schemas.microsoft.com/office/powerpoint/2010/main" val="7865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1"/>
            <a:ext cx="9144000" cy="67356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3215" y="3717033"/>
            <a:ext cx="4268579" cy="24482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27603" y="3717033"/>
            <a:ext cx="4268579" cy="24482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27603" y="925837"/>
            <a:ext cx="4268579" cy="2448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783862" y="2740101"/>
            <a:ext cx="4139950" cy="627378"/>
            <a:chOff x="-4104454" y="2740101"/>
            <a:chExt cx="4139950" cy="627378"/>
          </a:xfrm>
        </p:grpSpPr>
        <p:sp>
          <p:nvSpPr>
            <p:cNvPr id="68" name="Rectangle 67"/>
            <p:cNvSpPr/>
            <p:nvPr/>
          </p:nvSpPr>
          <p:spPr>
            <a:xfrm>
              <a:off x="-4104454" y="2740101"/>
              <a:ext cx="4104454" cy="6273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-4104454" y="2852936"/>
              <a:ext cx="4104454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-4068958" y="3284984"/>
              <a:ext cx="4104454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Picture 3" descr="C:\Users\tongchai.cha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4" y="1754634"/>
            <a:ext cx="4687887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94053" y="908721"/>
            <a:ext cx="4268579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1477" y="5576540"/>
            <a:ext cx="4162126" cy="5538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4483587" y="-691862"/>
            <a:ext cx="288032" cy="8529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67982" y="2751355"/>
            <a:ext cx="1495826" cy="5668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 rot="10800000">
            <a:off x="4427984" y="908720"/>
            <a:ext cx="288032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46507" y="2718156"/>
            <a:ext cx="2277621" cy="22776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9" y="925837"/>
            <a:ext cx="3672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ด้านร่างกาย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มีการเจริญเติบโตและพัฒนาการอย่างกว้างขวางมากกว่าก่อนวัยเรียน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88024" y="942846"/>
            <a:ext cx="409557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200" b="1" dirty="0">
                <a:latin typeface="TH Sarabun New" pitchFamily="34" charset="-34"/>
                <a:cs typeface="TH Sarabun New" pitchFamily="34" charset="-34"/>
              </a:rPr>
              <a:t>ด้านจิตใจและอารมณ์</a:t>
            </a:r>
          </a:p>
          <a:p>
            <a:pPr algn="r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เริ่มมีอารมณ์ต่างๆเข้ามาใน </a:t>
            </a:r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แง่ดี</a:t>
            </a:r>
            <a:r>
              <a:rPr lang="th-TH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และ </a:t>
            </a:r>
            <a:r>
              <a:rPr lang="th-TH" sz="2000" b="1" dirty="0">
                <a:solidFill>
                  <a:schemeClr val="accent2"/>
                </a:solidFill>
                <a:latin typeface="TH Sarabun New" pitchFamily="34" charset="-34"/>
                <a:cs typeface="TH Sarabun New" pitchFamily="34" charset="-34"/>
              </a:rPr>
              <a:t>ไม่พึงพอใจ</a:t>
            </a:r>
          </a:p>
          <a:p>
            <a:pPr algn="r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ที่แสดงออกได้และไม่ได้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2429" y="3734788"/>
            <a:ext cx="316945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latin typeface="TH Sarabun New" pitchFamily="34" charset="-34"/>
                <a:cs typeface="TH Sarabun New" pitchFamily="34" charset="-34"/>
              </a:rPr>
              <a:t>ด้านสังคม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มีการปรับตัวในช่วงของการเข้าเรียน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เพื่อพบกับกลุ่มเพื่อนใหม่และครูที่โรงเรียน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14152" y="3734788"/>
            <a:ext cx="316945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200" b="1" dirty="0">
                <a:latin typeface="TH Sarabun New" pitchFamily="34" charset="-34"/>
                <a:cs typeface="TH Sarabun New" pitchFamily="34" charset="-34"/>
              </a:rPr>
              <a:t>ด้านสติปัญญา</a:t>
            </a:r>
          </a:p>
          <a:p>
            <a:pPr algn="r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มีกระบวนการคิดมากขึ้น มีความเข้าใจในภาษาการพูดและควบคุมการเคลื่อนไหว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251520" y="188640"/>
            <a:ext cx="1944216" cy="504056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49911" y="44624"/>
            <a:ext cx="2074617" cy="50405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วัยเรียน</a:t>
            </a:r>
            <a:endParaRPr lang="th-TH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02332"/>
            <a:ext cx="7110287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804248" y="72008"/>
            <a:ext cx="576064" cy="4766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62641" y="72008"/>
            <a:ext cx="576064" cy="4766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latin typeface="TH Sarabun New" pitchFamily="34" charset="-34"/>
                <a:cs typeface="TH Sarabun New" pitchFamily="34" charset="-34"/>
              </a:rPr>
              <a:t>๓</a:t>
            </a:r>
            <a:endParaRPr lang="th-TH" sz="4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853" y="5576540"/>
            <a:ext cx="4134129" cy="5760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7" name="Picture 3" descr="C:\Users\FL4_Sirirat-Lon\Desktop\TOM\infor\infographic5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040" y="2594484"/>
            <a:ext cx="2029072" cy="202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ongchai.cha\Desktop\Picture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769" y="4642302"/>
            <a:ext cx="3571875" cy="16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FL4_Sirirat-Lon\Desktop\TOM\infor\infographic55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2038" y="1571019"/>
            <a:ext cx="1414414" cy="17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FL4_Sirirat-Lon\Desktop\TOM\infor\infographic55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"/>
          <a:stretch/>
        </p:blipFill>
        <p:spPr bwMode="auto">
          <a:xfrm>
            <a:off x="6385073" y="4655186"/>
            <a:ext cx="1990478" cy="17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Users\FL4_Sirirat-Lon\Desktop\TOM\infor\infographic5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0910" y="4775068"/>
            <a:ext cx="1355306" cy="13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FL4_Sirirat-Lon\Desktop\TOM\infor\infographic50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86161" y="1845270"/>
            <a:ext cx="1121174" cy="158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7249910" y="2246691"/>
            <a:ext cx="703679" cy="471465"/>
          </a:xfrm>
          <a:prstGeom prst="cloudCallout">
            <a:avLst>
              <a:gd name="adj1" fmla="val -84326"/>
              <a:gd name="adj2" fmla="val -2963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TH Sarabun New" pitchFamily="34" charset="-34"/>
                <a:cs typeface="TH Sarabun New" pitchFamily="34" charset="-34"/>
              </a:rPr>
              <a:t>โกรธ</a:t>
            </a:r>
            <a:endParaRPr lang="th-TH" sz="16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6" name="Cloud Callout 65"/>
          <p:cNvSpPr/>
          <p:nvPr/>
        </p:nvSpPr>
        <p:spPr>
          <a:xfrm>
            <a:off x="5290542" y="1737645"/>
            <a:ext cx="608522" cy="407710"/>
          </a:xfrm>
          <a:prstGeom prst="cloudCallout">
            <a:avLst>
              <a:gd name="adj1" fmla="val 84019"/>
              <a:gd name="adj2" fmla="val 2841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ดีใจ</a:t>
            </a:r>
            <a:endParaRPr lang="th-TH" sz="1600" dirty="0">
              <a:solidFill>
                <a:schemeClr val="tx2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3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1" name="Picture 2" descr="K:\TSM 3-A\Logo Aksorn\Aksorn Charoen Tat_2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" name="รูปภาพ 1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8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567405" y="1196752"/>
            <a:ext cx="4572000" cy="5112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96752"/>
            <a:ext cx="4572000" cy="5112568"/>
          </a:xfrm>
          <a:prstGeom prst="rect">
            <a:avLst/>
          </a:prstGeom>
          <a:solidFill>
            <a:srgbClr val="FB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1" name="Picture 2" descr="C:\Users\tongchai.cha\Desktop\TOM\Private\infor\infographic3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38" y="1777900"/>
            <a:ext cx="1635828" cy="342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tongchai.cha\Desktop\TOM\Private\infor\infographic3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234" y="1809750"/>
            <a:ext cx="15906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ound Same Side Corner Rectangle 42"/>
          <p:cNvSpPr/>
          <p:nvPr/>
        </p:nvSpPr>
        <p:spPr>
          <a:xfrm>
            <a:off x="-154840" y="908720"/>
            <a:ext cx="1892842" cy="432048"/>
          </a:xfrm>
          <a:prstGeom prst="round2Same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 New" pitchFamily="34" charset="-34"/>
                <a:cs typeface="TH Sarabun New" pitchFamily="34" charset="-34"/>
              </a:rPr>
              <a:t>ด้านร่างกาย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51520" y="188640"/>
            <a:ext cx="1944216" cy="504056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49911" y="44624"/>
            <a:ext cx="2074617" cy="50405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วัยรุ่น</a:t>
            </a:r>
            <a:endParaRPr lang="th-TH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202332"/>
            <a:ext cx="7110287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804248" y="72008"/>
            <a:ext cx="576064" cy="4766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862641" y="72008"/>
            <a:ext cx="576064" cy="4766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latin typeface="TH Sarabun New" pitchFamily="34" charset="-34"/>
                <a:cs typeface="TH Sarabun New" pitchFamily="34" charset="-34"/>
              </a:rPr>
              <a:t>๔</a:t>
            </a:r>
            <a:endParaRPr lang="th-TH" sz="44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4991539" y="1485577"/>
            <a:ext cx="3864975" cy="955313"/>
            <a:chOff x="4991539" y="1485577"/>
            <a:chExt cx="3864975" cy="955313"/>
          </a:xfrm>
        </p:grpSpPr>
        <p:sp>
          <p:nvSpPr>
            <p:cNvPr id="33" name="วงรี 6"/>
            <p:cNvSpPr/>
            <p:nvPr/>
          </p:nvSpPr>
          <p:spPr>
            <a:xfrm>
              <a:off x="4991539" y="2348880"/>
              <a:ext cx="92010" cy="920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7" name="สี่เหลี่ยมผืนผ้า 12"/>
            <p:cNvSpPr/>
            <p:nvPr/>
          </p:nvSpPr>
          <p:spPr>
            <a:xfrm>
              <a:off x="6804248" y="1485577"/>
              <a:ext cx="2052266" cy="9361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th-TH" sz="2000" b="1" dirty="0" err="1">
                  <a:latin typeface="TH Sarabun New" pitchFamily="34" charset="-34"/>
                  <a:cs typeface="TH Sarabun New" pitchFamily="34" charset="-34"/>
                </a:rPr>
                <a:t>ต่อมพิทูอิ</a:t>
              </a:r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ทารี  </a:t>
              </a:r>
            </a:p>
            <a:p>
              <a:pPr algn="ctr"/>
              <a:r>
                <a:rPr lang="th-TH" sz="2000" dirty="0" smtClean="0">
                  <a:latin typeface="TH Sarabun New" pitchFamily="34" charset="-34"/>
                  <a:cs typeface="TH Sarabun New" pitchFamily="34" charset="-34"/>
                </a:rPr>
                <a:t>เป็น</a:t>
              </a: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ต่อม</a:t>
              </a:r>
              <a:r>
                <a:rPr lang="th-TH" sz="2000" dirty="0" smtClean="0">
                  <a:latin typeface="TH Sarabun New" pitchFamily="34" charset="-34"/>
                  <a:cs typeface="TH Sarabun New" pitchFamily="34" charset="-34"/>
                </a:rPr>
                <a:t>เล็กๆ ที่</a:t>
              </a: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อยู่ใต้สมอง</a:t>
              </a:r>
            </a:p>
          </p:txBody>
        </p:sp>
        <p:cxnSp>
          <p:nvCxnSpPr>
            <p:cNvPr id="87" name="Elbow Connector 86"/>
            <p:cNvCxnSpPr>
              <a:stCxn id="33" idx="0"/>
              <a:endCxn id="37" idx="1"/>
            </p:cNvCxnSpPr>
            <p:nvPr/>
          </p:nvCxnSpPr>
          <p:spPr>
            <a:xfrm rot="5400000" flipH="1" flipV="1">
              <a:off x="5723271" y="1267903"/>
              <a:ext cx="395251" cy="1766704"/>
            </a:xfrm>
            <a:prstGeom prst="bentConnector2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5792961" y="1546894"/>
              <a:ext cx="860437" cy="809924"/>
              <a:chOff x="5648284" y="1642647"/>
              <a:chExt cx="1039381" cy="978364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717778" y="1658860"/>
                <a:ext cx="958316" cy="95831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pic>
            <p:nvPicPr>
              <p:cNvPr id="5122" name="Picture 2" descr="C:\Users\tongchai.cha\Desktop\A\A38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8284" y="1642647"/>
                <a:ext cx="1039381" cy="9783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9" name="Group 118"/>
          <p:cNvGrpSpPr/>
          <p:nvPr/>
        </p:nvGrpSpPr>
        <p:grpSpPr>
          <a:xfrm>
            <a:off x="251398" y="1484783"/>
            <a:ext cx="3415145" cy="1008113"/>
            <a:chOff x="251398" y="1484783"/>
            <a:chExt cx="3415145" cy="1008113"/>
          </a:xfrm>
        </p:grpSpPr>
        <p:sp>
          <p:nvSpPr>
            <p:cNvPr id="31" name="วงรี 99"/>
            <p:cNvSpPr/>
            <p:nvPr/>
          </p:nvSpPr>
          <p:spPr>
            <a:xfrm>
              <a:off x="3574533" y="2170827"/>
              <a:ext cx="92010" cy="1060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251398" y="1484783"/>
              <a:ext cx="3369141" cy="1008113"/>
              <a:chOff x="251398" y="1484783"/>
              <a:chExt cx="3369141" cy="1008113"/>
            </a:xfrm>
          </p:grpSpPr>
          <p:sp>
            <p:nvSpPr>
              <p:cNvPr id="35" name="สี่เหลี่ยมผืนผ้า 102"/>
              <p:cNvSpPr/>
              <p:nvPr/>
            </p:nvSpPr>
            <p:spPr>
              <a:xfrm>
                <a:off x="251398" y="1484783"/>
                <a:ext cx="2059779" cy="100811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th-TH" sz="2000" b="1" dirty="0">
                    <a:latin typeface="TH Sarabun New" pitchFamily="34" charset="-34"/>
                    <a:cs typeface="TH Sarabun New" pitchFamily="34" charset="-34"/>
                  </a:rPr>
                  <a:t>ต่อม</a:t>
                </a:r>
                <a:r>
                  <a:rPr lang="th-TH" sz="2000" b="1" dirty="0" err="1">
                    <a:latin typeface="TH Sarabun New" pitchFamily="34" charset="-34"/>
                    <a:cs typeface="TH Sarabun New" pitchFamily="34" charset="-34"/>
                  </a:rPr>
                  <a:t>ไพเนียล</a:t>
                </a:r>
                <a:r>
                  <a:rPr lang="th-TH" sz="2000" b="1" dirty="0">
                    <a:latin typeface="TH Sarabun New" pitchFamily="34" charset="-34"/>
                    <a:cs typeface="TH Sarabun New" pitchFamily="34" charset="-34"/>
                  </a:rPr>
                  <a:t>  </a:t>
                </a:r>
              </a:p>
              <a:p>
                <a:pPr algn="ctr"/>
                <a:r>
                  <a:rPr lang="th-TH" sz="2000" dirty="0" smtClean="0">
                    <a:latin typeface="TH Sarabun New" pitchFamily="34" charset="-34"/>
                    <a:cs typeface="TH Sarabun New" pitchFamily="34" charset="-34"/>
                  </a:rPr>
                  <a:t>ทำ</a:t>
                </a:r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หน้าที่ยับยั้ง</a:t>
                </a:r>
                <a:r>
                  <a:rPr lang="th-TH" sz="2000" dirty="0" smtClean="0">
                    <a:latin typeface="TH Sarabun New" pitchFamily="34" charset="-34"/>
                    <a:cs typeface="TH Sarabun New" pitchFamily="34" charset="-34"/>
                  </a:rPr>
                  <a:t>การเจริญเติบโต</a:t>
                </a:r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ของต่อมเพศ</a:t>
                </a:r>
              </a:p>
            </p:txBody>
          </p:sp>
          <p:cxnSp>
            <p:nvCxnSpPr>
              <p:cNvPr id="85" name="Elbow Connector 84"/>
              <p:cNvCxnSpPr>
                <a:stCxn id="31" idx="0"/>
                <a:endCxn id="35" idx="3"/>
              </p:cNvCxnSpPr>
              <p:nvPr/>
            </p:nvCxnSpPr>
            <p:spPr>
              <a:xfrm rot="16200000" flipV="1">
                <a:off x="2874865" y="1425153"/>
                <a:ext cx="181987" cy="1309361"/>
              </a:xfrm>
              <a:prstGeom prst="bentConnector2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oup 90"/>
              <p:cNvGrpSpPr/>
              <p:nvPr/>
            </p:nvGrpSpPr>
            <p:grpSpPr>
              <a:xfrm>
                <a:off x="2411760" y="1578704"/>
                <a:ext cx="858688" cy="808280"/>
                <a:chOff x="3125799" y="1151413"/>
                <a:chExt cx="858688" cy="808280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3149654" y="1166365"/>
                  <a:ext cx="793328" cy="793328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pic>
              <p:nvPicPr>
                <p:cNvPr id="97" name="Picture 3" descr="C:\Users\tongchai.cha\Desktop\A\A39.png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5799" y="1151413"/>
                  <a:ext cx="858688" cy="8082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21" name="Group 120"/>
          <p:cNvGrpSpPr/>
          <p:nvPr/>
        </p:nvGrpSpPr>
        <p:grpSpPr>
          <a:xfrm>
            <a:off x="262043" y="2708919"/>
            <a:ext cx="3497767" cy="1224137"/>
            <a:chOff x="262043" y="2708919"/>
            <a:chExt cx="3497767" cy="1224137"/>
          </a:xfrm>
        </p:grpSpPr>
        <p:sp>
          <p:nvSpPr>
            <p:cNvPr id="13" name="วงรี 13"/>
            <p:cNvSpPr/>
            <p:nvPr/>
          </p:nvSpPr>
          <p:spPr>
            <a:xfrm>
              <a:off x="3701391" y="2924944"/>
              <a:ext cx="58419" cy="584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6" name="สี่เหลี่ยมผืนผ้า 16"/>
            <p:cNvSpPr/>
            <p:nvPr/>
          </p:nvSpPr>
          <p:spPr>
            <a:xfrm>
              <a:off x="262043" y="2708919"/>
              <a:ext cx="2049133" cy="122413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ต่อม</a:t>
              </a:r>
              <a:r>
                <a:rPr lang="th-TH" sz="2000" b="1" dirty="0" err="1">
                  <a:latin typeface="TH Sarabun New" pitchFamily="34" charset="-34"/>
                  <a:cs typeface="TH Sarabun New" pitchFamily="34" charset="-34"/>
                </a:rPr>
                <a:t>ไทมัส</a:t>
              </a:r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 </a:t>
              </a:r>
            </a:p>
            <a:p>
              <a:pPr algn="ctr"/>
              <a:r>
                <a:rPr lang="th-TH" sz="2000" dirty="0" smtClean="0">
                  <a:latin typeface="TH Sarabun New" pitchFamily="34" charset="-34"/>
                  <a:cs typeface="TH Sarabun New" pitchFamily="34" charset="-34"/>
                </a:rPr>
                <a:t>ทำ</a:t>
              </a: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หน้าที่ในการ</a:t>
              </a:r>
              <a:r>
                <a:rPr lang="th-TH" sz="2000" dirty="0" smtClean="0">
                  <a:latin typeface="TH Sarabun New" pitchFamily="34" charset="-34"/>
                  <a:cs typeface="TH Sarabun New" pitchFamily="34" charset="-34"/>
                </a:rPr>
                <a:t>เก็บ</a:t>
              </a:r>
              <a:br>
                <a:rPr lang="th-TH" sz="2000" dirty="0" smtClean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000" dirty="0" smtClean="0">
                  <a:latin typeface="TH Sarabun New" pitchFamily="34" charset="-34"/>
                  <a:cs typeface="TH Sarabun New" pitchFamily="34" charset="-34"/>
                </a:rPr>
                <a:t>ธาตุ</a:t>
              </a: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ไอโอดีน </a:t>
              </a:r>
              <a:r>
                <a:rPr lang="th-TH" sz="2000" dirty="0" smtClean="0">
                  <a:latin typeface="TH Sarabun New" pitchFamily="34" charset="-34"/>
                  <a:cs typeface="TH Sarabun New" pitchFamily="34" charset="-34"/>
                </a:rPr>
                <a:t/>
              </a:r>
              <a:br>
                <a:rPr lang="th-TH" sz="2000" dirty="0" smtClean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000" dirty="0" smtClean="0">
                  <a:latin typeface="TH Sarabun New" pitchFamily="34" charset="-34"/>
                  <a:cs typeface="TH Sarabun New" pitchFamily="34" charset="-34"/>
                </a:rPr>
                <a:t>เพื่อ</a:t>
              </a: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นำมาสร้างฮอร์โมน</a:t>
              </a:r>
            </a:p>
          </p:txBody>
        </p:sp>
        <p:cxnSp>
          <p:nvCxnSpPr>
            <p:cNvPr id="65" name="Elbow Connector 64"/>
            <p:cNvCxnSpPr>
              <a:stCxn id="13" idx="2"/>
              <a:endCxn id="16" idx="3"/>
            </p:cNvCxnSpPr>
            <p:nvPr/>
          </p:nvCxnSpPr>
          <p:spPr>
            <a:xfrm rot="10800000" flipV="1">
              <a:off x="2311177" y="2954154"/>
              <a:ext cx="1390215" cy="366834"/>
            </a:xfrm>
            <a:prstGeom prst="bentConnector3">
              <a:avLst>
                <a:gd name="adj1" fmla="val 31159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/>
            <p:cNvGrpSpPr/>
            <p:nvPr/>
          </p:nvGrpSpPr>
          <p:grpSpPr>
            <a:xfrm>
              <a:off x="2329984" y="2918693"/>
              <a:ext cx="873864" cy="822564"/>
              <a:chOff x="3986613" y="627831"/>
              <a:chExt cx="873864" cy="822564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4042449" y="635640"/>
                <a:ext cx="793328" cy="79332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pic>
            <p:nvPicPr>
              <p:cNvPr id="103" name="Picture 4" descr="C:\Users\tongchai.cha\Desktop\A\A40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6613" y="627831"/>
                <a:ext cx="873864" cy="822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5" name="Group 134"/>
          <p:cNvGrpSpPr/>
          <p:nvPr/>
        </p:nvGrpSpPr>
        <p:grpSpPr>
          <a:xfrm>
            <a:off x="5207433" y="2705852"/>
            <a:ext cx="3649080" cy="1275421"/>
            <a:chOff x="5207433" y="2705852"/>
            <a:chExt cx="3649080" cy="1275421"/>
          </a:xfrm>
        </p:grpSpPr>
        <p:sp>
          <p:nvSpPr>
            <p:cNvPr id="14" name="วงรี 14"/>
            <p:cNvSpPr/>
            <p:nvPr/>
          </p:nvSpPr>
          <p:spPr>
            <a:xfrm>
              <a:off x="5207433" y="2716097"/>
              <a:ext cx="58419" cy="584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5265852" y="2705852"/>
              <a:ext cx="3590661" cy="1275421"/>
              <a:chOff x="5265852" y="2705852"/>
              <a:chExt cx="3590661" cy="1275421"/>
            </a:xfrm>
          </p:grpSpPr>
          <p:sp>
            <p:nvSpPr>
              <p:cNvPr id="20" name="สี่เหลี่ยมผืนผ้า 30"/>
              <p:cNvSpPr/>
              <p:nvPr/>
            </p:nvSpPr>
            <p:spPr>
              <a:xfrm>
                <a:off x="6804248" y="2705852"/>
                <a:ext cx="2052265" cy="127542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th-TH" sz="2000" b="1" dirty="0">
                    <a:latin typeface="TH Sarabun New" pitchFamily="34" charset="-34"/>
                    <a:cs typeface="TH Sarabun New" pitchFamily="34" charset="-34"/>
                  </a:rPr>
                  <a:t>ต่อมไทรอยด์ </a:t>
                </a:r>
              </a:p>
              <a:p>
                <a:pPr algn="ctr"/>
                <a:r>
                  <a:rPr lang="th-TH" sz="2000" dirty="0" smtClean="0">
                    <a:latin typeface="TH Sarabun New" pitchFamily="34" charset="-34"/>
                    <a:cs typeface="TH Sarabun New" pitchFamily="34" charset="-34"/>
                  </a:rPr>
                  <a:t>ทำ</a:t>
                </a:r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หน้าที่ในการ</a:t>
                </a:r>
                <a:r>
                  <a:rPr lang="th-TH" sz="2000" dirty="0" smtClean="0">
                    <a:latin typeface="TH Sarabun New" pitchFamily="34" charset="-34"/>
                    <a:cs typeface="TH Sarabun New" pitchFamily="34" charset="-34"/>
                  </a:rPr>
                  <a:t>เก็บ</a:t>
                </a:r>
                <a:br>
                  <a:rPr lang="th-TH" sz="2000" dirty="0" smtClean="0">
                    <a:latin typeface="TH Sarabun New" pitchFamily="34" charset="-34"/>
                    <a:cs typeface="TH Sarabun New" pitchFamily="34" charset="-34"/>
                  </a:rPr>
                </a:br>
                <a:r>
                  <a:rPr lang="th-TH" sz="2000" dirty="0" smtClean="0">
                    <a:latin typeface="TH Sarabun New" pitchFamily="34" charset="-34"/>
                    <a:cs typeface="TH Sarabun New" pitchFamily="34" charset="-34"/>
                  </a:rPr>
                  <a:t>ธาตุ</a:t>
                </a:r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ไอโอดีน </a:t>
                </a:r>
                <a:r>
                  <a:rPr lang="th-TH" sz="2000" dirty="0" smtClean="0">
                    <a:latin typeface="TH Sarabun New" pitchFamily="34" charset="-34"/>
                    <a:cs typeface="TH Sarabun New" pitchFamily="34" charset="-34"/>
                  </a:rPr>
                  <a:t/>
                </a:r>
                <a:br>
                  <a:rPr lang="th-TH" sz="2000" dirty="0" smtClean="0">
                    <a:latin typeface="TH Sarabun New" pitchFamily="34" charset="-34"/>
                    <a:cs typeface="TH Sarabun New" pitchFamily="34" charset="-34"/>
                  </a:rPr>
                </a:br>
                <a:r>
                  <a:rPr lang="th-TH" sz="2000" dirty="0" smtClean="0">
                    <a:latin typeface="TH Sarabun New" pitchFamily="34" charset="-34"/>
                    <a:cs typeface="TH Sarabun New" pitchFamily="34" charset="-34"/>
                  </a:rPr>
                  <a:t>เพื่อ</a:t>
                </a:r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นำมาสร้างฮอร์โมน</a:t>
                </a:r>
              </a:p>
            </p:txBody>
          </p:sp>
          <p:cxnSp>
            <p:nvCxnSpPr>
              <p:cNvPr id="89" name="Elbow Connector 88"/>
              <p:cNvCxnSpPr>
                <a:stCxn id="20" idx="1"/>
                <a:endCxn id="14" idx="6"/>
              </p:cNvCxnSpPr>
              <p:nvPr/>
            </p:nvCxnSpPr>
            <p:spPr>
              <a:xfrm rot="10800000">
                <a:off x="5265852" y="2745307"/>
                <a:ext cx="1538396" cy="598256"/>
              </a:xfrm>
              <a:prstGeom prst="bentConnector3">
                <a:avLst>
                  <a:gd name="adj1" fmla="val 67027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" name="Group 103"/>
              <p:cNvGrpSpPr/>
              <p:nvPr/>
            </p:nvGrpSpPr>
            <p:grpSpPr>
              <a:xfrm>
                <a:off x="5815031" y="2932659"/>
                <a:ext cx="864248" cy="813514"/>
                <a:chOff x="9110885" y="3321098"/>
                <a:chExt cx="864248" cy="813514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9153488" y="3331191"/>
                  <a:ext cx="793328" cy="793328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pic>
              <p:nvPicPr>
                <p:cNvPr id="111" name="Picture 5" descr="C:\Users\tongchai.cha\Desktop\A\A41.png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10885" y="3321098"/>
                  <a:ext cx="864248" cy="813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34" name="Group 133"/>
          <p:cNvGrpSpPr/>
          <p:nvPr/>
        </p:nvGrpSpPr>
        <p:grpSpPr>
          <a:xfrm>
            <a:off x="3546318" y="3492091"/>
            <a:ext cx="2052266" cy="2745221"/>
            <a:chOff x="3546318" y="3492091"/>
            <a:chExt cx="2052266" cy="2745221"/>
          </a:xfrm>
        </p:grpSpPr>
        <p:cxnSp>
          <p:nvCxnSpPr>
            <p:cNvPr id="77" name="Straight Connector 76"/>
            <p:cNvCxnSpPr>
              <a:stCxn id="76" idx="2"/>
              <a:endCxn id="75" idx="6"/>
            </p:cNvCxnSpPr>
            <p:nvPr/>
          </p:nvCxnSpPr>
          <p:spPr>
            <a:xfrm flipH="1" flipV="1">
              <a:off x="3796614" y="3521301"/>
              <a:ext cx="1432356" cy="8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/>
            <p:cNvGrpSpPr/>
            <p:nvPr/>
          </p:nvGrpSpPr>
          <p:grpSpPr>
            <a:xfrm>
              <a:off x="3546318" y="3492091"/>
              <a:ext cx="2052266" cy="2745221"/>
              <a:chOff x="3546318" y="3492091"/>
              <a:chExt cx="2052266" cy="2745221"/>
            </a:xfrm>
          </p:grpSpPr>
          <p:sp>
            <p:nvSpPr>
              <p:cNvPr id="24" name="สี่เหลี่ยมผืนผ้า 45"/>
              <p:cNvSpPr/>
              <p:nvPr/>
            </p:nvSpPr>
            <p:spPr>
              <a:xfrm>
                <a:off x="3546318" y="5322917"/>
                <a:ext cx="2052266" cy="91439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th-TH" sz="2000" b="1" dirty="0">
                    <a:latin typeface="TH Sarabun New" pitchFamily="34" charset="-34"/>
                    <a:cs typeface="TH Sarabun New" pitchFamily="34" charset="-34"/>
                  </a:rPr>
                  <a:t>ต่อมหมวกไต </a:t>
                </a:r>
              </a:p>
              <a:p>
                <a:pPr algn="ctr"/>
                <a:r>
                  <a:rPr lang="th-TH" sz="2000" dirty="0" smtClean="0">
                    <a:latin typeface="TH Sarabun New" pitchFamily="34" charset="-34"/>
                    <a:cs typeface="TH Sarabun New" pitchFamily="34" charset="-34"/>
                  </a:rPr>
                  <a:t>ทำหน้าที่ผลิต</a:t>
                </a:r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ฮอร์โมนอะดรีนาลิน</a:t>
                </a:r>
              </a:p>
            </p:txBody>
          </p:sp>
          <p:sp>
            <p:nvSpPr>
              <p:cNvPr id="75" name="วงรี 52"/>
              <p:cNvSpPr/>
              <p:nvPr/>
            </p:nvSpPr>
            <p:spPr>
              <a:xfrm>
                <a:off x="3738195" y="3492091"/>
                <a:ext cx="58419" cy="584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76" name="วงรี 52"/>
              <p:cNvSpPr/>
              <p:nvPr/>
            </p:nvSpPr>
            <p:spPr>
              <a:xfrm>
                <a:off x="5228970" y="3492950"/>
                <a:ext cx="58419" cy="584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cxnSp>
            <p:nvCxnSpPr>
              <p:cNvPr id="80" name="Straight Connector 79"/>
              <p:cNvCxnSpPr>
                <a:stCxn id="24" idx="0"/>
              </p:cNvCxnSpPr>
              <p:nvPr/>
            </p:nvCxnSpPr>
            <p:spPr>
              <a:xfrm flipV="1">
                <a:off x="4572451" y="3522161"/>
                <a:ext cx="0" cy="18007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105"/>
              <p:cNvGrpSpPr/>
              <p:nvPr/>
            </p:nvGrpSpPr>
            <p:grpSpPr>
              <a:xfrm>
                <a:off x="4095707" y="4110861"/>
                <a:ext cx="891326" cy="771422"/>
                <a:chOff x="6948935" y="5119804"/>
                <a:chExt cx="891326" cy="839000"/>
              </a:xfrm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6990791" y="5153593"/>
                  <a:ext cx="793328" cy="793328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pic>
              <p:nvPicPr>
                <p:cNvPr id="118" name="Picture 6" descr="C:\Users\tongchai.cha\Desktop\A\A42.png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48935" y="5119804"/>
                  <a:ext cx="891326" cy="839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32" name="Group 131"/>
          <p:cNvGrpSpPr/>
          <p:nvPr/>
        </p:nvGrpSpPr>
        <p:grpSpPr>
          <a:xfrm>
            <a:off x="5207432" y="3981273"/>
            <a:ext cx="3649082" cy="1283931"/>
            <a:chOff x="5207432" y="3981273"/>
            <a:chExt cx="3649082" cy="1283931"/>
          </a:xfrm>
        </p:grpSpPr>
        <p:sp>
          <p:nvSpPr>
            <p:cNvPr id="18" name="วงรี 18"/>
            <p:cNvSpPr/>
            <p:nvPr/>
          </p:nvSpPr>
          <p:spPr>
            <a:xfrm>
              <a:off x="5207432" y="3981273"/>
              <a:ext cx="58419" cy="584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8" name="สี่เหลี่ยมผืนผ้า 20"/>
            <p:cNvSpPr/>
            <p:nvPr/>
          </p:nvSpPr>
          <p:spPr>
            <a:xfrm>
              <a:off x="6804248" y="4221088"/>
              <a:ext cx="2052266" cy="10441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ต่อมเพศชาย </a:t>
              </a:r>
            </a:p>
            <a:p>
              <a:pPr algn="ctr"/>
              <a:r>
                <a:rPr lang="th-TH" sz="2000" dirty="0" smtClean="0">
                  <a:latin typeface="TH Sarabun New" pitchFamily="34" charset="-34"/>
                  <a:cs typeface="TH Sarabun New" pitchFamily="34" charset="-34"/>
                </a:rPr>
                <a:t>ทำ</a:t>
              </a: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หน้าที่ผลิตตัวอสุจิและผลิตฮอร์โมนเพศชาย</a:t>
              </a:r>
            </a:p>
          </p:txBody>
        </p:sp>
        <p:cxnSp>
          <p:nvCxnSpPr>
            <p:cNvPr id="70" name="Elbow Connector 69"/>
            <p:cNvCxnSpPr>
              <a:stCxn id="18" idx="4"/>
              <a:endCxn id="28" idx="1"/>
            </p:cNvCxnSpPr>
            <p:nvPr/>
          </p:nvCxnSpPr>
          <p:spPr>
            <a:xfrm rot="16200000" flipH="1">
              <a:off x="5668718" y="3607616"/>
              <a:ext cx="703454" cy="1567606"/>
            </a:xfrm>
            <a:prstGeom prst="bentConnector2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/>
            <p:cNvGrpSpPr/>
            <p:nvPr/>
          </p:nvGrpSpPr>
          <p:grpSpPr>
            <a:xfrm>
              <a:off x="5818637" y="4334567"/>
              <a:ext cx="871322" cy="822625"/>
              <a:chOff x="5046605" y="706118"/>
              <a:chExt cx="871322" cy="822625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5090414" y="706118"/>
                <a:ext cx="793328" cy="79332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pic>
            <p:nvPicPr>
              <p:cNvPr id="125" name="Picture 7" descr="C:\Users\tongchai.cha\Desktop\A\A43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6605" y="708571"/>
                <a:ext cx="871322" cy="820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7" name="Group 126"/>
          <p:cNvGrpSpPr/>
          <p:nvPr/>
        </p:nvGrpSpPr>
        <p:grpSpPr>
          <a:xfrm>
            <a:off x="262044" y="3874637"/>
            <a:ext cx="3556185" cy="1426571"/>
            <a:chOff x="262044" y="3874637"/>
            <a:chExt cx="3556185" cy="1426571"/>
          </a:xfrm>
        </p:grpSpPr>
        <p:sp>
          <p:nvSpPr>
            <p:cNvPr id="25" name="วงรี 52"/>
            <p:cNvSpPr/>
            <p:nvPr/>
          </p:nvSpPr>
          <p:spPr>
            <a:xfrm>
              <a:off x="3759810" y="3874637"/>
              <a:ext cx="58419" cy="584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7" name="สี่เหลี่ยมผืนผ้า 56"/>
            <p:cNvSpPr/>
            <p:nvPr/>
          </p:nvSpPr>
          <p:spPr>
            <a:xfrm>
              <a:off x="262044" y="4221088"/>
              <a:ext cx="2049132" cy="10801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ต่อมเพศหญิง </a:t>
              </a:r>
            </a:p>
            <a:p>
              <a:pPr algn="ctr"/>
              <a:r>
                <a:rPr lang="th-TH" sz="2000" dirty="0" smtClean="0">
                  <a:latin typeface="TH Sarabun New" pitchFamily="34" charset="-34"/>
                  <a:cs typeface="TH Sarabun New" pitchFamily="34" charset="-34"/>
                </a:rPr>
                <a:t>ทำ</a:t>
              </a: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หน้าที่ผลิตไข่และฮอร์โมนเพศหญิง</a:t>
              </a:r>
            </a:p>
          </p:txBody>
        </p:sp>
        <p:cxnSp>
          <p:nvCxnSpPr>
            <p:cNvPr id="66" name="Elbow Connector 65"/>
            <p:cNvCxnSpPr>
              <a:stCxn id="25" idx="4"/>
              <a:endCxn id="27" idx="3"/>
            </p:cNvCxnSpPr>
            <p:nvPr/>
          </p:nvCxnSpPr>
          <p:spPr>
            <a:xfrm rot="5400000">
              <a:off x="2636052" y="3608180"/>
              <a:ext cx="828092" cy="1477844"/>
            </a:xfrm>
            <a:prstGeom prst="bentConnector2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/>
          </p:nvGrpSpPr>
          <p:grpSpPr>
            <a:xfrm>
              <a:off x="2360513" y="4357932"/>
              <a:ext cx="843158" cy="806431"/>
              <a:chOff x="1587695" y="5602662"/>
              <a:chExt cx="843158" cy="806431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1608850" y="5602662"/>
                <a:ext cx="793328" cy="79332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pic>
            <p:nvPicPr>
              <p:cNvPr id="131" name="Picture 8" descr="C:\Users\tongchai.cha\Desktop\A\A44.pn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7695" y="5615431"/>
                <a:ext cx="843158" cy="7936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7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73" name="Picture 2" descr="K:\TSM 3-A\Logo Aksorn\Aksorn Charoen Tat_2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" name="รูปภาพ 11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019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7400</TotalTime>
  <Words>819</Words>
  <Application>Microsoft Office PowerPoint</Application>
  <PresentationFormat>นำเสนอทางหน้าจอ (4:3)</PresentationFormat>
  <Paragraphs>144</Paragraphs>
  <Slides>15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3" baseType="lpstr">
      <vt:lpstr>TH Sarabun New</vt:lpstr>
      <vt:lpstr>RSU</vt:lpstr>
      <vt:lpstr>Calibri</vt:lpstr>
      <vt:lpstr>Angsana New</vt:lpstr>
      <vt:lpstr>TH SarabunPSK</vt:lpstr>
      <vt:lpstr>Arial</vt:lpstr>
      <vt:lpstr>Cordia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Supappon Tasvad</dc:creator>
  <cp:lastModifiedBy>กนกศรี พงษ์เทียน</cp:lastModifiedBy>
  <cp:revision>120</cp:revision>
  <dcterms:created xsi:type="dcterms:W3CDTF">2016-11-04T02:06:29Z</dcterms:created>
  <dcterms:modified xsi:type="dcterms:W3CDTF">2019-06-26T03:56:08Z</dcterms:modified>
</cp:coreProperties>
</file>