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85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85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994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282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44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664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494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224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650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87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234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759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DA5B4-F352-4D1B-B278-080C9E6DFCBF}" type="datetimeFigureOut">
              <a:rPr lang="th-TH" smtClean="0"/>
              <a:pPr/>
              <a:t>24/11/57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C68A9-8FE2-4631-9EAC-140DA6F35EE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999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945786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เปลี่ยนแปลงที่ผันกลับได้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32854" y="2060848"/>
            <a:ext cx="8331633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สารบางชนิดเมื่อเกิดการ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เปลี่ยนแปลงแล้วอาจเปลี่ยนกลับเป็นสารเดิมได้ </a:t>
            </a:r>
            <a:r>
              <a:rPr lang="th-TH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เรียกการเปลี่ยนแปลงแบบนี้ว่า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การเปลี่ยนแปลงที่ผันกลับได้</a:t>
            </a:r>
            <a:endParaRPr lang="th-TH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24669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ลูกศรขวา 3"/>
          <p:cNvSpPr/>
          <p:nvPr/>
        </p:nvSpPr>
        <p:spPr>
          <a:xfrm>
            <a:off x="3669076" y="4359475"/>
            <a:ext cx="158417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521" y="4105703"/>
            <a:ext cx="2865107" cy="214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ลูกศรซ้าย 4"/>
          <p:cNvSpPr/>
          <p:nvPr/>
        </p:nvSpPr>
        <p:spPr>
          <a:xfrm>
            <a:off x="3635896" y="5481228"/>
            <a:ext cx="1584176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3"/>
          <p:cNvSpPr txBox="1"/>
          <p:nvPr/>
        </p:nvSpPr>
        <p:spPr>
          <a:xfrm>
            <a:off x="8802" y="-24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076605" y="3815462"/>
            <a:ext cx="25799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น้ำกลายเป็นน้ำแข็ง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3226804" y="6129300"/>
            <a:ext cx="25799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น้ำแข็งกลายเป็นน้ำ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ดาว 8 แฉก 10"/>
          <p:cNvSpPr/>
          <p:nvPr/>
        </p:nvSpPr>
        <p:spPr>
          <a:xfrm>
            <a:off x="8443245" y="6129300"/>
            <a:ext cx="720080" cy="692696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19501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945786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เปลี่ยนแปลงที่ผันกลับได้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32855" y="2060848"/>
            <a:ext cx="1994930" cy="7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แบ่งเป็น</a:t>
            </a:r>
            <a:endParaRPr lang="th-TH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8802" y="-24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11" name="ตัวแทนเนื้อหา 2"/>
          <p:cNvSpPr txBox="1">
            <a:spLocks/>
          </p:cNvSpPr>
          <p:nvPr/>
        </p:nvSpPr>
        <p:spPr>
          <a:xfrm>
            <a:off x="1403648" y="2852936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h-TH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 การเปลี่ยนสถานะของสาร</a:t>
            </a:r>
            <a:endParaRPr lang="th-TH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ตัวแทนเนื้อหา 2"/>
          <p:cNvSpPr txBox="1">
            <a:spLocks/>
          </p:cNvSpPr>
          <p:nvPr/>
        </p:nvSpPr>
        <p:spPr>
          <a:xfrm>
            <a:off x="1403648" y="350100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h-TH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การละลายของสารในตัวทำละลาย</a:t>
            </a:r>
            <a:endParaRPr lang="th-TH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ตัวแทนเนื้อหา 2"/>
          <p:cNvSpPr txBox="1">
            <a:spLocks/>
          </p:cNvSpPr>
          <p:nvPr/>
        </p:nvSpPr>
        <p:spPr>
          <a:xfrm>
            <a:off x="1403648" y="422108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h-TH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การเกิดปฏิกิริยาเคมี</a:t>
            </a:r>
            <a:endParaRPr lang="th-TH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ดาว 8 แฉก 8"/>
          <p:cNvSpPr/>
          <p:nvPr/>
        </p:nvSpPr>
        <p:spPr>
          <a:xfrm>
            <a:off x="8443245" y="6129300"/>
            <a:ext cx="720080" cy="692696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18498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4294967295"/>
          </p:nvPr>
        </p:nvSpPr>
        <p:spPr>
          <a:xfrm>
            <a:off x="287338" y="1844675"/>
            <a:ext cx="8856662" cy="1296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หมายถึง ปฏิกิริยาเคมีที่เกิดขึ้นแล้ว สารผลิตภัณฑ์เกิดปฏิกิริยาย้อนกลับมาเป็นสารตั้งต้นได้ </a:t>
            </a:r>
            <a:endParaRPr lang="th-TH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8802" y="-24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11" name="ตัวแทนเนื้อหา 2"/>
          <p:cNvSpPr txBox="1">
            <a:spLocks/>
          </p:cNvSpPr>
          <p:nvPr/>
        </p:nvSpPr>
        <p:spPr>
          <a:xfrm>
            <a:off x="42518" y="3933056"/>
            <a:ext cx="9073772" cy="1368152"/>
          </a:xfrm>
          <a:prstGeom prst="rect">
            <a:avLst/>
          </a:prstGeom>
          <a:solidFill>
            <a:srgbClr val="FFFFBB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จากปฏิกิริยา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สลายตัวกลายเป็น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จัดเป็นปฏิกิริยาผันกลับได้เพราะว่า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(g)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สลายตัวกลับมาเป็น</a:t>
            </a:r>
            <a:r>
              <a:rPr lang="th-TH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(g)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ได้</a:t>
            </a:r>
            <a:endParaRPr lang="th-TH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ตัวแทนเนื้อหา 2"/>
          <p:cNvSpPr txBox="1">
            <a:spLocks/>
          </p:cNvSpPr>
          <p:nvPr/>
        </p:nvSpPr>
        <p:spPr>
          <a:xfrm>
            <a:off x="251520" y="5445224"/>
            <a:ext cx="8864770" cy="1340768"/>
          </a:xfrm>
          <a:prstGeom prst="rect">
            <a:avLst/>
          </a:prstGeom>
          <a:solidFill>
            <a:srgbClr val="FFCCF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เรียก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(g)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2NO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 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ปฏิกิริยาไปข้างหน้า</a:t>
            </a:r>
          </a:p>
          <a:p>
            <a:pPr marL="0" indent="0">
              <a:buNone/>
            </a:pPr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เรียก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2NO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(g)                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(g)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ปฏิกิริยาย้อนกลับ</a:t>
            </a:r>
            <a:endParaRPr lang="th-TH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2518" y="928647"/>
            <a:ext cx="9101482" cy="844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ปฏิกิริยาผันกลับได้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(Reversible Reaction)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964126" y="3113821"/>
            <a:ext cx="5416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(g)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2NO</a:t>
            </a:r>
            <a:r>
              <a:rPr lang="en-US" sz="40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(g)  </a:t>
            </a: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4057721" y="3474153"/>
            <a:ext cx="504825" cy="215900"/>
            <a:chOff x="4830" y="527"/>
            <a:chExt cx="318" cy="136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4830" y="527"/>
              <a:ext cx="318" cy="45"/>
            </a:xfrm>
            <a:custGeom>
              <a:avLst/>
              <a:gdLst>
                <a:gd name="T0" fmla="*/ 0 w 998"/>
                <a:gd name="T1" fmla="*/ 45 h 90"/>
                <a:gd name="T2" fmla="*/ 318 w 998"/>
                <a:gd name="T3" fmla="*/ 45 h 90"/>
                <a:gd name="T4" fmla="*/ 260 w 998"/>
                <a:gd name="T5" fmla="*/ 0 h 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8" h="90">
                  <a:moveTo>
                    <a:pt x="0" y="90"/>
                  </a:moveTo>
                  <a:lnTo>
                    <a:pt x="998" y="90"/>
                  </a:lnTo>
                  <a:lnTo>
                    <a:pt x="817" y="0"/>
                  </a:lnTo>
                </a:path>
              </a:pathLst>
            </a:custGeom>
            <a:noFill/>
            <a:ln w="22225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h-TH" b="1" smtClean="0">
                <a:solidFill>
                  <a:srgbClr val="000000"/>
                </a:solidFill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 flipH="1" flipV="1">
              <a:off x="4830" y="618"/>
              <a:ext cx="318" cy="45"/>
            </a:xfrm>
            <a:custGeom>
              <a:avLst/>
              <a:gdLst>
                <a:gd name="T0" fmla="*/ 0 w 998"/>
                <a:gd name="T1" fmla="*/ 45 h 90"/>
                <a:gd name="T2" fmla="*/ 318 w 998"/>
                <a:gd name="T3" fmla="*/ 45 h 90"/>
                <a:gd name="T4" fmla="*/ 260 w 998"/>
                <a:gd name="T5" fmla="*/ 0 h 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8" h="90">
                  <a:moveTo>
                    <a:pt x="0" y="90"/>
                  </a:moveTo>
                  <a:lnTo>
                    <a:pt x="998" y="90"/>
                  </a:lnTo>
                  <a:lnTo>
                    <a:pt x="817" y="0"/>
                  </a:lnTo>
                </a:path>
              </a:pathLst>
            </a:custGeom>
            <a:noFill/>
            <a:ln w="22225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h-TH" b="1" smtClean="0">
                <a:solidFill>
                  <a:srgbClr val="000000"/>
                </a:solidFill>
                <a:latin typeface="Arial" pitchFamily="34" charset="0"/>
                <a:cs typeface="Angsana New" pitchFamily="18" charset="-34"/>
              </a:endParaRPr>
            </a:p>
          </p:txBody>
        </p:sp>
      </p:grpSp>
      <p:sp>
        <p:nvSpPr>
          <p:cNvPr id="6" name="ลูกศรขวา 5"/>
          <p:cNvSpPr/>
          <p:nvPr/>
        </p:nvSpPr>
        <p:spPr>
          <a:xfrm>
            <a:off x="2627784" y="5661248"/>
            <a:ext cx="864096" cy="454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ขวา 16"/>
          <p:cNvSpPr/>
          <p:nvPr/>
        </p:nvSpPr>
        <p:spPr>
          <a:xfrm>
            <a:off x="2627784" y="6309320"/>
            <a:ext cx="864096" cy="454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ดาว 8 แฉก 12"/>
          <p:cNvSpPr/>
          <p:nvPr/>
        </p:nvSpPr>
        <p:spPr>
          <a:xfrm>
            <a:off x="8443245" y="6129300"/>
            <a:ext cx="720080" cy="692696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5995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/>
          <p:nvPr/>
        </p:nvSpPr>
        <p:spPr>
          <a:xfrm>
            <a:off x="8802" y="-24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2518" y="928647"/>
            <a:ext cx="9101482" cy="844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ตัวอย่าง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ปฏิกิริยาผันกลับได้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ดาว 8 แฉก 12"/>
          <p:cNvSpPr/>
          <p:nvPr/>
        </p:nvSpPr>
        <p:spPr>
          <a:xfrm>
            <a:off x="8443245" y="6129300"/>
            <a:ext cx="720080" cy="692696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3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92423" y="2021709"/>
            <a:ext cx="71945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เมื่อหยดสารละลาย </a:t>
            </a:r>
            <a:r>
              <a:rPr lang="en-US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ลงในสารละลายสีชมพูของ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659201" y="2852936"/>
            <a:ext cx="2584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จะได้สีน้ำเงินของ</a:t>
            </a:r>
            <a:endParaRPr lang="th-TH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2852936"/>
                <a:ext cx="2499146" cy="533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[</m:t>
                      </m:r>
                      <m:r>
                        <a:rPr lang="en-US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𝑪𝒐</m:t>
                      </m:r>
                      <m:r>
                        <a:rPr lang="en-US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𝑶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𝟔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th-TH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52936"/>
                <a:ext cx="2499146" cy="533479"/>
              </a:xfrm>
              <a:prstGeom prst="rect">
                <a:avLst/>
              </a:prstGeom>
              <a:blipFill rotWithShape="1">
                <a:blip r:embed="rId2"/>
                <a:stretch>
                  <a:fillRect l="-1220" b="-1818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36096" y="2981672"/>
                <a:ext cx="1841466" cy="533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[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𝑪𝒐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𝑪𝒍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th-TH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981672"/>
                <a:ext cx="1841466" cy="533479"/>
              </a:xfrm>
              <a:prstGeom prst="rect">
                <a:avLst/>
              </a:prstGeom>
              <a:blipFill rotWithShape="1">
                <a:blip r:embed="rId3"/>
                <a:stretch>
                  <a:fillRect l="-1987" b="-1818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สี่เหลี่ยมผืนผ้า 18"/>
          <p:cNvSpPr/>
          <p:nvPr/>
        </p:nvSpPr>
        <p:spPr>
          <a:xfrm>
            <a:off x="7281715" y="2899598"/>
            <a:ext cx="15215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ดังสมการ</a:t>
            </a:r>
            <a:endParaRPr lang="th-TH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656" y="4005064"/>
                <a:ext cx="7062896" cy="533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[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𝑪𝒐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𝑶</m:t>
                      </m:r>
                      <m:sSub>
                        <m:sSubPr>
                          <m:ctrlP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𝟔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th-TH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th-TH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𝟒</m:t>
                      </m:r>
                      <m:sSup>
                        <m:sSupPr>
                          <m:ctrlPr>
                            <a:rPr lang="th-TH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𝑪𝒍</m:t>
                          </m:r>
                        </m:e>
                        <m:sup>
                          <m:r>
                            <a:rPr lang="th-TH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th-TH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th-TH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[</m:t>
                      </m:r>
                      <m:r>
                        <a:rPr lang="en-US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𝑪𝒐</m:t>
                      </m:r>
                      <m:sSub>
                        <m:sSubPr>
                          <m:ctrlP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𝑪𝒍</m:t>
                          </m:r>
                        </m:e>
                        <m:sub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</m:sub>
                      </m:sSub>
                      <m:sSup>
                        <m:sSupPr>
                          <m:ctrlP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6</m:t>
                      </m:r>
                      <m:sSub>
                        <m:sSubPr>
                          <m:ctrlP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th-TH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56" y="4005064"/>
                <a:ext cx="7062896" cy="533479"/>
              </a:xfrm>
              <a:prstGeom prst="rect">
                <a:avLst/>
              </a:prstGeom>
              <a:blipFill rotWithShape="1">
                <a:blip r:embed="rId4"/>
                <a:stretch>
                  <a:fillRect l="-777" r="-259" b="-1704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สี่เหลี่ยมผืนผ้า 20"/>
          <p:cNvSpPr/>
          <p:nvPr/>
        </p:nvSpPr>
        <p:spPr>
          <a:xfrm>
            <a:off x="1031927" y="4832186"/>
            <a:ext cx="1082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สีชมพู</a:t>
            </a:r>
            <a:endParaRPr lang="th-TH" sz="4000" dirty="0">
              <a:solidFill>
                <a:srgbClr val="7030A0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4932040" y="4809346"/>
            <a:ext cx="12731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สีน้ำเงิน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523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/>
          <p:nvPr/>
        </p:nvSpPr>
        <p:spPr>
          <a:xfrm>
            <a:off x="8802" y="-24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2518" y="928647"/>
            <a:ext cx="9101482" cy="844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ตัวอย่าง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ปฏิกิริยาผันกลับได้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ดาว 8 แฉก 12"/>
          <p:cNvSpPr/>
          <p:nvPr/>
        </p:nvSpPr>
        <p:spPr>
          <a:xfrm>
            <a:off x="8443245" y="6129300"/>
            <a:ext cx="720080" cy="692696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3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92423" y="2021709"/>
            <a:ext cx="5436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เมื่อเติมน้ำลงในสารละลายสีน้ำเงินของ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82327" y="2875391"/>
            <a:ext cx="38427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จะได้สารละลายสีชมพูของ</a:t>
            </a:r>
            <a:endParaRPr lang="th-TH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99992" y="2986801"/>
                <a:ext cx="2499146" cy="533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[</m:t>
                      </m:r>
                      <m:r>
                        <a:rPr lang="en-US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𝑪𝒐</m:t>
                      </m:r>
                      <m:r>
                        <a:rPr lang="en-US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𝑶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𝟔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th-TH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986801"/>
                <a:ext cx="2499146" cy="533479"/>
              </a:xfrm>
              <a:prstGeom prst="rect">
                <a:avLst/>
              </a:prstGeom>
              <a:blipFill rotWithShape="1">
                <a:blip r:embed="rId2"/>
                <a:stretch>
                  <a:fillRect l="-1220" b="-1954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60982" y="2108912"/>
                <a:ext cx="1841466" cy="533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[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𝑪𝒐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𝑪𝒍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th-TH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982" y="2108912"/>
                <a:ext cx="1841466" cy="533479"/>
              </a:xfrm>
              <a:prstGeom prst="rect">
                <a:avLst/>
              </a:prstGeom>
              <a:blipFill rotWithShape="1">
                <a:blip r:embed="rId3"/>
                <a:stretch>
                  <a:fillRect l="-1650" b="-1954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สี่เหลี่ยมผืนผ้า 18"/>
          <p:cNvSpPr/>
          <p:nvPr/>
        </p:nvSpPr>
        <p:spPr>
          <a:xfrm>
            <a:off x="7281715" y="2899598"/>
            <a:ext cx="15215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ดังสมการ</a:t>
            </a:r>
            <a:endParaRPr lang="th-TH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8656" y="4005064"/>
                <a:ext cx="7210372" cy="533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[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𝑪𝒐</m:t>
                      </m:r>
                      <m:sSub>
                        <m:sSubPr>
                          <m:ctrlP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𝑪𝒍</m:t>
                          </m:r>
                        </m:e>
                        <m:sub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</m:sub>
                      </m:sSub>
                      <m:sSup>
                        <m:sSupPr>
                          <m:ctrlP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6</m:t>
                      </m:r>
                      <m:sSub>
                        <m:sSubPr>
                          <m:ctrlP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𝑂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[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𝑪𝒐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𝑶</m:t>
                      </m:r>
                      <m:sSub>
                        <m:sSubPr>
                          <m:ctrlP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𝟔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th-TH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th-TH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𝟒</m:t>
                      </m:r>
                      <m:sSup>
                        <m:sSupPr>
                          <m:ctrlPr>
                            <a:rPr lang="th-TH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𝑪𝒍</m:t>
                          </m:r>
                        </m:e>
                        <m:sup>
                          <m:r>
                            <a:rPr lang="th-TH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th-TH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th-TH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56" y="4005064"/>
                <a:ext cx="7210372" cy="533479"/>
              </a:xfrm>
              <a:prstGeom prst="rect">
                <a:avLst/>
              </a:prstGeom>
              <a:blipFill rotWithShape="1">
                <a:blip r:embed="rId4"/>
                <a:stretch>
                  <a:fillRect l="-254" b="-1704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สี่เหลี่ยมผืนผ้า 20"/>
          <p:cNvSpPr/>
          <p:nvPr/>
        </p:nvSpPr>
        <p:spPr>
          <a:xfrm>
            <a:off x="4881540" y="4665330"/>
            <a:ext cx="1082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สีชมพู</a:t>
            </a:r>
            <a:endParaRPr lang="th-TH" sz="4000" dirty="0">
              <a:solidFill>
                <a:srgbClr val="7030A0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043608" y="4700103"/>
            <a:ext cx="12731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สีน้ำเงิน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27530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06" y="1142984"/>
            <a:ext cx="90011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การทดลองที่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7.1 </a:t>
            </a:r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ปฏิกิริยาระหว่างสารละลาย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CuCl</a:t>
            </a:r>
            <a:r>
              <a:rPr lang="en-US" sz="4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กับสารละลายกรดไฮโดรคลอริก</a:t>
            </a:r>
            <a:endParaRPr lang="th-TH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48457"/>
            <a:ext cx="5108099" cy="3778066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8802" y="-24"/>
            <a:ext cx="9107488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ว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30224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เคมี </a:t>
            </a:r>
            <a:r>
              <a:rPr 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                                             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ภาคเรียนที่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th-TH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2557   </a:t>
            </a:r>
            <a:endParaRPr lang="th-TH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      กลุ่มสาระการเรียนรู้วิทยาศาสตร์                                  โรงเรียนจอมสุรางค์อุปถัมภ์</a:t>
            </a:r>
          </a:p>
        </p:txBody>
      </p:sp>
      <p:sp>
        <p:nvSpPr>
          <p:cNvPr id="6" name="ดาว 8 แฉก 5"/>
          <p:cNvSpPr/>
          <p:nvPr/>
        </p:nvSpPr>
        <p:spPr>
          <a:xfrm>
            <a:off x="8443245" y="6129300"/>
            <a:ext cx="720080" cy="692696"/>
          </a:xfrm>
          <a:prstGeom prst="star8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307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355</Words>
  <Application>Microsoft Office PowerPoint</Application>
  <PresentationFormat>นำเสนอทางหน้าจอ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Cambria Math</vt:lpstr>
      <vt:lpstr>Cordia New</vt:lpstr>
      <vt:lpstr>ชุดรูปแบบของ Office</vt:lpstr>
      <vt:lpstr>การเปลี่ยนแปลงที่ผันกลับได้</vt:lpstr>
      <vt:lpstr>การเปลี่ยนแปลงที่ผันกลับได้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dumrongsak</dc:creator>
  <cp:lastModifiedBy>Windows User</cp:lastModifiedBy>
  <cp:revision>24</cp:revision>
  <dcterms:created xsi:type="dcterms:W3CDTF">2011-10-11T13:49:47Z</dcterms:created>
  <dcterms:modified xsi:type="dcterms:W3CDTF">2014-11-24T13:30:13Z</dcterms:modified>
</cp:coreProperties>
</file>