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6" r:id="rId5"/>
    <p:sldId id="303" r:id="rId6"/>
    <p:sldId id="289" r:id="rId7"/>
    <p:sldId id="304" r:id="rId8"/>
    <p:sldId id="290" r:id="rId9"/>
    <p:sldId id="291" r:id="rId10"/>
    <p:sldId id="292" r:id="rId11"/>
    <p:sldId id="293" r:id="rId12"/>
    <p:sldId id="294" r:id="rId13"/>
    <p:sldId id="301" r:id="rId14"/>
    <p:sldId id="260" r:id="rId15"/>
    <p:sldId id="295" r:id="rId16"/>
    <p:sldId id="296" r:id="rId17"/>
    <p:sldId id="297" r:id="rId18"/>
    <p:sldId id="298" r:id="rId19"/>
    <p:sldId id="299" r:id="rId20"/>
    <p:sldId id="300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647A-39DB-480C-AB8A-5D1D3354035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10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81534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924300"/>
            <a:ext cx="81534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A14B-75BD-4325-85F1-78229E897B1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060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tm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447746" y="1340768"/>
            <a:ext cx="8229600" cy="1511300"/>
          </a:xfrm>
        </p:spPr>
        <p:txBody>
          <a:bodyPr>
            <a:noAutofit/>
          </a:bodyPr>
          <a:lstStyle/>
          <a:p>
            <a:r>
              <a:rPr lang="th-TH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ความสัมพันธ์ระหว่างความเข้มข้นของสารต่าง ๆ ณ ภาวะสมดุล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ดาว 8 แฉก 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950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1058863"/>
            <a:ext cx="3068340" cy="85796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ลองคิดลองทำดู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65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8677998" cy="482453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จงเขียนนิพจน์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ของปฏิกิริยาต่อไปนี้</a:t>
            </a:r>
          </a:p>
          <a:p>
            <a:pPr eaLnBrk="1" hangingPunct="1">
              <a:buFont typeface="Wingdings" pitchFamily="2" charset="2"/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+ 3H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         2NH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CH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+ 2O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      CO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+ 2H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O(g)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4NH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+ 3O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 2N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+ 6H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O(g)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2NOCl(g)                           2NO(g) + Cl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pic>
        <p:nvPicPr>
          <p:cNvPr id="27655" name="Picture 9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283" y="3425910"/>
            <a:ext cx="879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7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199" y="4077072"/>
            <a:ext cx="879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8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7451" y="4797152"/>
            <a:ext cx="87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9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0546" y="5661248"/>
            <a:ext cx="87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2" name="ดาว 8 แฉก 11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8183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73832"/>
            <a:ext cx="504056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ความสัมพันธ์ระหว่าง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28675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83357"/>
            <a:ext cx="4388296" cy="4525963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aA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(g) + 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bB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(g)           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cC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(g) +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dD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(g)</a:t>
            </a:r>
          </a:p>
          <a:p>
            <a:pPr eaLnBrk="1" hangingPunct="1">
              <a:buFont typeface="Wingdings" pitchFamily="2" charset="2"/>
              <a:buNone/>
            </a:pPr>
            <a:endPara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</a:t>
            </a:r>
            <a:r>
              <a:rPr lang="en-US" sz="21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= (P</a:t>
            </a:r>
            <a:r>
              <a:rPr lang="en-US" sz="2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lang="en-US" sz="21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(P</a:t>
            </a:r>
            <a:r>
              <a:rPr lang="en-US" sz="2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lang="en-US" sz="21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/ (P</a:t>
            </a:r>
            <a:r>
              <a:rPr lang="en-US" sz="2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lang="en-US" sz="21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(P</a:t>
            </a:r>
            <a:r>
              <a:rPr lang="en-US" sz="2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lang="en-US" sz="21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</a:t>
            </a: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PV =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nRT</a:t>
            </a: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 = (n/V)RT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n/V  </a:t>
            </a:r>
            <a:r>
              <a:rPr lang="th-TH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คือความเข้มข้น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sz="2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= [A]RT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sz="2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= [B]RT</a:t>
            </a:r>
            <a:endParaRPr lang="th-TH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sz="2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= [C]RT</a:t>
            </a:r>
            <a:endParaRPr lang="th-TH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sz="2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= [D]RT</a:t>
            </a:r>
            <a:endParaRPr lang="th-TH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6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83357"/>
            <a:ext cx="4038600" cy="4525963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</a:t>
            </a:r>
            <a:r>
              <a:rPr lang="en-US" sz="21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= --------------------   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</a:t>
            </a:r>
            <a:r>
              <a:rPr lang="en-US" sz="21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= ------------------  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</a:t>
            </a:r>
            <a:r>
              <a:rPr lang="en-US" sz="21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=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</a:t>
            </a:r>
            <a:r>
              <a:rPr lang="en-US" sz="21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(RT)</a:t>
            </a:r>
            <a:r>
              <a:rPr lang="en-US" sz="21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n-US" sz="21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c+d</a:t>
            </a:r>
            <a:r>
              <a:rPr lang="en-US" sz="21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)-(</a:t>
            </a:r>
            <a:r>
              <a:rPr lang="en-US" sz="21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a+b</a:t>
            </a:r>
            <a:r>
              <a:rPr lang="en-US" sz="21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</a:t>
            </a:r>
            <a:r>
              <a:rPr lang="en-US" sz="4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=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</a:t>
            </a:r>
            <a:r>
              <a:rPr lang="en-US" sz="4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(RT)</a:t>
            </a:r>
            <a:r>
              <a:rPr lang="en-US" sz="4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n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pic>
        <p:nvPicPr>
          <p:cNvPr id="28680" name="Picture 12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916113"/>
            <a:ext cx="488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5997575" y="1989138"/>
            <a:ext cx="210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ahoma" pitchFamily="34" charset="0"/>
              </a:rPr>
              <a:t>([C]RT)</a:t>
            </a:r>
            <a:r>
              <a:rPr lang="en-US" sz="2000" baseline="30000">
                <a:latin typeface="Tahoma" pitchFamily="34" charset="0"/>
              </a:rPr>
              <a:t>c</a:t>
            </a:r>
            <a:r>
              <a:rPr lang="en-US" sz="2000">
                <a:latin typeface="Tahoma" pitchFamily="34" charset="0"/>
              </a:rPr>
              <a:t>([D]RT)</a:t>
            </a:r>
            <a:r>
              <a:rPr lang="en-US" sz="2000" baseline="30000">
                <a:latin typeface="Tahoma" pitchFamily="34" charset="0"/>
              </a:rPr>
              <a:t>d</a:t>
            </a:r>
            <a:endParaRPr lang="th-TH" sz="2000">
              <a:latin typeface="Tahoma" pitchFamily="34" charset="0"/>
            </a:endParaRPr>
          </a:p>
        </p:txBody>
      </p:sp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5997575" y="2527300"/>
            <a:ext cx="210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ahoma" pitchFamily="34" charset="0"/>
              </a:rPr>
              <a:t>([A]RT)</a:t>
            </a:r>
            <a:r>
              <a:rPr lang="en-US" sz="2000" baseline="30000">
                <a:latin typeface="Tahoma" pitchFamily="34" charset="0"/>
              </a:rPr>
              <a:t>a</a:t>
            </a:r>
            <a:r>
              <a:rPr lang="en-US" sz="2000">
                <a:latin typeface="Tahoma" pitchFamily="34" charset="0"/>
              </a:rPr>
              <a:t>([B]RT)</a:t>
            </a:r>
            <a:r>
              <a:rPr lang="en-US" sz="2000" baseline="30000">
                <a:latin typeface="Tahoma" pitchFamily="34" charset="0"/>
              </a:rPr>
              <a:t>b</a:t>
            </a:r>
            <a:endParaRPr lang="th-TH" sz="2000">
              <a:latin typeface="Tahoma" pitchFamily="34" charset="0"/>
            </a:endParaRP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6084888" y="364490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ahoma" pitchFamily="34" charset="0"/>
              </a:rPr>
              <a:t>[A]</a:t>
            </a:r>
            <a:r>
              <a:rPr lang="en-US" sz="2000" baseline="30000">
                <a:latin typeface="Tahoma" pitchFamily="34" charset="0"/>
              </a:rPr>
              <a:t>a</a:t>
            </a:r>
            <a:r>
              <a:rPr lang="en-US" sz="2000">
                <a:latin typeface="Tahoma" pitchFamily="34" charset="0"/>
              </a:rPr>
              <a:t>[B]</a:t>
            </a:r>
            <a:r>
              <a:rPr lang="en-US" sz="2000" baseline="30000">
                <a:latin typeface="Tahoma" pitchFamily="34" charset="0"/>
              </a:rPr>
              <a:t>b</a:t>
            </a:r>
            <a:r>
              <a:rPr lang="en-US" sz="2000">
                <a:latin typeface="Tahoma" pitchFamily="34" charset="0"/>
              </a:rPr>
              <a:t> (RT)</a:t>
            </a:r>
            <a:r>
              <a:rPr lang="en-US" sz="2000" baseline="30000">
                <a:latin typeface="Tahoma" pitchFamily="34" charset="0"/>
              </a:rPr>
              <a:t>a+b</a:t>
            </a:r>
            <a:endParaRPr lang="th-TH" sz="2000">
              <a:latin typeface="Tahoma" pitchFamily="34" charset="0"/>
            </a:endParaRP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6084888" y="314166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ahoma" pitchFamily="34" charset="0"/>
              </a:rPr>
              <a:t>[C]</a:t>
            </a:r>
            <a:r>
              <a:rPr lang="en-US" sz="2000" baseline="30000">
                <a:latin typeface="Tahoma" pitchFamily="34" charset="0"/>
              </a:rPr>
              <a:t>c</a:t>
            </a:r>
            <a:r>
              <a:rPr lang="en-US" sz="2000">
                <a:latin typeface="Tahoma" pitchFamily="34" charset="0"/>
              </a:rPr>
              <a:t>[D]</a:t>
            </a:r>
            <a:r>
              <a:rPr lang="en-US" sz="2000" baseline="30000">
                <a:latin typeface="Tahoma" pitchFamily="34" charset="0"/>
              </a:rPr>
              <a:t>d</a:t>
            </a:r>
            <a:r>
              <a:rPr lang="en-US" sz="2000">
                <a:latin typeface="Tahoma" pitchFamily="34" charset="0"/>
              </a:rPr>
              <a:t> (RT)</a:t>
            </a:r>
            <a:r>
              <a:rPr lang="en-US" sz="2000" baseline="30000">
                <a:latin typeface="Tahoma" pitchFamily="34" charset="0"/>
              </a:rPr>
              <a:t>c+d</a:t>
            </a:r>
            <a:endParaRPr lang="th-TH" sz="2000">
              <a:latin typeface="Tahoma" pitchFamily="34" charset="0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4" name="ดาว 8 แฉก 1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9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74967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122663"/>
            <a:ext cx="5301158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ความสัมพันธ์ระหว่าง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846" y="2204864"/>
            <a:ext cx="8153400" cy="36893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+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           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+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dD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=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(RT)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n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R = 0.0821 L.atm.K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-1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.mol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-1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T =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อุณหภูมิ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เคลวิน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n =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ผลต่างจำนวนโม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ลของ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แก๊สของสารผลิตภัณฑ์กับสารตั้งต้น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                                         n =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c+d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) –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a+b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pic>
        <p:nvPicPr>
          <p:cNvPr id="29704" name="Picture 9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2348880"/>
            <a:ext cx="879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9" name="ดาว 8 แฉก 8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43036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 txBox="1">
                <a:spLocks noChangeArrowheads="1"/>
              </p:cNvSpPr>
              <p:nvPr/>
            </p:nvSpPr>
            <p:spPr>
              <a:xfrm>
                <a:off x="35496" y="1131217"/>
                <a:ext cx="9001000" cy="209031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ตัวอย่าง  จากปฏิกิริยา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𝑪𝒂𝑪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𝑶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𝟑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𝒔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)</m:t>
                    </m:r>
                  </m:oMath>
                </a14:m>
                <a:r>
                  <a:rPr lang="th-TH" sz="24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𝑪𝒂𝑶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𝒔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+</m:t>
                    </m:r>
                    <m:r>
                      <a:rPr lang="en-US" sz="2400" b="1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𝑪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𝑶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𝒈</m:t>
                    </m:r>
                    <m:r>
                      <a:rPr lang="en-US" sz="2400" b="1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)</m:t>
                    </m:r>
                  </m:oMath>
                </a14:m>
                <a:r>
                  <a:rPr lang="th-TH" sz="24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/>
                </a:r>
                <a:br>
                  <a:rPr lang="th-TH" sz="24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</a:b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ที่   </a:t>
                </a:r>
                <a14:m>
                  <m:oMath xmlns:m="http://schemas.openxmlformats.org/officeDocument/2006/math">
                    <m:r>
                      <a:rPr lang="th-TH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𝟖𝟎𝟎</m:t>
                    </m:r>
                    <m:r>
                      <a:rPr lang="th-TH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 </m:t>
                    </m:r>
                    <m:sPre>
                      <m:sPrePr>
                        <m:ctrlPr>
                          <a:rPr lang="th-TH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PrePr>
                      <m:sub/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𝑜</m:t>
                        </m:r>
                      </m:sup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  ความดันของ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𝑪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𝑶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เท่ากับ 0.236 </a:t>
                </a:r>
                <a:r>
                  <a:rPr lang="en-US" sz="4000" b="1" dirty="0" err="1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atm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จงหา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𝑲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และ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𝑲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𝒄</m:t>
                        </m:r>
                      </m:sub>
                    </m:sSub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ของปฏิกิริยานี้ที่อุณหภูมิเดิม</a:t>
                </a:r>
              </a:p>
            </p:txBody>
          </p:sp>
        </mc:Choice>
        <mc:Fallback xmlns="">
          <p:sp>
            <p:nvSpPr>
              <p:cNvPr id="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31217"/>
                <a:ext cx="9001000" cy="2090314"/>
              </a:xfrm>
              <a:prstGeom prst="rect">
                <a:avLst/>
              </a:prstGeom>
              <a:blipFill rotWithShape="1">
                <a:blip r:embed="rId4"/>
                <a:stretch>
                  <a:fillRect l="-2507" t="-5848" r="-2507" b="-64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กลุ่ม 17"/>
          <p:cNvGrpSpPr/>
          <p:nvPr/>
        </p:nvGrpSpPr>
        <p:grpSpPr>
          <a:xfrm>
            <a:off x="4716016" y="1412776"/>
            <a:ext cx="864096" cy="188783"/>
            <a:chOff x="5148064" y="5733256"/>
            <a:chExt cx="864096" cy="188783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5148064" y="5733256"/>
              <a:ext cx="864096" cy="72008"/>
              <a:chOff x="5148064" y="5733256"/>
              <a:chExt cx="864096" cy="72008"/>
            </a:xfrm>
          </p:grpSpPr>
          <p:cxnSp>
            <p:nvCxnSpPr>
              <p:cNvPr id="10" name="ตัวเชื่อมต่อตรง 9"/>
              <p:cNvCxnSpPr/>
              <p:nvPr/>
            </p:nvCxnSpPr>
            <p:spPr>
              <a:xfrm>
                <a:off x="5148064" y="5805264"/>
                <a:ext cx="8640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5868144" y="5733256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กลุ่ม 14"/>
            <p:cNvGrpSpPr/>
            <p:nvPr/>
          </p:nvGrpSpPr>
          <p:grpSpPr>
            <a:xfrm rot="10800000">
              <a:off x="5148064" y="5850031"/>
              <a:ext cx="864096" cy="72008"/>
              <a:chOff x="5148064" y="5733256"/>
              <a:chExt cx="864096" cy="72008"/>
            </a:xfrm>
          </p:grpSpPr>
          <p:cxnSp>
            <p:nvCxnSpPr>
              <p:cNvPr id="16" name="ตัวเชื่อมต่อตรง 15"/>
              <p:cNvCxnSpPr/>
              <p:nvPr/>
            </p:nvCxnSpPr>
            <p:spPr>
              <a:xfrm>
                <a:off x="5148064" y="5805264"/>
                <a:ext cx="8640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5868144" y="5733256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สี่เหลี่ยมผืนผ้า 3"/>
          <p:cNvSpPr/>
          <p:nvPr/>
        </p:nvSpPr>
        <p:spPr>
          <a:xfrm>
            <a:off x="179512" y="3075057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5"/>
              <p:cNvSpPr/>
              <p:nvPr/>
            </p:nvSpPr>
            <p:spPr>
              <a:xfrm>
                <a:off x="1722825" y="3075057"/>
                <a:ext cx="37173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h-TH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𝒑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𝑪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ngsana New" pitchFamily="18" charset="-34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ngsana New" pitchFamily="18" charset="-34"/>
                              </a:rPr>
                              <m:t>𝑶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ngsana New" pitchFamily="18" charset="-34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4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=0.236 </a:t>
                </a:r>
                <a:r>
                  <a:rPr lang="en-US" sz="4400" b="1" dirty="0" err="1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atm</a:t>
                </a:r>
                <a:r>
                  <a:rPr lang="en-US" sz="4400" b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endParaRPr lang="th-TH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สี่เหลี่ยมผืนผ้า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25" y="3075057"/>
                <a:ext cx="3717364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8898" r="-4433" b="-393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สี่เหลี่ยมผืนผ้า 18"/>
              <p:cNvSpPr/>
              <p:nvPr/>
            </p:nvSpPr>
            <p:spPr>
              <a:xfrm>
                <a:off x="1691680" y="3955703"/>
                <a:ext cx="27692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h-TH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𝒑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𝑪</m:t>
                        </m:r>
                      </m:sub>
                    </m:sSub>
                    <m:r>
                      <a:rPr lang="en-US" b="1" i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(</m:t>
                    </m:r>
                    <m:r>
                      <a:rPr lang="en-US" b="1" i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𝐑𝐓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Angsana New" pitchFamily="18" charset="-34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Angsana New" pitchFamily="18" charset="-34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endParaRPr lang="th-TH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สี่เหลี่ยมผืนผ้า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55703"/>
                <a:ext cx="276922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สี่เหลี่ยมผืนผ้า 19"/>
              <p:cNvSpPr/>
              <p:nvPr/>
            </p:nvSpPr>
            <p:spPr>
              <a:xfrm>
                <a:off x="1331640" y="4891807"/>
                <a:ext cx="47329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ngsana New" pitchFamily="18" charset="-34"/>
                  </a:rPr>
                  <a:t>0.236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𝑪</m:t>
                        </m:r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𝟎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.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𝟎𝟖𝟐𝟏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𝟏𝟎𝟕𝟑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th-T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สี่เหลี่ยมผืนผ้า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891807"/>
                <a:ext cx="473296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703" t="-18605" b="-3139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สี่เหลี่ยมผืนผ้า 20"/>
              <p:cNvSpPr/>
              <p:nvPr/>
            </p:nvSpPr>
            <p:spPr>
              <a:xfrm>
                <a:off x="1450992" y="5714092"/>
                <a:ext cx="6885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ngsana New" pitchFamily="18" charset="-34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ngsana New" pitchFamily="18" charset="-34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ngsana New" pitchFamily="18" charset="-34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ngsana New" pitchFamily="18" charset="-34"/>
                        </a:rPr>
                        <m:t> =</m:t>
                      </m:r>
                      <m:r>
                        <a:rPr lang="en-US" b="0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ngsana New" pitchFamily="18" charset="-34"/>
                        </a:rPr>
                        <m:t>2</m:t>
                      </m:r>
                      <m:r>
                        <a:rPr lang="en-US" b="0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ngsana New" pitchFamily="18" charset="-34"/>
                        </a:rPr>
                        <m:t>.</m:t>
                      </m:r>
                      <m:r>
                        <a:rPr lang="en-US" b="0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ngsana New" pitchFamily="18" charset="-34"/>
                        </a:rPr>
                        <m:t>68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Angsana New" pitchFamily="18" charset="-34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Angsana New" pitchFamily="18" charset="-34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Angsana New" pitchFamily="18" charset="-34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Angsana New" pitchFamily="18" charset="-34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Angsana New" pitchFamily="18" charset="-34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Angsana New" pitchFamily="18" charset="-34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Angsana New" pitchFamily="18" charset="-34"/>
                        </a:rPr>
                        <m:t>                               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Angsana New" pitchFamily="18" charset="-34"/>
                        </a:rPr>
                        <m:t>𝑚𝑜𝑙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Angsana New" pitchFamily="18" charset="-34"/>
                        </a:rPr>
                        <m:t>.</m:t>
                      </m:r>
                      <m:sSup>
                        <m:sSup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Angsana New" pitchFamily="18" charset="-34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Angsana New" pitchFamily="18" charset="-34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Angsana New" pitchFamily="18" charset="-34"/>
                            </a:rPr>
                            <m:t>−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Angsana New" pitchFamily="18" charset="-34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1" name="สี่เหลี่ยมผืนผ้า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92" y="5714092"/>
                <a:ext cx="6885859" cy="523220"/>
              </a:xfrm>
              <a:prstGeom prst="rect">
                <a:avLst/>
              </a:prstGeom>
              <a:blipFill rotWithShape="1"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88630" y="4845445"/>
                <a:ext cx="2832250" cy="671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𝒂𝒕𝒎</m:t>
                          </m:r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𝒂𝒕𝒎</m:t>
                          </m:r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𝒎𝒐𝒍</m:t>
                              </m:r>
                            </m:e>
                            <m:sup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th-TH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𝑲</m:t>
                              </m:r>
                            </m:e>
                            <m:sup/>
                          </m:sSup>
                        </m:den>
                      </m:f>
                    </m:oMath>
                  </m:oMathPara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630" y="4845445"/>
                <a:ext cx="2832250" cy="6717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ตัวเชื่อมต่อตรง 12"/>
          <p:cNvCxnSpPr/>
          <p:nvPr/>
        </p:nvCxnSpPr>
        <p:spPr>
          <a:xfrm flipV="1">
            <a:off x="7224735" y="4792268"/>
            <a:ext cx="360040" cy="3539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flipV="1">
            <a:off x="6372200" y="5298611"/>
            <a:ext cx="360040" cy="3539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flipV="1">
            <a:off x="8244408" y="5285722"/>
            <a:ext cx="360040" cy="3539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flipV="1">
            <a:off x="7009668" y="5238055"/>
            <a:ext cx="360040" cy="3539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ดาว 8 แฉก 2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1314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19" grpId="0"/>
      <p:bldP spid="20" grpId="0"/>
      <p:bldP spid="2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2" y="1157843"/>
            <a:ext cx="5211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สิ่งที่ทราบจากค่าคงที่สมดุล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07" y="2060848"/>
            <a:ext cx="482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มาก (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&gt;1)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แสดงว่า</a:t>
            </a: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892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ปฏิกิริยาเกิดไปข้างหน้าได้ดีมาก ผลิตภัณฑ์เกิดมาก  สารตั้งต้นเหลือน้อย</a:t>
            </a:r>
            <a:endParaRPr lang="th-TH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5" y="3441194"/>
            <a:ext cx="4835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น้อย 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&lt;1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แสดงว่า</a:t>
            </a: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078813"/>
            <a:ext cx="892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ปฏิกิริยาเกิดไปข้างหน้าได้น้อย ผลิตภัณฑ์เกิดน้อย  สารตั้งต้นเหลือมาก</a:t>
            </a:r>
            <a:endParaRPr lang="th-TH" sz="3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473733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ปานกลาง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1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แสดงว่า</a:t>
            </a: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5590981"/>
            <a:ext cx="886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สารตั้งต้นและผลิตภัณฑ์จะมีปริมาณพอ ๆ กัน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ดาว 8 แฉก 10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2" y="1052736"/>
            <a:ext cx="852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ค่าคงที่สมดุลกับสมการเคมี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61" y="1988840"/>
            <a:ext cx="886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ถ้านำสมการมา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บวกกัน  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ต้องนำค่าคงที่สมดุลมา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คูณกัน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2708920"/>
                <a:ext cx="1955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𝑵𝑶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708920"/>
                <a:ext cx="1955664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7864" y="2708920"/>
                <a:ext cx="2088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…(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708920"/>
                <a:ext cx="2088905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2624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กลุ่ม 17"/>
          <p:cNvGrpSpPr/>
          <p:nvPr/>
        </p:nvGrpSpPr>
        <p:grpSpPr>
          <a:xfrm>
            <a:off x="2411760" y="2839725"/>
            <a:ext cx="867348" cy="340163"/>
            <a:chOff x="2843808" y="2839725"/>
            <a:chExt cx="867348" cy="340163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2843808" y="2839725"/>
              <a:ext cx="864096" cy="130805"/>
              <a:chOff x="2843808" y="2839725"/>
              <a:chExt cx="864096" cy="130805"/>
            </a:xfrm>
          </p:grpSpPr>
          <p:cxnSp>
            <p:nvCxnSpPr>
              <p:cNvPr id="10" name="ตัวเชื่อมต่อตรง 9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กลุ่ม 14"/>
            <p:cNvGrpSpPr/>
            <p:nvPr/>
          </p:nvGrpSpPr>
          <p:grpSpPr>
            <a:xfrm rot="10800000">
              <a:off x="2847060" y="3049083"/>
              <a:ext cx="864096" cy="130805"/>
              <a:chOff x="2843808" y="2839725"/>
              <a:chExt cx="864096" cy="130805"/>
            </a:xfrm>
          </p:grpSpPr>
          <p:cxnSp>
            <p:nvCxnSpPr>
              <p:cNvPr id="16" name="ตัวเชื่อมต่อตรง 15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40152" y="2492896"/>
                <a:ext cx="2447337" cy="90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𝑵𝑶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492896"/>
                <a:ext cx="2447337" cy="909352"/>
              </a:xfrm>
              <a:prstGeom prst="rect">
                <a:avLst/>
              </a:prstGeom>
              <a:blipFill rotWithShape="1">
                <a:blip r:embed="rId6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536" y="3337828"/>
                <a:ext cx="1186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37828"/>
                <a:ext cx="1186992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กลุ่ม 21"/>
          <p:cNvGrpSpPr/>
          <p:nvPr/>
        </p:nvGrpSpPr>
        <p:grpSpPr>
          <a:xfrm>
            <a:off x="2411760" y="3448877"/>
            <a:ext cx="867348" cy="340163"/>
            <a:chOff x="2843808" y="2839725"/>
            <a:chExt cx="867348" cy="340163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2843808" y="2839725"/>
              <a:ext cx="864096" cy="130805"/>
              <a:chOff x="2843808" y="2839725"/>
              <a:chExt cx="864096" cy="130805"/>
            </a:xfrm>
          </p:grpSpPr>
          <p:cxnSp>
            <p:nvCxnSpPr>
              <p:cNvPr id="27" name="ตัวเชื่อมต่อตรง 26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ตัวเชื่อมต่อตรง 27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กลุ่ม 23"/>
            <p:cNvGrpSpPr/>
            <p:nvPr/>
          </p:nvGrpSpPr>
          <p:grpSpPr>
            <a:xfrm rot="10800000">
              <a:off x="2847060" y="3049083"/>
              <a:ext cx="864096" cy="130805"/>
              <a:chOff x="2843808" y="2839725"/>
              <a:chExt cx="864096" cy="130805"/>
            </a:xfrm>
          </p:grpSpPr>
          <p:cxnSp>
            <p:nvCxnSpPr>
              <p:cNvPr id="25" name="ตัวเชื่อมต่อตรง 24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ตัวเชื่อมต่อตรง 25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29728" y="3389468"/>
                <a:ext cx="2046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…(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728" y="3389468"/>
                <a:ext cx="2046073" cy="523220"/>
              </a:xfrm>
              <a:prstGeom prst="rect">
                <a:avLst/>
              </a:prstGeom>
              <a:blipFill rotWithShape="1">
                <a:blip r:embed="rId8"/>
                <a:stretch>
                  <a:fillRect r="-2687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40152" y="3311736"/>
                <a:ext cx="2006511" cy="862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311736"/>
                <a:ext cx="2006511" cy="862865"/>
              </a:xfrm>
              <a:prstGeom prst="rect">
                <a:avLst/>
              </a:prstGeom>
              <a:blipFill rotWithShape="1">
                <a:blip r:embed="rId9"/>
                <a:stretch>
                  <a:fillRect b="-70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8977" y="4167443"/>
                <a:ext cx="33050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𝑵𝑶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th-TH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77" y="4167443"/>
                <a:ext cx="3305072" cy="523220"/>
              </a:xfrm>
              <a:prstGeom prst="rect">
                <a:avLst/>
              </a:prstGeom>
              <a:blipFill rotWithShape="1">
                <a:blip r:embed="rId10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กลุ่ม 31"/>
          <p:cNvGrpSpPr/>
          <p:nvPr/>
        </p:nvGrpSpPr>
        <p:grpSpPr>
          <a:xfrm>
            <a:off x="3644049" y="4258971"/>
            <a:ext cx="867348" cy="340163"/>
            <a:chOff x="2843808" y="2839725"/>
            <a:chExt cx="867348" cy="340163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2843808" y="2839725"/>
              <a:ext cx="864096" cy="130805"/>
              <a:chOff x="2843808" y="2839725"/>
              <a:chExt cx="864096" cy="130805"/>
            </a:xfrm>
          </p:grpSpPr>
          <p:cxnSp>
            <p:nvCxnSpPr>
              <p:cNvPr id="37" name="ตัวเชื่อมต่อตรง 36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ตัวเชื่อมต่อตรง 37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กลุ่ม 33"/>
            <p:cNvGrpSpPr/>
            <p:nvPr/>
          </p:nvGrpSpPr>
          <p:grpSpPr>
            <a:xfrm rot="10800000">
              <a:off x="2847060" y="3049083"/>
              <a:ext cx="864096" cy="130805"/>
              <a:chOff x="2843808" y="2839725"/>
              <a:chExt cx="864096" cy="130805"/>
            </a:xfrm>
          </p:grpSpPr>
          <p:cxnSp>
            <p:nvCxnSpPr>
              <p:cNvPr id="35" name="ตัวเชื่อมต่อตรง 34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ตัวเชื่อมต่อตรง 35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0644" y="4128166"/>
                <a:ext cx="33372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𝑵</m:t>
                    </m:r>
                    <m:sSub>
                      <m:sSub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…(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644" y="4128166"/>
                <a:ext cx="3337260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097" r="-2194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ตัวเชื่อมต่อตรง 40"/>
          <p:cNvCxnSpPr/>
          <p:nvPr/>
        </p:nvCxnSpPr>
        <p:spPr>
          <a:xfrm flipH="1">
            <a:off x="2627784" y="4005064"/>
            <a:ext cx="720080" cy="7920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 flipH="1">
            <a:off x="4716689" y="3993732"/>
            <a:ext cx="720080" cy="7920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72307" y="5658562"/>
                <a:ext cx="8475222" cy="9093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h-TH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h-TH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th-TH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th-TH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th-TH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𝑵𝑶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th-TH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𝑵𝑶</m:t>
                          </m:r>
                          <m:sSup>
                            <m:sSup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07" y="5658562"/>
                <a:ext cx="8475222" cy="909352"/>
              </a:xfrm>
              <a:prstGeom prst="rect">
                <a:avLst/>
              </a:prstGeom>
              <a:blipFill rotWithShape="1">
                <a:blip r:embed="rId12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23528" y="4725144"/>
                <a:ext cx="2447337" cy="862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th-TH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𝑵𝑶</m:t>
                          </m:r>
                          <m:sSup>
                            <m:sSup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25144"/>
                <a:ext cx="2447337" cy="862865"/>
              </a:xfrm>
              <a:prstGeom prst="rect">
                <a:avLst/>
              </a:prstGeom>
              <a:blipFill rotWithShape="1">
                <a:blip r:embed="rId13"/>
                <a:stretch>
                  <a:fillRect b="-70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ตัวเชื่อมต่อตรง 44"/>
          <p:cNvCxnSpPr/>
          <p:nvPr/>
        </p:nvCxnSpPr>
        <p:spPr>
          <a:xfrm flipH="1">
            <a:off x="3896077" y="5717194"/>
            <a:ext cx="360040" cy="3960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/>
          <p:nvPr/>
        </p:nvCxnSpPr>
        <p:spPr>
          <a:xfrm flipH="1">
            <a:off x="5426100" y="6171870"/>
            <a:ext cx="360040" cy="3960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ดาว 8 แฉก 39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762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2" y="1052736"/>
            <a:ext cx="852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ค่าคงที่สมดุลกับสมการเคมี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61" y="1988840"/>
            <a:ext cx="886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ถ้านำสมการมา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ลบกัน  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ต้องนำค่าคงที่สมดุลมา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หารกัน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611560" y="2627997"/>
            <a:ext cx="4853033" cy="556520"/>
            <a:chOff x="611560" y="2627997"/>
            <a:chExt cx="4853033" cy="556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11560" y="2661297"/>
                  <a:ext cx="11889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2661297"/>
                  <a:ext cx="1188979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538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กลุ่ม 7"/>
            <p:cNvGrpSpPr/>
            <p:nvPr/>
          </p:nvGrpSpPr>
          <p:grpSpPr>
            <a:xfrm>
              <a:off x="1976460" y="2726699"/>
              <a:ext cx="867348" cy="340163"/>
              <a:chOff x="2843808" y="2839725"/>
              <a:chExt cx="867348" cy="340163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2843808" y="2839725"/>
                <a:ext cx="864096" cy="130805"/>
                <a:chOff x="2843808" y="2839725"/>
                <a:chExt cx="864096" cy="130805"/>
              </a:xfrm>
            </p:grpSpPr>
            <p:cxnSp>
              <p:nvCxnSpPr>
                <p:cNvPr id="13" name="ตัวเชื่อมต่อตรง 12"/>
                <p:cNvCxnSpPr/>
                <p:nvPr/>
              </p:nvCxnSpPr>
              <p:spPr>
                <a:xfrm>
                  <a:off x="2843808" y="2970530"/>
                  <a:ext cx="86409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ตัวเชื่อมต่อตรง 13"/>
                <p:cNvCxnSpPr/>
                <p:nvPr/>
              </p:nvCxnSpPr>
              <p:spPr>
                <a:xfrm>
                  <a:off x="3599892" y="2839725"/>
                  <a:ext cx="108012" cy="13080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 rot="10800000">
                <a:off x="2847060" y="3049083"/>
                <a:ext cx="864096" cy="130805"/>
                <a:chOff x="2843808" y="2839725"/>
                <a:chExt cx="864096" cy="130805"/>
              </a:xfrm>
            </p:grpSpPr>
            <p:cxnSp>
              <p:nvCxnSpPr>
                <p:cNvPr id="11" name="ตัวเชื่อมต่อตรง 10"/>
                <p:cNvCxnSpPr/>
                <p:nvPr/>
              </p:nvCxnSpPr>
              <p:spPr>
                <a:xfrm>
                  <a:off x="2843808" y="2970530"/>
                  <a:ext cx="86409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ตัวเชื่อมต่อตรง 11"/>
                <p:cNvCxnSpPr/>
                <p:nvPr/>
              </p:nvCxnSpPr>
              <p:spPr>
                <a:xfrm>
                  <a:off x="3599892" y="2839725"/>
                  <a:ext cx="108012" cy="13080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20050" y="2627997"/>
                  <a:ext cx="25445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…</m:t>
                        </m:r>
                        <m:d>
                          <m:d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;   </m:t>
                        </m:r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0050" y="2627997"/>
                  <a:ext cx="254454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กลุ่ม 16"/>
          <p:cNvGrpSpPr/>
          <p:nvPr/>
        </p:nvGrpSpPr>
        <p:grpSpPr>
          <a:xfrm>
            <a:off x="611560" y="3304528"/>
            <a:ext cx="4946007" cy="556520"/>
            <a:chOff x="611560" y="2627997"/>
            <a:chExt cx="4946007" cy="556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11560" y="2661297"/>
                  <a:ext cx="12210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oMath>
                    </m:oMathPara>
                  </a14:m>
                  <a:endPara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2661297"/>
                  <a:ext cx="122104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กลุ่ม 18"/>
            <p:cNvGrpSpPr/>
            <p:nvPr/>
          </p:nvGrpSpPr>
          <p:grpSpPr>
            <a:xfrm>
              <a:off x="1976460" y="2726699"/>
              <a:ext cx="867348" cy="340163"/>
              <a:chOff x="2843808" y="2839725"/>
              <a:chExt cx="867348" cy="340163"/>
            </a:xfrm>
          </p:grpSpPr>
          <p:grpSp>
            <p:nvGrpSpPr>
              <p:cNvPr id="21" name="กลุ่ม 20"/>
              <p:cNvGrpSpPr/>
              <p:nvPr/>
            </p:nvGrpSpPr>
            <p:grpSpPr>
              <a:xfrm>
                <a:off x="2843808" y="2839725"/>
                <a:ext cx="864096" cy="130805"/>
                <a:chOff x="2843808" y="2839725"/>
                <a:chExt cx="864096" cy="130805"/>
              </a:xfrm>
            </p:grpSpPr>
            <p:cxnSp>
              <p:nvCxnSpPr>
                <p:cNvPr id="25" name="ตัวเชื่อมต่อตรง 24"/>
                <p:cNvCxnSpPr/>
                <p:nvPr/>
              </p:nvCxnSpPr>
              <p:spPr>
                <a:xfrm>
                  <a:off x="2843808" y="2970530"/>
                  <a:ext cx="86409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ตัวเชื่อมต่อตรง 25"/>
                <p:cNvCxnSpPr/>
                <p:nvPr/>
              </p:nvCxnSpPr>
              <p:spPr>
                <a:xfrm>
                  <a:off x="3599892" y="2839725"/>
                  <a:ext cx="108012" cy="13080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กลุ่ม 21"/>
              <p:cNvGrpSpPr/>
              <p:nvPr/>
            </p:nvGrpSpPr>
            <p:grpSpPr>
              <a:xfrm rot="10800000">
                <a:off x="2847060" y="3049083"/>
                <a:ext cx="864096" cy="130805"/>
                <a:chOff x="2843808" y="2839725"/>
                <a:chExt cx="864096" cy="130805"/>
              </a:xfrm>
            </p:grpSpPr>
            <p:cxnSp>
              <p:nvCxnSpPr>
                <p:cNvPr id="23" name="ตัวเชื่อมต่อตรง 22"/>
                <p:cNvCxnSpPr/>
                <p:nvPr/>
              </p:nvCxnSpPr>
              <p:spPr>
                <a:xfrm>
                  <a:off x="2843808" y="2970530"/>
                  <a:ext cx="86409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ตัวเชื่อมต่อตรง 23"/>
                <p:cNvCxnSpPr/>
                <p:nvPr/>
              </p:nvCxnSpPr>
              <p:spPr>
                <a:xfrm>
                  <a:off x="3599892" y="2839725"/>
                  <a:ext cx="108012" cy="13080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920050" y="2627997"/>
                  <a:ext cx="26375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𝑬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…</m:t>
                        </m:r>
                        <m:d>
                          <m:d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;   </m:t>
                        </m:r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0050" y="2627997"/>
                  <a:ext cx="2637517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130161" y="3866230"/>
            <a:ext cx="886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 (2) – (1)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1835696" y="3952600"/>
            <a:ext cx="5642544" cy="556520"/>
            <a:chOff x="611560" y="2627997"/>
            <a:chExt cx="5642544" cy="556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11560" y="2661297"/>
                  <a:ext cx="118737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oMath>
                    </m:oMathPara>
                  </a14:m>
                  <a:endPara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2661297"/>
                  <a:ext cx="118737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538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กลุ่ม 29"/>
            <p:cNvGrpSpPr/>
            <p:nvPr/>
          </p:nvGrpSpPr>
          <p:grpSpPr>
            <a:xfrm>
              <a:off x="1976460" y="2726699"/>
              <a:ext cx="867348" cy="340163"/>
              <a:chOff x="2843808" y="2839725"/>
              <a:chExt cx="867348" cy="340163"/>
            </a:xfrm>
          </p:grpSpPr>
          <p:grpSp>
            <p:nvGrpSpPr>
              <p:cNvPr id="32" name="กลุ่ม 31"/>
              <p:cNvGrpSpPr/>
              <p:nvPr/>
            </p:nvGrpSpPr>
            <p:grpSpPr>
              <a:xfrm>
                <a:off x="2843808" y="2839725"/>
                <a:ext cx="864096" cy="130805"/>
                <a:chOff x="2843808" y="2839725"/>
                <a:chExt cx="864096" cy="130805"/>
              </a:xfrm>
            </p:grpSpPr>
            <p:cxnSp>
              <p:nvCxnSpPr>
                <p:cNvPr id="36" name="ตัวเชื่อมต่อตรง 35"/>
                <p:cNvCxnSpPr/>
                <p:nvPr/>
              </p:nvCxnSpPr>
              <p:spPr>
                <a:xfrm>
                  <a:off x="2843808" y="2970530"/>
                  <a:ext cx="86409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ตัวเชื่อมต่อตรง 36"/>
                <p:cNvCxnSpPr/>
                <p:nvPr/>
              </p:nvCxnSpPr>
              <p:spPr>
                <a:xfrm>
                  <a:off x="3599892" y="2839725"/>
                  <a:ext cx="108012" cy="13080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กลุ่ม 32"/>
              <p:cNvGrpSpPr/>
              <p:nvPr/>
            </p:nvGrpSpPr>
            <p:grpSpPr>
              <a:xfrm rot="10800000">
                <a:off x="2847060" y="3049083"/>
                <a:ext cx="864096" cy="130805"/>
                <a:chOff x="2843808" y="2839725"/>
                <a:chExt cx="864096" cy="130805"/>
              </a:xfrm>
            </p:grpSpPr>
            <p:cxnSp>
              <p:nvCxnSpPr>
                <p:cNvPr id="34" name="ตัวเชื่อมต่อตรง 33"/>
                <p:cNvCxnSpPr/>
                <p:nvPr/>
              </p:nvCxnSpPr>
              <p:spPr>
                <a:xfrm>
                  <a:off x="2843808" y="2970530"/>
                  <a:ext cx="86409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ตัวเชื่อมต่อตรง 34"/>
                <p:cNvCxnSpPr/>
                <p:nvPr/>
              </p:nvCxnSpPr>
              <p:spPr>
                <a:xfrm>
                  <a:off x="3599892" y="2839725"/>
                  <a:ext cx="108012" cy="13080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920050" y="2627997"/>
                  <a:ext cx="33340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𝑬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…</m:t>
                        </m:r>
                        <m:d>
                          <m:d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;   </m:t>
                        </m:r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th-TH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0050" y="2627997"/>
                  <a:ext cx="3334054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488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2655" y="4529681"/>
                <a:ext cx="1627433" cy="96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h-TH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55" y="4529681"/>
                <a:ext cx="1627433" cy="969433"/>
              </a:xfrm>
              <a:prstGeom prst="rect">
                <a:avLst/>
              </a:prstGeom>
              <a:blipFill rotWithShape="1">
                <a:blip r:embed="rId10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ดาว 8 แฉก 38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61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2" y="1052736"/>
            <a:ext cx="852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ค่าคงที่สมดุลกับสมการเคมี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61" y="1988840"/>
            <a:ext cx="886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ถ้ากลับสมการค่าคงที่สมดุลใหม่จะเป็นส่วนกลับกับค่าคงที่สมดุลเดิม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5616" y="2780928"/>
                <a:ext cx="71967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h-TH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th-TH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               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𝐻𝐼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               ;   K=20</a:t>
                </a:r>
                <a:endParaRPr lang="th-TH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80928"/>
                <a:ext cx="719671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39" t="-18605" r="-593" b="-2441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3" y="3452762"/>
                <a:ext cx="8167347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𝐻𝐼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                 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;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          </a:t>
                </a:r>
                <a:endParaRPr lang="th-T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3452762"/>
                <a:ext cx="8167347" cy="7033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กลุ่ม 7"/>
          <p:cNvGrpSpPr/>
          <p:nvPr/>
        </p:nvGrpSpPr>
        <p:grpSpPr>
          <a:xfrm>
            <a:off x="3563888" y="2872456"/>
            <a:ext cx="867348" cy="340163"/>
            <a:chOff x="2843808" y="2839725"/>
            <a:chExt cx="867348" cy="340163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2843808" y="2839725"/>
              <a:ext cx="864096" cy="130805"/>
              <a:chOff x="2843808" y="2839725"/>
              <a:chExt cx="864096" cy="130805"/>
            </a:xfrm>
          </p:grpSpPr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ตัวเชื่อมต่อตรง 13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 rot="10800000">
              <a:off x="2847060" y="3049083"/>
              <a:ext cx="864096" cy="130805"/>
              <a:chOff x="2843808" y="2839725"/>
              <a:chExt cx="864096" cy="130805"/>
            </a:xfrm>
          </p:grpSpPr>
          <p:cxnSp>
            <p:nvCxnSpPr>
              <p:cNvPr id="11" name="ตัวเชื่อมต่อตรง 10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กลุ่ม 21"/>
          <p:cNvGrpSpPr/>
          <p:nvPr/>
        </p:nvGrpSpPr>
        <p:grpSpPr>
          <a:xfrm>
            <a:off x="3285866" y="3634379"/>
            <a:ext cx="867348" cy="340163"/>
            <a:chOff x="2843808" y="2839725"/>
            <a:chExt cx="867348" cy="340163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2843808" y="2839725"/>
              <a:ext cx="864096" cy="130805"/>
              <a:chOff x="2843808" y="2839725"/>
              <a:chExt cx="864096" cy="130805"/>
            </a:xfrm>
          </p:grpSpPr>
          <p:cxnSp>
            <p:nvCxnSpPr>
              <p:cNvPr id="27" name="ตัวเชื่อมต่อตรง 26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ตัวเชื่อมต่อตรง 27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4" name="กลุ่ม 23"/>
            <p:cNvGrpSpPr/>
            <p:nvPr/>
          </p:nvGrpSpPr>
          <p:grpSpPr>
            <a:xfrm rot="10800000">
              <a:off x="2847060" y="3049083"/>
              <a:ext cx="864096" cy="130805"/>
              <a:chOff x="2843808" y="2839725"/>
              <a:chExt cx="864096" cy="130805"/>
            </a:xfrm>
          </p:grpSpPr>
          <p:cxnSp>
            <p:nvCxnSpPr>
              <p:cNvPr id="25" name="ตัวเชื่อมต่อตรง 24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ตัวเชื่อมต่อตรง 25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ดาว 8 แฉก 20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10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2" y="1052736"/>
            <a:ext cx="852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ค่าคงที่สมดุลกับสมการเคมี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61" y="1844824"/>
            <a:ext cx="8864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ถ้านำค่า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n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มาคูณสมการ  ค่าคงที่สมดุลใหม่จะเท่ากับค่าคงที่สมดุลเดิมยกกำลัง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6768" y="2996952"/>
                <a:ext cx="828233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th-TH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             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;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7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19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𝑎𝑡𝑚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h-TH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8" y="2996952"/>
                <a:ext cx="8282331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933056"/>
                <a:ext cx="8837163" cy="627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4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th-TH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th-TH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               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;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=(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7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19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𝑎𝑡𝑚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h-TH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33056"/>
                <a:ext cx="8837163" cy="6273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95378" y="4797152"/>
                <a:ext cx="3697102" cy="47545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49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38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𝑎𝑡𝑚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th-TH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78" y="4797152"/>
                <a:ext cx="3697102" cy="475451"/>
              </a:xfrm>
              <a:prstGeom prst="rect">
                <a:avLst/>
              </a:prstGeom>
              <a:blipFill rotWithShape="1">
                <a:blip r:embed="rId6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กลุ่ม 8"/>
          <p:cNvGrpSpPr/>
          <p:nvPr/>
        </p:nvGrpSpPr>
        <p:grpSpPr>
          <a:xfrm>
            <a:off x="2915816" y="3276383"/>
            <a:ext cx="867348" cy="340163"/>
            <a:chOff x="2843808" y="2839725"/>
            <a:chExt cx="867348" cy="340163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2843808" y="2839725"/>
              <a:ext cx="864096" cy="130805"/>
              <a:chOff x="2843808" y="2839725"/>
              <a:chExt cx="864096" cy="130805"/>
            </a:xfrm>
          </p:grpSpPr>
          <p:cxnSp>
            <p:nvCxnSpPr>
              <p:cNvPr id="14" name="ตัวเชื่อมต่อตรง 13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ตัวเชื่อมต่อตรง 14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 rot="10800000">
              <a:off x="2847060" y="3049083"/>
              <a:ext cx="864096" cy="130805"/>
              <a:chOff x="2843808" y="2839725"/>
              <a:chExt cx="864096" cy="130805"/>
            </a:xfrm>
          </p:grpSpPr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กลุ่ม 15"/>
          <p:cNvGrpSpPr/>
          <p:nvPr/>
        </p:nvGrpSpPr>
        <p:grpSpPr>
          <a:xfrm>
            <a:off x="2944219" y="4076649"/>
            <a:ext cx="867348" cy="340163"/>
            <a:chOff x="2843808" y="2839725"/>
            <a:chExt cx="867348" cy="340163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2843808" y="2839725"/>
              <a:ext cx="864096" cy="130805"/>
              <a:chOff x="2843808" y="2839725"/>
              <a:chExt cx="864096" cy="130805"/>
            </a:xfrm>
          </p:grpSpPr>
          <p:cxnSp>
            <p:nvCxnSpPr>
              <p:cNvPr id="21" name="ตัวเชื่อมต่อตรง 20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ตัวเชื่อมต่อตรง 21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กลุ่ม 17"/>
            <p:cNvGrpSpPr/>
            <p:nvPr/>
          </p:nvGrpSpPr>
          <p:grpSpPr>
            <a:xfrm rot="10800000">
              <a:off x="2847060" y="3049083"/>
              <a:ext cx="864096" cy="130805"/>
              <a:chOff x="2843808" y="2839725"/>
              <a:chExt cx="864096" cy="130805"/>
            </a:xfrm>
          </p:grpSpPr>
          <p:cxnSp>
            <p:nvCxnSpPr>
              <p:cNvPr id="19" name="ตัวเชื่อมต่อตรง 18"/>
              <p:cNvCxnSpPr/>
              <p:nvPr/>
            </p:nvCxnSpPr>
            <p:spPr>
              <a:xfrm>
                <a:off x="2843808" y="2970530"/>
                <a:ext cx="86409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ตัวเชื่อมต่อตรง 19"/>
              <p:cNvCxnSpPr/>
              <p:nvPr/>
            </p:nvCxnSpPr>
            <p:spPr>
              <a:xfrm>
                <a:off x="3599892" y="2839725"/>
                <a:ext cx="108012" cy="1308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ดาว 8 แฉก 22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5913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12869" r="3612" b="39858"/>
          <a:stretch/>
        </p:blipFill>
        <p:spPr>
          <a:xfrm>
            <a:off x="1526253" y="1832630"/>
            <a:ext cx="6894286" cy="24168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161" y="1124744"/>
            <a:ext cx="8864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 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กำหนดปฏิกิริยาที่อยู่ในภาวะสมดุลดังนี้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253" y="4365104"/>
            <a:ext cx="377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จะหาค่า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ได้จากข้อใด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30236" y="5203429"/>
                <a:ext cx="1540806" cy="528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0" i="1" smtClean="0">
                          <a:latin typeface="Cambria Math"/>
                        </a:rPr>
                        <m:t>1</m:t>
                      </m:r>
                      <m:r>
                        <a:rPr lang="th-TH" b="0" i="1" smtClean="0">
                          <a:latin typeface="Cambria Math"/>
                        </a:rPr>
                        <m:t>.</m:t>
                      </m:r>
                      <m:sSubSup>
                        <m:sSubSupPr>
                          <m:ctrlPr>
                            <a:rPr lang="th-T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th-TH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th-TH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th-TH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th-T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th-TH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36" y="5203429"/>
                <a:ext cx="1540806" cy="5282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6517" y="5085667"/>
                <a:ext cx="1540806" cy="528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>
                          <a:latin typeface="Cambria Math"/>
                        </a:rPr>
                        <m:t>2</m:t>
                      </m:r>
                      <m:r>
                        <a:rPr lang="th-TH" b="0" i="1" smtClean="0">
                          <a:latin typeface="Cambria Math"/>
                        </a:rPr>
                        <m:t>.</m:t>
                      </m:r>
                      <m:sSubSup>
                        <m:sSubSupPr>
                          <m:ctrlPr>
                            <a:rPr lang="th-T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th-TH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th-TH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th-T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th-TH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17" y="5085667"/>
                <a:ext cx="1540806" cy="5282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2541" y="5856059"/>
                <a:ext cx="971227" cy="96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3</m:t>
                      </m:r>
                      <m:r>
                        <a:rPr lang="th-TH" b="0" i="1" smtClean="0">
                          <a:latin typeface="Cambria Math"/>
                        </a:rPr>
                        <m:t>. </m:t>
                      </m:r>
                      <m:f>
                        <m:fPr>
                          <m:ctrlPr>
                            <a:rPr lang="th-T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h-T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h-TH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h-T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h-TH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541" y="5856059"/>
                <a:ext cx="971227" cy="9694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1412" y="5731651"/>
                <a:ext cx="1018740" cy="100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4</m:t>
                      </m:r>
                      <m:r>
                        <a:rPr lang="th-TH" b="0" i="1" smtClean="0">
                          <a:latin typeface="Cambria Math"/>
                        </a:rPr>
                        <m:t>. </m:t>
                      </m:r>
                      <m:f>
                        <m:fPr>
                          <m:ctrlPr>
                            <a:rPr lang="th-T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h-T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h-TH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th-TH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h-TH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h-TH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2" y="5731651"/>
                <a:ext cx="1018740" cy="10019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ดาว 8 แฉก 9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441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980728"/>
            <a:ext cx="7344816" cy="783307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ความสัมพันธ์ระหว่างความเข้มข้นที่ภาวะสมดุล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55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153400" cy="736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smtClean="0"/>
              <a:t>PCl</a:t>
            </a:r>
            <a:r>
              <a:rPr lang="en-US" sz="3200" baseline="-25000" smtClean="0"/>
              <a:t>3</a:t>
            </a:r>
            <a:r>
              <a:rPr lang="en-US" sz="3200" smtClean="0"/>
              <a:t>(g) + Cl</a:t>
            </a:r>
            <a:r>
              <a:rPr lang="en-US" sz="3200" baseline="-25000" smtClean="0"/>
              <a:t>2</a:t>
            </a:r>
            <a:r>
              <a:rPr lang="en-US" sz="3200" smtClean="0"/>
              <a:t>(g)           PCl</a:t>
            </a:r>
            <a:r>
              <a:rPr lang="en-US" sz="3200" baseline="-25000" smtClean="0"/>
              <a:t>5</a:t>
            </a:r>
            <a:r>
              <a:rPr lang="en-US" sz="3200" smtClean="0"/>
              <a:t>(g)</a:t>
            </a:r>
            <a:endParaRPr lang="th-TH" sz="3200" smtClean="0"/>
          </a:p>
        </p:txBody>
      </p:sp>
      <p:graphicFrame>
        <p:nvGraphicFramePr>
          <p:cNvPr id="131113" name="Group 41"/>
          <p:cNvGraphicFramePr>
            <a:graphicFrameLocks noGrp="1"/>
          </p:cNvGraphicFramePr>
          <p:nvPr>
            <p:ph sz="half" idx="2"/>
          </p:nvPr>
        </p:nvGraphicFramePr>
        <p:xfrm>
          <a:off x="533400" y="2708275"/>
          <a:ext cx="8153400" cy="2505456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[PCl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]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mol/dm</a:t>
                      </a:r>
                      <a:r>
                        <a:rPr kumimoji="0" lang="en-US" sz="2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[Cl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]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mol/dm</a:t>
                      </a:r>
                      <a:r>
                        <a:rPr kumimoji="0" lang="en-US" sz="2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endParaRPr kumimoji="0" lang="th-TH" sz="27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[PCl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5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]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mol/dm</a:t>
                      </a:r>
                      <a:r>
                        <a:rPr kumimoji="0" lang="en-US" sz="2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endParaRPr kumimoji="0" lang="th-TH" sz="27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[PCl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5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]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[PCl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][Cl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]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0.064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0.566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5.300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15.5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1.040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1.060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17.200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15.6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1.540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1.000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24.200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15.7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pic>
        <p:nvPicPr>
          <p:cNvPr id="23559" name="Picture 13" descr="untitled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9350" y="1974850"/>
            <a:ext cx="7064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7" name="Line 42"/>
          <p:cNvSpPr>
            <a:spLocks noChangeShapeType="1"/>
          </p:cNvSpPr>
          <p:nvPr/>
        </p:nvSpPr>
        <p:spPr bwMode="auto">
          <a:xfrm>
            <a:off x="7019925" y="3241675"/>
            <a:ext cx="1223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Text Box 43"/>
          <p:cNvSpPr txBox="1">
            <a:spLocks noChangeArrowheads="1"/>
          </p:cNvSpPr>
          <p:nvPr/>
        </p:nvSpPr>
        <p:spPr bwMode="auto">
          <a:xfrm>
            <a:off x="808038" y="5424488"/>
            <a:ext cx="786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2000" b="1">
                <a:cs typeface="Angsana New" pitchFamily="18" charset="-34"/>
              </a:rPr>
              <a:t>ที่มา </a:t>
            </a:r>
            <a:r>
              <a:rPr lang="en-US" sz="2000" b="1">
                <a:cs typeface="Angsana New" pitchFamily="18" charset="-34"/>
              </a:rPr>
              <a:t>: </a:t>
            </a:r>
            <a:r>
              <a:rPr lang="th-TH" sz="2000" b="1">
                <a:cs typeface="Angsana New" pitchFamily="18" charset="-34"/>
              </a:rPr>
              <a:t>รานี  สุวรรณพฤกษ์ ,  เคมีทั่วไป </a:t>
            </a:r>
            <a:r>
              <a:rPr lang="en-US" sz="2000" b="1">
                <a:cs typeface="Angsana New" pitchFamily="18" charset="-34"/>
              </a:rPr>
              <a:t>1 </a:t>
            </a:r>
            <a:endParaRPr lang="th-TH" sz="2000" b="1">
              <a:cs typeface="Angsana New" pitchFamily="18" charset="-34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2" name="ดาว 8 แฉก 11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8904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161" y="1124744"/>
            <a:ext cx="8864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 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พิจารณาค่า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ของปฏิกิริยาต่อไปนี้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สี่เหลี่ยมผืนผ้า 4"/>
              <p:cNvSpPr/>
              <p:nvPr/>
            </p:nvSpPr>
            <p:spPr>
              <a:xfrm>
                <a:off x="395536" y="3429000"/>
                <a:ext cx="874341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ค่าคงที่สมดุลของปฏิกิริยา  </a:t>
                </a:r>
                <a14:m>
                  <m:oMath xmlns:m="http://schemas.openxmlformats.org/officeDocument/2006/math">
                    <m:r>
                      <a:rPr lang="th-TH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𝑨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𝒈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𝑭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𝒈</m:t>
                        </m:r>
                      </m:e>
                    </m:d>
                    <m:r>
                      <a:rPr lang="th-TH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                </m:t>
                    </m:r>
                    <m:r>
                      <a:rPr lang="th-TH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𝑪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𝒈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𝑫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𝒈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𝑮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𝒈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)</m:t>
                    </m:r>
                  </m:oMath>
                </a14:m>
                <a:r>
                  <a:rPr lang="th-TH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 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/>
                </a:r>
                <a:b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</a:b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มีค่าเท่าใด</a:t>
                </a:r>
                <a:endParaRPr lang="th-TH" sz="4000" dirty="0"/>
              </a:p>
            </p:txBody>
          </p:sp>
        </mc:Choice>
        <mc:Fallback xmlns="">
          <p:sp>
            <p:nvSpPr>
              <p:cNvPr id="5" name="สี่เหลี่ยมผืนผ้า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29000"/>
                <a:ext cx="8743412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2580" t="-9217" r="-5021" b="-1981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345" y="1864605"/>
                <a:ext cx="57804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                 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           ;   </m:t>
                      </m:r>
                      <m:sSub>
                        <m:sSub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45" y="1864605"/>
                <a:ext cx="578049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7945" y="2420888"/>
                <a:ext cx="5764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                  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;   </m:t>
                      </m:r>
                      <m:sSub>
                        <m:sSub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945" y="2420888"/>
                <a:ext cx="576433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4067" y="2884874"/>
                <a:ext cx="5960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𝒈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)+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                  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;   </m:t>
                      </m:r>
                      <m:sSub>
                        <m:sSub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67" y="2884874"/>
                <a:ext cx="596022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4084" y="4721754"/>
                <a:ext cx="1477520" cy="1033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.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84" y="4721754"/>
                <a:ext cx="1477520" cy="10336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4495" y="5650712"/>
                <a:ext cx="1619353" cy="1033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.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495" y="5650712"/>
                <a:ext cx="1619353" cy="10336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7565" y="4581128"/>
                <a:ext cx="1619354" cy="1033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.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65" y="4581128"/>
                <a:ext cx="1619354" cy="103368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5936" y="5805264"/>
                <a:ext cx="1563569" cy="96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.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05264"/>
                <a:ext cx="1563569" cy="9694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กลุ่ม 22"/>
          <p:cNvGrpSpPr/>
          <p:nvPr/>
        </p:nvGrpSpPr>
        <p:grpSpPr>
          <a:xfrm>
            <a:off x="5897172" y="3654324"/>
            <a:ext cx="506575" cy="327591"/>
            <a:chOff x="393017" y="5494012"/>
            <a:chExt cx="506575" cy="327591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395536" y="5494012"/>
              <a:ext cx="504056" cy="120797"/>
              <a:chOff x="395536" y="5494012"/>
              <a:chExt cx="504056" cy="120797"/>
            </a:xfrm>
          </p:grpSpPr>
          <p:cxnSp>
            <p:nvCxnSpPr>
              <p:cNvPr id="15" name="ตัวเชื่อมต่อตรง 14"/>
              <p:cNvCxnSpPr/>
              <p:nvPr/>
            </p:nvCxnSpPr>
            <p:spPr>
              <a:xfrm>
                <a:off x="395536" y="5614809"/>
                <a:ext cx="50405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647564" y="5494012"/>
                <a:ext cx="252028" cy="120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กลุ่ม 19"/>
            <p:cNvGrpSpPr/>
            <p:nvPr/>
          </p:nvGrpSpPr>
          <p:grpSpPr>
            <a:xfrm rot="10958684">
              <a:off x="393017" y="5700806"/>
              <a:ext cx="504056" cy="120797"/>
              <a:chOff x="395536" y="5494012"/>
              <a:chExt cx="504056" cy="120797"/>
            </a:xfrm>
          </p:grpSpPr>
          <p:cxnSp>
            <p:nvCxnSpPr>
              <p:cNvPr id="21" name="ตัวเชื่อมต่อตรง 20"/>
              <p:cNvCxnSpPr/>
              <p:nvPr/>
            </p:nvCxnSpPr>
            <p:spPr>
              <a:xfrm>
                <a:off x="395536" y="5614809"/>
                <a:ext cx="50405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ตัวเชื่อมต่อตรง 21"/>
              <p:cNvCxnSpPr/>
              <p:nvPr/>
            </p:nvCxnSpPr>
            <p:spPr>
              <a:xfrm>
                <a:off x="647564" y="5494012"/>
                <a:ext cx="252028" cy="120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กลุ่ม 23"/>
          <p:cNvGrpSpPr/>
          <p:nvPr/>
        </p:nvGrpSpPr>
        <p:grpSpPr>
          <a:xfrm>
            <a:off x="3435625" y="1937124"/>
            <a:ext cx="506575" cy="327591"/>
            <a:chOff x="393017" y="5494012"/>
            <a:chExt cx="506575" cy="327591"/>
          </a:xfrm>
        </p:grpSpPr>
        <p:grpSp>
          <p:nvGrpSpPr>
            <p:cNvPr id="25" name="กลุ่ม 24"/>
            <p:cNvGrpSpPr/>
            <p:nvPr/>
          </p:nvGrpSpPr>
          <p:grpSpPr>
            <a:xfrm>
              <a:off x="395536" y="5494012"/>
              <a:ext cx="504056" cy="120797"/>
              <a:chOff x="395536" y="5494012"/>
              <a:chExt cx="504056" cy="120797"/>
            </a:xfrm>
          </p:grpSpPr>
          <p:cxnSp>
            <p:nvCxnSpPr>
              <p:cNvPr id="29" name="ตัวเชื่อมต่อตรง 28"/>
              <p:cNvCxnSpPr/>
              <p:nvPr/>
            </p:nvCxnSpPr>
            <p:spPr>
              <a:xfrm>
                <a:off x="395536" y="5614809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ตัวเชื่อมต่อตรง 29"/>
              <p:cNvCxnSpPr/>
              <p:nvPr/>
            </p:nvCxnSpPr>
            <p:spPr>
              <a:xfrm>
                <a:off x="647564" y="5494012"/>
                <a:ext cx="252028" cy="1207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กลุ่ม 25"/>
            <p:cNvGrpSpPr/>
            <p:nvPr/>
          </p:nvGrpSpPr>
          <p:grpSpPr>
            <a:xfrm rot="10958684">
              <a:off x="393017" y="5700806"/>
              <a:ext cx="504056" cy="120797"/>
              <a:chOff x="395536" y="5494012"/>
              <a:chExt cx="504056" cy="120797"/>
            </a:xfrm>
          </p:grpSpPr>
          <p:cxnSp>
            <p:nvCxnSpPr>
              <p:cNvPr id="27" name="ตัวเชื่อมต่อตรง 26"/>
              <p:cNvCxnSpPr/>
              <p:nvPr/>
            </p:nvCxnSpPr>
            <p:spPr>
              <a:xfrm>
                <a:off x="395536" y="5614809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ตัวเชื่อมต่อตรง 27"/>
              <p:cNvCxnSpPr/>
              <p:nvPr/>
            </p:nvCxnSpPr>
            <p:spPr>
              <a:xfrm>
                <a:off x="647564" y="5494012"/>
                <a:ext cx="252028" cy="1207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กลุ่ม 30"/>
          <p:cNvGrpSpPr/>
          <p:nvPr/>
        </p:nvGrpSpPr>
        <p:grpSpPr>
          <a:xfrm>
            <a:off x="3408585" y="2420888"/>
            <a:ext cx="506575" cy="327591"/>
            <a:chOff x="393017" y="5494012"/>
            <a:chExt cx="506575" cy="327591"/>
          </a:xfrm>
        </p:grpSpPr>
        <p:grpSp>
          <p:nvGrpSpPr>
            <p:cNvPr id="32" name="กลุ่ม 31"/>
            <p:cNvGrpSpPr/>
            <p:nvPr/>
          </p:nvGrpSpPr>
          <p:grpSpPr>
            <a:xfrm>
              <a:off x="395536" y="5494012"/>
              <a:ext cx="504056" cy="120797"/>
              <a:chOff x="395536" y="5494012"/>
              <a:chExt cx="504056" cy="120797"/>
            </a:xfrm>
          </p:grpSpPr>
          <p:cxnSp>
            <p:nvCxnSpPr>
              <p:cNvPr id="36" name="ตัวเชื่อมต่อตรง 35"/>
              <p:cNvCxnSpPr/>
              <p:nvPr/>
            </p:nvCxnSpPr>
            <p:spPr>
              <a:xfrm>
                <a:off x="395536" y="5614809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ตัวเชื่อมต่อตรง 36"/>
              <p:cNvCxnSpPr/>
              <p:nvPr/>
            </p:nvCxnSpPr>
            <p:spPr>
              <a:xfrm>
                <a:off x="647564" y="5494012"/>
                <a:ext cx="252028" cy="1207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กลุ่ม 32"/>
            <p:cNvGrpSpPr/>
            <p:nvPr/>
          </p:nvGrpSpPr>
          <p:grpSpPr>
            <a:xfrm rot="10958684">
              <a:off x="393017" y="5700806"/>
              <a:ext cx="504056" cy="120797"/>
              <a:chOff x="395536" y="5494012"/>
              <a:chExt cx="504056" cy="120797"/>
            </a:xfrm>
          </p:grpSpPr>
          <p:cxnSp>
            <p:nvCxnSpPr>
              <p:cNvPr id="34" name="ตัวเชื่อมต่อตรง 33"/>
              <p:cNvCxnSpPr/>
              <p:nvPr/>
            </p:nvCxnSpPr>
            <p:spPr>
              <a:xfrm>
                <a:off x="395536" y="5614809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ตัวเชื่อมต่อตรง 34"/>
              <p:cNvCxnSpPr/>
              <p:nvPr/>
            </p:nvCxnSpPr>
            <p:spPr>
              <a:xfrm>
                <a:off x="647564" y="5494012"/>
                <a:ext cx="252028" cy="1207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กลุ่ม 37"/>
          <p:cNvGrpSpPr/>
          <p:nvPr/>
        </p:nvGrpSpPr>
        <p:grpSpPr>
          <a:xfrm>
            <a:off x="3393123" y="2921133"/>
            <a:ext cx="506575" cy="327591"/>
            <a:chOff x="393017" y="5494012"/>
            <a:chExt cx="506575" cy="327591"/>
          </a:xfrm>
        </p:grpSpPr>
        <p:grpSp>
          <p:nvGrpSpPr>
            <p:cNvPr id="39" name="กลุ่ม 38"/>
            <p:cNvGrpSpPr/>
            <p:nvPr/>
          </p:nvGrpSpPr>
          <p:grpSpPr>
            <a:xfrm>
              <a:off x="395536" y="5494012"/>
              <a:ext cx="504056" cy="120797"/>
              <a:chOff x="395536" y="5494012"/>
              <a:chExt cx="504056" cy="120797"/>
            </a:xfrm>
          </p:grpSpPr>
          <p:cxnSp>
            <p:nvCxnSpPr>
              <p:cNvPr id="43" name="ตัวเชื่อมต่อตรง 42"/>
              <p:cNvCxnSpPr/>
              <p:nvPr/>
            </p:nvCxnSpPr>
            <p:spPr>
              <a:xfrm>
                <a:off x="395536" y="5614809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ตัวเชื่อมต่อตรง 43"/>
              <p:cNvCxnSpPr/>
              <p:nvPr/>
            </p:nvCxnSpPr>
            <p:spPr>
              <a:xfrm>
                <a:off x="647564" y="5494012"/>
                <a:ext cx="252028" cy="1207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กลุ่ม 39"/>
            <p:cNvGrpSpPr/>
            <p:nvPr/>
          </p:nvGrpSpPr>
          <p:grpSpPr>
            <a:xfrm rot="10958684">
              <a:off x="393017" y="5700806"/>
              <a:ext cx="504056" cy="120797"/>
              <a:chOff x="395536" y="5494012"/>
              <a:chExt cx="504056" cy="120797"/>
            </a:xfrm>
          </p:grpSpPr>
          <p:cxnSp>
            <p:nvCxnSpPr>
              <p:cNvPr id="41" name="ตัวเชื่อมต่อตรง 40"/>
              <p:cNvCxnSpPr/>
              <p:nvPr/>
            </p:nvCxnSpPr>
            <p:spPr>
              <a:xfrm>
                <a:off x="395536" y="5614809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ตัวเชื่อมต่อตรง 41"/>
              <p:cNvCxnSpPr/>
              <p:nvPr/>
            </p:nvCxnSpPr>
            <p:spPr>
              <a:xfrm>
                <a:off x="647564" y="5494012"/>
                <a:ext cx="252028" cy="1207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ดาว 8 แฉก 4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490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008" y="1052736"/>
            <a:ext cx="8153400" cy="864096"/>
          </a:xfrm>
        </p:spPr>
        <p:txBody>
          <a:bodyPr>
            <a:normAutofit/>
          </a:bodyPr>
          <a:lstStyle/>
          <a:p>
            <a:pPr algn="l" eaLnBrk="1" hangingPunct="1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ความสัมพันธ์ระหว่างความเข้มข้นที่ภาวะสมดุล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sp>
        <p:nvSpPr>
          <p:cNvPr id="3079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044700"/>
            <a:ext cx="8153400" cy="8080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700" smtClean="0">
                <a:cs typeface="Tahoma" pitchFamily="34" charset="0"/>
              </a:rPr>
              <a:t>N</a:t>
            </a:r>
            <a:r>
              <a:rPr lang="en-US" sz="2700" baseline="-25000" smtClean="0">
                <a:cs typeface="Tahoma" pitchFamily="34" charset="0"/>
              </a:rPr>
              <a:t>2</a:t>
            </a:r>
            <a:r>
              <a:rPr lang="en-US" sz="2700" smtClean="0">
                <a:cs typeface="Tahoma" pitchFamily="34" charset="0"/>
              </a:rPr>
              <a:t>O</a:t>
            </a:r>
            <a:r>
              <a:rPr lang="en-US" sz="2700" baseline="-25000" smtClean="0">
                <a:cs typeface="Tahoma" pitchFamily="34" charset="0"/>
              </a:rPr>
              <a:t>4</a:t>
            </a:r>
            <a:r>
              <a:rPr lang="en-US" sz="2700" smtClean="0">
                <a:cs typeface="Tahoma" pitchFamily="34" charset="0"/>
              </a:rPr>
              <a:t>(g)               2NO</a:t>
            </a:r>
            <a:r>
              <a:rPr lang="en-US" sz="2700" baseline="-25000" smtClean="0">
                <a:cs typeface="Tahoma" pitchFamily="34" charset="0"/>
              </a:rPr>
              <a:t>2</a:t>
            </a:r>
            <a:r>
              <a:rPr lang="en-US" sz="2700" smtClean="0">
                <a:cs typeface="Tahoma" pitchFamily="34" charset="0"/>
              </a:rPr>
              <a:t>(g)</a:t>
            </a:r>
            <a:endParaRPr lang="th-TH" sz="2700" smtClean="0">
              <a:cs typeface="Tahoma" pitchFamily="34" charset="0"/>
            </a:endParaRPr>
          </a:p>
        </p:txBody>
      </p:sp>
      <p:graphicFrame>
        <p:nvGraphicFramePr>
          <p:cNvPr id="3074" name="Object 43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750" y="2636838"/>
          <a:ext cx="8135938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" r:id="rId4" imgW="20076190" imgH="6171429" progId="Photoshop.Image.8">
                  <p:embed/>
                </p:oleObj>
              </mc:Choice>
              <mc:Fallback>
                <p:oleObj name="Image" r:id="rId4" imgW="20076190" imgH="6171429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36838"/>
                        <a:ext cx="8135938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44" descr="untitled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2133600"/>
            <a:ext cx="7064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0" name="ดาว 8 แฉก 9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14026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7310994" cy="929980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ค่าคงที่สมดุล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(Equilibrium  constant 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36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944" y="1828800"/>
            <a:ext cx="4968552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ค.ศ.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1864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นักเคมีชาว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นอร์เวย์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Cato Maximilian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Guldberg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Peter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Waage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ทดลองศึกษาปฏิกิริยาผัน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กลับได้และเสนอสมการ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ที่ภาวะสมดุล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pic>
        <p:nvPicPr>
          <p:cNvPr id="22536" name="Picture 9" descr="g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2132856"/>
            <a:ext cx="3600450" cy="2892425"/>
          </a:xfrm>
          <a:noFill/>
        </p:spPr>
      </p:pic>
      <p:sp>
        <p:nvSpPr>
          <p:cNvPr id="8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9" name="ดาว 8 แฉก 8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335823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9" name="ดาว 8 แฉก 8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</a:t>
            </a:r>
            <a:endParaRPr lang="th-TH" dirty="0"/>
          </a:p>
        </p:txBody>
      </p:sp>
      <p:grpSp>
        <p:nvGrpSpPr>
          <p:cNvPr id="4" name="กลุ่ม 3"/>
          <p:cNvGrpSpPr/>
          <p:nvPr/>
        </p:nvGrpSpPr>
        <p:grpSpPr>
          <a:xfrm>
            <a:off x="735828" y="1413171"/>
            <a:ext cx="8153400" cy="1295028"/>
            <a:chOff x="485846" y="2276872"/>
            <a:chExt cx="8153400" cy="1295028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485846" y="2276872"/>
              <a:ext cx="8153400" cy="129502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sz="3600" b="1" dirty="0" smtClean="0"/>
                <a:t>		</a:t>
              </a:r>
            </a:p>
            <a:p>
              <a:pPr algn="ctr">
                <a:buFont typeface="Wingdings" pitchFamily="2" charset="2"/>
                <a:buNone/>
              </a:pPr>
              <a:r>
                <a:rPr lang="en-US" sz="3600" b="1" dirty="0" err="1" smtClean="0"/>
                <a:t>aA</a:t>
              </a:r>
              <a:r>
                <a:rPr lang="en-US" sz="3600" b="1" dirty="0" smtClean="0"/>
                <a:t>  +  </a:t>
              </a:r>
              <a:r>
                <a:rPr lang="en-US" sz="3600" b="1" dirty="0" err="1" smtClean="0"/>
                <a:t>bB</a:t>
              </a:r>
              <a:r>
                <a:rPr lang="en-US" sz="3600" b="1" dirty="0" smtClean="0"/>
                <a:t>              </a:t>
              </a:r>
              <a:r>
                <a:rPr lang="en-US" sz="3600" b="1" dirty="0" err="1" smtClean="0"/>
                <a:t>cC</a:t>
              </a:r>
              <a:r>
                <a:rPr lang="en-US" sz="3600" b="1" dirty="0" smtClean="0"/>
                <a:t>  +  </a:t>
              </a:r>
              <a:r>
                <a:rPr lang="en-US" sz="3600" b="1" dirty="0" err="1" smtClean="0"/>
                <a:t>dD</a:t>
              </a:r>
              <a:endParaRPr lang="th-TH" sz="3600" b="1" dirty="0" smtClean="0"/>
            </a:p>
          </p:txBody>
        </p:sp>
        <p:pic>
          <p:nvPicPr>
            <p:cNvPr id="11" name="Picture 10" descr="untitled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808" y="2999546"/>
              <a:ext cx="8794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สี่เหลี่ยมผืนผ้า 2"/>
          <p:cNvSpPr/>
          <p:nvPr/>
        </p:nvSpPr>
        <p:spPr>
          <a:xfrm>
            <a:off x="251520" y="1074216"/>
            <a:ext cx="2514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จากปฏิกิริยา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9" y="2946281"/>
            <a:ext cx="8622349" cy="36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6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153400" cy="1043817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ค่าคงที่สมดุล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(Equilibrium  constant :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846" y="1628800"/>
            <a:ext cx="8153400" cy="19431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dirty="0" smtClean="0"/>
              <a:t>	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dirty="0" err="1" smtClean="0"/>
              <a:t>aA</a:t>
            </a:r>
            <a:r>
              <a:rPr lang="en-US" sz="3600" b="1" dirty="0" smtClean="0"/>
              <a:t>  +  </a:t>
            </a:r>
            <a:r>
              <a:rPr lang="en-US" sz="3600" b="1" dirty="0" err="1" smtClean="0"/>
              <a:t>bB</a:t>
            </a:r>
            <a:r>
              <a:rPr lang="en-US" sz="3600" b="1" dirty="0" smtClean="0"/>
              <a:t>              </a:t>
            </a:r>
            <a:r>
              <a:rPr lang="en-US" sz="3600" b="1" dirty="0" err="1" smtClean="0"/>
              <a:t>cC</a:t>
            </a:r>
            <a:r>
              <a:rPr lang="en-US" sz="3600" b="1" dirty="0" smtClean="0"/>
              <a:t>  +  </a:t>
            </a:r>
            <a:r>
              <a:rPr lang="en-US" sz="3600" b="1" dirty="0" err="1" smtClean="0"/>
              <a:t>dD</a:t>
            </a:r>
            <a:endParaRPr lang="th-TH" sz="3600" b="1" dirty="0" smtClean="0"/>
          </a:p>
        </p:txBody>
      </p:sp>
      <p:pic>
        <p:nvPicPr>
          <p:cNvPr id="24580" name="Picture 4" descr="FG13_02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212505"/>
            <a:ext cx="8153400" cy="1944687"/>
          </a:xfr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pic>
        <p:nvPicPr>
          <p:cNvPr id="24584" name="Picture 10" descr="untitled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0736" y="2420888"/>
            <a:ext cx="87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1281587" y="5157192"/>
            <a:ext cx="257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 dirty="0"/>
              <a:t>(ค่าคงที่สมดุล)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4716016" y="5301208"/>
            <a:ext cx="3563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 dirty="0"/>
              <a:t>(นิพจน์ค่าคงที่สมดุล)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2" name="ดาว 8 แฉก 11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7334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2" name="ดาว 8 แฉก 11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5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521" y="1559899"/>
            <a:ext cx="8712968" cy="315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ถ้าสารที่เกี่ยวข้องในปฏิกิริยามี 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ของแข็ง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หรือ 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ของเหลวที่บริสุทธิ์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รวมอยู่ด้วย 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ไม่ต้องนำความเข้มข้น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ของสารที่เป็นของแข็งหรือของเหลวบริสุทธิ์ 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มาเขียนไว้ในอัตราส่วนที่แสดงค่าคงที่ของสมดุล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เพราะ สารที่เป็นของแข็งและของเหลวบริสุทธิ์จะมีความเข้มข้นคงที่</a:t>
            </a:r>
          </a:p>
        </p:txBody>
      </p:sp>
    </p:spTree>
    <p:extLst>
      <p:ext uri="{BB962C8B-B14F-4D97-AF65-F5344CB8AC3E}">
        <p14:creationId xmlns:p14="http://schemas.microsoft.com/office/powerpoint/2010/main" val="3471882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802" y="888973"/>
            <a:ext cx="2835006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ลองคิดลองทำดู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6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79512" y="1969293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นิพจน์ค่าคงที่สมดุลของปฏิกิริยาต่อไปนี้เขียนอย่างไร และ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ของปฏิกิริยามีหน่วยอย่างไร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NH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)+CH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COOH(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		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NH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)+CH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COO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 2Fe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3+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)+3I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	            2Fe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2+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)+I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pic>
        <p:nvPicPr>
          <p:cNvPr id="25607" name="Picture 9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573016"/>
            <a:ext cx="6635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6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1190" y="5013176"/>
            <a:ext cx="6635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0" name="ดาว 8 แฉก 9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11292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1340768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ค่าคงที่สมดุลในปฏิกิริยาของแก๊ส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828800"/>
            <a:ext cx="8153400" cy="4038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900" b="1" dirty="0" smtClean="0"/>
              <a:t>	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900" b="1" dirty="0" err="1" smtClean="0"/>
              <a:t>aA</a:t>
            </a:r>
            <a:r>
              <a:rPr lang="en-US" sz="3900" b="1" dirty="0" smtClean="0"/>
              <a:t>(g) + </a:t>
            </a:r>
            <a:r>
              <a:rPr lang="en-US" sz="3900" b="1" dirty="0" err="1" smtClean="0"/>
              <a:t>bB</a:t>
            </a:r>
            <a:r>
              <a:rPr lang="en-US" sz="3900" b="1" dirty="0" smtClean="0"/>
              <a:t>(g)           </a:t>
            </a:r>
            <a:r>
              <a:rPr lang="en-US" sz="3900" b="1" dirty="0" err="1" smtClean="0"/>
              <a:t>cC</a:t>
            </a:r>
            <a:r>
              <a:rPr lang="en-US" sz="3900" b="1" dirty="0" smtClean="0"/>
              <a:t>(g) + </a:t>
            </a:r>
            <a:r>
              <a:rPr lang="en-US" sz="3900" b="1" dirty="0" err="1" smtClean="0"/>
              <a:t>dD</a:t>
            </a:r>
            <a:r>
              <a:rPr lang="en-US" sz="3900" b="1" dirty="0" smtClean="0"/>
              <a:t>(g)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9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900" b="1" dirty="0" err="1" smtClean="0"/>
              <a:t>K</a:t>
            </a:r>
            <a:r>
              <a:rPr lang="en-US" sz="3900" b="1" baseline="-25000" dirty="0" err="1" smtClean="0"/>
              <a:t>p</a:t>
            </a:r>
            <a:r>
              <a:rPr lang="en-US" sz="3900" b="1" dirty="0" smtClean="0"/>
              <a:t>  =  -------------</a:t>
            </a:r>
            <a:endParaRPr lang="th-TH" sz="3900" b="1" dirty="0" smtClean="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11188" y="614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63575" y="7842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Angsana New" pitchFamily="18" charset="-34"/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ngsana New" pitchFamily="18" charset="-34"/>
            </a:endParaRPr>
          </a:p>
        </p:txBody>
      </p:sp>
      <p:pic>
        <p:nvPicPr>
          <p:cNvPr id="26631" name="Picture 10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613" y="2636838"/>
            <a:ext cx="87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4227513" y="3584575"/>
            <a:ext cx="220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cs typeface="Angsana New" pitchFamily="18" charset="-34"/>
              </a:rPr>
              <a:t>(P</a:t>
            </a:r>
            <a:r>
              <a:rPr lang="en-US" sz="3600" b="1" baseline="-25000">
                <a:cs typeface="Angsana New" pitchFamily="18" charset="-34"/>
              </a:rPr>
              <a:t>C</a:t>
            </a:r>
            <a:r>
              <a:rPr lang="en-US" sz="3600" b="1">
                <a:cs typeface="Angsana New" pitchFamily="18" charset="-34"/>
              </a:rPr>
              <a:t>)</a:t>
            </a:r>
            <a:r>
              <a:rPr lang="en-US" sz="3600" b="1" baseline="30000">
                <a:cs typeface="Angsana New" pitchFamily="18" charset="-34"/>
              </a:rPr>
              <a:t>c</a:t>
            </a:r>
            <a:r>
              <a:rPr lang="en-US" sz="3600" b="1">
                <a:cs typeface="Angsana New" pitchFamily="18" charset="-34"/>
              </a:rPr>
              <a:t>(P</a:t>
            </a:r>
            <a:r>
              <a:rPr lang="en-US" sz="3600" b="1" baseline="-25000">
                <a:cs typeface="Angsana New" pitchFamily="18" charset="-34"/>
              </a:rPr>
              <a:t>D</a:t>
            </a:r>
            <a:r>
              <a:rPr lang="en-US" sz="3600" b="1">
                <a:cs typeface="Angsana New" pitchFamily="18" charset="-34"/>
              </a:rPr>
              <a:t>)</a:t>
            </a:r>
            <a:r>
              <a:rPr lang="en-US" sz="3600" b="1" baseline="30000">
                <a:cs typeface="Angsana New" pitchFamily="18" charset="-34"/>
              </a:rPr>
              <a:t>d</a:t>
            </a:r>
            <a:endParaRPr lang="th-TH" sz="3600" b="1">
              <a:cs typeface="Angsana New" pitchFamily="18" charset="-34"/>
            </a:endParaRP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4211638" y="4443413"/>
            <a:ext cx="220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cs typeface="Angsana New" pitchFamily="18" charset="-34"/>
              </a:rPr>
              <a:t>(P</a:t>
            </a:r>
            <a:r>
              <a:rPr lang="en-US" sz="3600" b="1" baseline="-25000">
                <a:cs typeface="Angsana New" pitchFamily="18" charset="-34"/>
              </a:rPr>
              <a:t>A</a:t>
            </a:r>
            <a:r>
              <a:rPr lang="en-US" sz="3600" b="1">
                <a:cs typeface="Angsana New" pitchFamily="18" charset="-34"/>
              </a:rPr>
              <a:t>)</a:t>
            </a:r>
            <a:r>
              <a:rPr lang="en-US" sz="3600" b="1" baseline="30000">
                <a:cs typeface="Angsana New" pitchFamily="18" charset="-34"/>
              </a:rPr>
              <a:t>a</a:t>
            </a:r>
            <a:r>
              <a:rPr lang="en-US" sz="3600" b="1">
                <a:cs typeface="Angsana New" pitchFamily="18" charset="-34"/>
              </a:rPr>
              <a:t>(P</a:t>
            </a:r>
            <a:r>
              <a:rPr lang="en-US" sz="3600" b="1" baseline="-25000">
                <a:cs typeface="Angsana New" pitchFamily="18" charset="-34"/>
              </a:rPr>
              <a:t>B</a:t>
            </a:r>
            <a:r>
              <a:rPr lang="en-US" sz="3600" b="1">
                <a:cs typeface="Angsana New" pitchFamily="18" charset="-34"/>
              </a:rPr>
              <a:t>)</a:t>
            </a:r>
            <a:r>
              <a:rPr lang="en-US" sz="3600" b="1" baseline="30000">
                <a:cs typeface="Angsana New" pitchFamily="18" charset="-34"/>
              </a:rPr>
              <a:t>b</a:t>
            </a:r>
            <a:endParaRPr lang="th-TH" sz="3600" b="1">
              <a:cs typeface="Angsana New" pitchFamily="18" charset="-34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8802" y="-2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1" name="ดาว 8 แฉก 10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12083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1126</Words>
  <Application>Microsoft Office PowerPoint</Application>
  <PresentationFormat>นำเสนอทางหน้าจอ (4:3)</PresentationFormat>
  <Paragraphs>213</Paragraphs>
  <Slides>20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30" baseType="lpstr">
      <vt:lpstr>Angsana New</vt:lpstr>
      <vt:lpstr>Arial</vt:lpstr>
      <vt:lpstr>Calibri</vt:lpstr>
      <vt:lpstr>Cambria Math</vt:lpstr>
      <vt:lpstr>Cordia New</vt:lpstr>
      <vt:lpstr>Symbol</vt:lpstr>
      <vt:lpstr>Tahoma</vt:lpstr>
      <vt:lpstr>Wingdings</vt:lpstr>
      <vt:lpstr>ชุดรูปแบบของ Office</vt:lpstr>
      <vt:lpstr>Image</vt:lpstr>
      <vt:lpstr>ความสัมพันธ์ระหว่างความเข้มข้นของสารต่าง ๆ ณ ภาวะสมดุล</vt:lpstr>
      <vt:lpstr>ความสัมพันธ์ระหว่างความเข้มข้นที่ภาวะสมดุล</vt:lpstr>
      <vt:lpstr>ความสัมพันธ์ระหว่างความเข้มข้นที่ภาวะสมดุล</vt:lpstr>
      <vt:lpstr>ค่าคงที่สมดุล(Equilibrium  constant : Kc)</vt:lpstr>
      <vt:lpstr>งานนำเสนอ PowerPoint</vt:lpstr>
      <vt:lpstr>ค่าคงที่สมดุล (Equilibrium  constant : Kc)</vt:lpstr>
      <vt:lpstr>งานนำเสนอ PowerPoint</vt:lpstr>
      <vt:lpstr>ลองคิดลองทำดู</vt:lpstr>
      <vt:lpstr>ค่าคงที่สมดุลในปฏิกิริยาของแก๊ส</vt:lpstr>
      <vt:lpstr>ลองคิดลองทำดู </vt:lpstr>
      <vt:lpstr>ความสัมพันธ์ระหว่าง Kc กับ Kp </vt:lpstr>
      <vt:lpstr>ความสัมพันธ์ระหว่าง Kc กับ Kp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dumrongsak</dc:creator>
  <cp:lastModifiedBy>Windows User</cp:lastModifiedBy>
  <cp:revision>48</cp:revision>
  <dcterms:created xsi:type="dcterms:W3CDTF">2011-10-11T13:49:47Z</dcterms:created>
  <dcterms:modified xsi:type="dcterms:W3CDTF">2014-11-24T14:43:37Z</dcterms:modified>
</cp:coreProperties>
</file>