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67" r:id="rId7"/>
    <p:sldId id="266" r:id="rId8"/>
    <p:sldId id="268" r:id="rId9"/>
    <p:sldId id="269" r:id="rId10"/>
    <p:sldId id="270" r:id="rId11"/>
    <p:sldId id="261" r:id="rId12"/>
    <p:sldId id="276" r:id="rId13"/>
    <p:sldId id="271" r:id="rId14"/>
    <p:sldId id="279" r:id="rId15"/>
    <p:sldId id="272" r:id="rId16"/>
    <p:sldId id="280" r:id="rId17"/>
    <p:sldId id="264" r:id="rId18"/>
    <p:sldId id="285" r:id="rId19"/>
    <p:sldId id="265" r:id="rId20"/>
    <p:sldId id="282" r:id="rId21"/>
    <p:sldId id="273" r:id="rId22"/>
    <p:sldId id="283" r:id="rId23"/>
    <p:sldId id="286" r:id="rId24"/>
    <p:sldId id="274" r:id="rId25"/>
    <p:sldId id="284" r:id="rId26"/>
    <p:sldId id="287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16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121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54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3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4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71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7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7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6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2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1668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4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7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08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3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47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592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39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0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8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20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02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13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4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1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2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4744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2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6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95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24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546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846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99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332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4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8DE7-3FE6-4DFA-886B-7C0648180CF9}" type="datetimeFigureOut">
              <a:rPr lang="th-TH" smtClean="0"/>
              <a:t>24/11/57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ABED-5AE3-485A-92E1-C7A9B43ADF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8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9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8DE7-3FE6-4DFA-886B-7C0648180CF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/>
              <a:t>24/11/57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ABED-5AE3-485A-92E1-C7A9B43ADFC2}" type="slidenum">
              <a:rPr lang="th-TH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5.tm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36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60040" y="1124744"/>
            <a:ext cx="7772400" cy="1470025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การคำนวณเกี่ยวกับค่าคงที่สมดุล</a:t>
            </a:r>
            <a:endParaRPr lang="th-TH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21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16" y="946463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ปฏิกิริยา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A  +  B                    C +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D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มีค่าคงที่สมดุลเท่ากับ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9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ถ้าผสม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 2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และ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B 2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 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เข้าด้วยกัน จะมี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อยู่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อย่างละกี่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ที่ภาวะสมดุล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3356992"/>
            <a:ext cx="6451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0  ,  2                                 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0.5  , 1.5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1  ,  1                                  4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0.3  , 0.8                                       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4499992" y="1124744"/>
            <a:ext cx="792088" cy="360040"/>
            <a:chOff x="3203848" y="5589240"/>
            <a:chExt cx="792088" cy="36004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3203848" y="5589240"/>
              <a:ext cx="792088" cy="144016"/>
              <a:chOff x="3203848" y="5589240"/>
              <a:chExt cx="1341244" cy="144016"/>
            </a:xfrm>
          </p:grpSpPr>
          <p:cxnSp>
            <p:nvCxnSpPr>
              <p:cNvPr id="6" name="ตัวเชื่อมต่อตรง 5"/>
              <p:cNvCxnSpPr/>
              <p:nvPr/>
            </p:nvCxnSpPr>
            <p:spPr>
              <a:xfrm>
                <a:off x="3203848" y="5733256"/>
                <a:ext cx="1341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ตัวเชื่อมต่อตรง 7"/>
              <p:cNvCxnSpPr/>
              <p:nvPr/>
            </p:nvCxnSpPr>
            <p:spPr>
              <a:xfrm>
                <a:off x="4355976" y="5589240"/>
                <a:ext cx="1891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 rot="10800000">
              <a:off x="3203848" y="5805264"/>
              <a:ext cx="792088" cy="144016"/>
              <a:chOff x="3203848" y="5589240"/>
              <a:chExt cx="1341244" cy="144016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3203848" y="5733256"/>
                <a:ext cx="1341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4355976" y="5589240"/>
                <a:ext cx="1891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5" name="ดาว 8 แฉก 1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501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5" name="ดาว 8 แฉก 1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11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7673" y="1058832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2520" y="1759861"/>
            <a:ext cx="112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12475" y="1760622"/>
            <a:ext cx="843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M 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363356" y="1755564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89547" y="2390845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15616" y="3084295"/>
            <a:ext cx="111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 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000531" y="3212976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2- x M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413217" y="2420888"/>
            <a:ext cx="870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-x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141379" y="3081154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293507" y="3140968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8244" y="4149080"/>
                <a:ext cx="1956048" cy="1006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4" y="4149080"/>
                <a:ext cx="1956048" cy="1006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8244" y="5492987"/>
                <a:ext cx="3168047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4" y="5492987"/>
                <a:ext cx="3168047" cy="989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63345" y="4166521"/>
                <a:ext cx="3335208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345" y="4166521"/>
                <a:ext cx="3335208" cy="9894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23928" y="5282044"/>
                <a:ext cx="1240468" cy="668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3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th-TH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282044"/>
                <a:ext cx="1240468" cy="668837"/>
              </a:xfrm>
              <a:prstGeom prst="rect">
                <a:avLst/>
              </a:prstGeom>
              <a:blipFill rotWithShape="1">
                <a:blip r:embed="rId7"/>
                <a:stretch>
                  <a:fillRect l="-10345" b="-118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กลุ่ม 32"/>
          <p:cNvGrpSpPr/>
          <p:nvPr/>
        </p:nvGrpSpPr>
        <p:grpSpPr>
          <a:xfrm>
            <a:off x="3399334" y="1052736"/>
            <a:ext cx="5637162" cy="707886"/>
            <a:chOff x="4181852" y="1453760"/>
            <a:chExt cx="5637162" cy="707886"/>
          </a:xfrm>
        </p:grpSpPr>
        <p:grpSp>
          <p:nvGrpSpPr>
            <p:cNvPr id="34" name="กลุ่ม 33"/>
            <p:cNvGrpSpPr/>
            <p:nvPr/>
          </p:nvGrpSpPr>
          <p:grpSpPr>
            <a:xfrm>
              <a:off x="5721895" y="1652610"/>
              <a:ext cx="792088" cy="360040"/>
              <a:chOff x="3203848" y="5589240"/>
              <a:chExt cx="792088" cy="360040"/>
            </a:xfrm>
          </p:grpSpPr>
          <p:grpSp>
            <p:nvGrpSpPr>
              <p:cNvPr id="36" name="กลุ่ม 35"/>
              <p:cNvGrpSpPr/>
              <p:nvPr/>
            </p:nvGrpSpPr>
            <p:grpSpPr>
              <a:xfrm>
                <a:off x="3203848" y="5589240"/>
                <a:ext cx="792088" cy="144016"/>
                <a:chOff x="3203848" y="5589240"/>
                <a:chExt cx="1341244" cy="144016"/>
              </a:xfrm>
            </p:grpSpPr>
            <p:cxnSp>
              <p:nvCxnSpPr>
                <p:cNvPr id="40" name="ตัวเชื่อมต่อตรง 39"/>
                <p:cNvCxnSpPr/>
                <p:nvPr/>
              </p:nvCxnSpPr>
              <p:spPr>
                <a:xfrm>
                  <a:off x="3203848" y="5733256"/>
                  <a:ext cx="13412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ตัวเชื่อมต่อตรง 40"/>
                <p:cNvCxnSpPr/>
                <p:nvPr/>
              </p:nvCxnSpPr>
              <p:spPr>
                <a:xfrm>
                  <a:off x="4355976" y="5589240"/>
                  <a:ext cx="189116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กลุ่ม 36"/>
              <p:cNvGrpSpPr/>
              <p:nvPr/>
            </p:nvGrpSpPr>
            <p:grpSpPr>
              <a:xfrm rot="10800000">
                <a:off x="3203848" y="5805264"/>
                <a:ext cx="792088" cy="144016"/>
                <a:chOff x="3203848" y="5589240"/>
                <a:chExt cx="1341244" cy="144016"/>
              </a:xfrm>
            </p:grpSpPr>
            <p:cxnSp>
              <p:nvCxnSpPr>
                <p:cNvPr id="38" name="ตัวเชื่อมต่อตรง 37"/>
                <p:cNvCxnSpPr/>
                <p:nvPr/>
              </p:nvCxnSpPr>
              <p:spPr>
                <a:xfrm>
                  <a:off x="3203848" y="5733256"/>
                  <a:ext cx="13412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ตรง 38"/>
                <p:cNvCxnSpPr/>
                <p:nvPr/>
              </p:nvCxnSpPr>
              <p:spPr>
                <a:xfrm>
                  <a:off x="4355976" y="5589240"/>
                  <a:ext cx="189116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สี่เหลี่ยมผืนผ้า 34"/>
            <p:cNvSpPr/>
            <p:nvPr/>
          </p:nvSpPr>
          <p:spPr>
            <a:xfrm>
              <a:off x="4181852" y="1453760"/>
              <a:ext cx="56371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A  +  B                    C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+   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D  </a:t>
              </a:r>
              <a:endPara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1196817" y="1058832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</a:t>
            </a:r>
            <a:endParaRPr lang="th-TH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4376571" y="1772816"/>
            <a:ext cx="843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M </a:t>
            </a:r>
            <a:endParaRPr lang="th-TH" dirty="0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7443476" y="1772816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4283968" y="2420888"/>
            <a:ext cx="870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-x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6132523" y="2420888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+x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7212643" y="2420888"/>
            <a:ext cx="950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+x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4310467" y="3212976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2- x M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0168" y="6250042"/>
                <a:ext cx="2032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</m:oMath>
                </a14:m>
                <a:r>
                  <a:rPr lang="en-US" dirty="0" smtClean="0"/>
                  <a:t>x</a:t>
                </a:r>
                <a:endParaRPr lang="th-TH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68" y="6250042"/>
                <a:ext cx="2032223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1502" t="-18605" r="-5105" b="-2441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98553" y="4129299"/>
                <a:ext cx="1945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53" y="4129299"/>
                <a:ext cx="194572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51915" y="4581128"/>
                <a:ext cx="205658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915" y="4581128"/>
                <a:ext cx="2056589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สี่เหลี่ยมผืนผ้า 49"/>
          <p:cNvSpPr/>
          <p:nvPr/>
        </p:nvSpPr>
        <p:spPr>
          <a:xfrm>
            <a:off x="6328002" y="5518973"/>
            <a:ext cx="173797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B = 0.5 M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6372200" y="6167045"/>
            <a:ext cx="175400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1.5 M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3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8" grpId="0"/>
      <p:bldP spid="29" grpId="0"/>
      <p:bldP spid="30" grpId="0"/>
      <p:bldP spid="31" grpId="0"/>
      <p:bldP spid="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" grpId="0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16" y="119675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เมื่อให้แก๊ส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H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10.16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ทำปฏิกิริยากับแก๊ส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2.48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ในภาชนะขนาด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 dm</a:t>
            </a:r>
            <a:r>
              <a:rPr lang="en-US" sz="4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ปรากฏว่าเมื่อ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ถึงสมดุลมีแก๊ส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เกิดขึ้น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2.12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ความเข้มข้นของ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ที่เหลือจะเป็นกี่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40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4670" y="3861048"/>
            <a:ext cx="6451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0.592                                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0.804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0.910                                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1.016                                       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05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5" name="ดาว 8 แฉก 1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13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7673" y="1058832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2520" y="1759861"/>
            <a:ext cx="112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59832" y="1760622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1.016 M 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04248" y="1755564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89547" y="2390845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15616" y="3084295"/>
            <a:ext cx="111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 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000531" y="3212976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0.91 M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987824" y="2420888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-0.106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482768" y="3081154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+0.212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4" name="กลุ่ม 33"/>
          <p:cNvGrpSpPr/>
          <p:nvPr/>
        </p:nvGrpSpPr>
        <p:grpSpPr>
          <a:xfrm>
            <a:off x="5401601" y="1158357"/>
            <a:ext cx="792088" cy="360040"/>
            <a:chOff x="3203848" y="5589240"/>
            <a:chExt cx="792088" cy="360040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3203848" y="5589240"/>
              <a:ext cx="792088" cy="144016"/>
              <a:chOff x="3203848" y="5589240"/>
              <a:chExt cx="1341244" cy="144016"/>
            </a:xfrm>
          </p:grpSpPr>
          <p:cxnSp>
            <p:nvCxnSpPr>
              <p:cNvPr id="40" name="ตัวเชื่อมต่อตรง 39"/>
              <p:cNvCxnSpPr/>
              <p:nvPr/>
            </p:nvCxnSpPr>
            <p:spPr>
              <a:xfrm>
                <a:off x="3203848" y="5733256"/>
                <a:ext cx="1341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ตัวเชื่อมต่อตรง 40"/>
              <p:cNvCxnSpPr/>
              <p:nvPr/>
            </p:nvCxnSpPr>
            <p:spPr>
              <a:xfrm>
                <a:off x="4355976" y="5589240"/>
                <a:ext cx="1891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กลุ่ม 36"/>
            <p:cNvGrpSpPr/>
            <p:nvPr/>
          </p:nvGrpSpPr>
          <p:grpSpPr>
            <a:xfrm rot="10800000">
              <a:off x="3203848" y="5805264"/>
              <a:ext cx="792088" cy="144016"/>
              <a:chOff x="3203848" y="5589240"/>
              <a:chExt cx="1341244" cy="144016"/>
            </a:xfrm>
          </p:grpSpPr>
          <p:cxnSp>
            <p:nvCxnSpPr>
              <p:cNvPr id="38" name="ตัวเชื่อมต่อตรง 37"/>
              <p:cNvCxnSpPr/>
              <p:nvPr/>
            </p:nvCxnSpPr>
            <p:spPr>
              <a:xfrm>
                <a:off x="3203848" y="5733256"/>
                <a:ext cx="1341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ตัวเชื่อมต่อตรง 38"/>
              <p:cNvCxnSpPr/>
              <p:nvPr/>
            </p:nvCxnSpPr>
            <p:spPr>
              <a:xfrm>
                <a:off x="4355976" y="5589240"/>
                <a:ext cx="1891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สี่เหลี่ยมผืนผ้า 34"/>
          <p:cNvSpPr/>
          <p:nvPr/>
        </p:nvSpPr>
        <p:spPr>
          <a:xfrm>
            <a:off x="3283033" y="984434"/>
            <a:ext cx="5637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2HCl  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96817" y="1058832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</a:t>
            </a:r>
            <a:endParaRPr lang="th-TH" dirty="0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4376571" y="1772816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0.248 M </a:t>
            </a:r>
            <a:endParaRPr lang="th-TH" dirty="0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4310467" y="3212976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0.142 M</a:t>
            </a:r>
            <a:endParaRPr lang="th-TH" dirty="0"/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2579742" y="4221088"/>
            <a:ext cx="20249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0.91 M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6516216" y="2505090"/>
            <a:ext cx="15456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+0.212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4330670" y="2420888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-0.106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314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" grpId="0"/>
      <p:bldP spid="42" grpId="0"/>
      <p:bldP spid="47" grpId="0"/>
      <p:bldP spid="50" grpId="0" animBg="1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9792" r="26753" b="23147"/>
          <a:stretch/>
        </p:blipFill>
        <p:spPr>
          <a:xfrm>
            <a:off x="3933666" y="2636912"/>
            <a:ext cx="4454758" cy="2299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616" y="18864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เมื่อผสม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 , B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ในภาชนะจุ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 dm</a:t>
            </a:r>
            <a:r>
              <a:rPr lang="en-US" sz="40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เกิดปฏิกิริยาดังสมการ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A(s) + 2B(g) + C(g)                  2D(g)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ความสัมพันธ์ของปริมาณสารที่เกี่ยวข้องในปฏิกิริยาเมื่อปฏิกิริยาดำเนินไปเป็นดังกราฟแสดงจำนวนโม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 (แกน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Y)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กับเวลา (แกน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X)</a:t>
            </a:r>
            <a:endParaRPr lang="th-TH" sz="40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6516216" y="908720"/>
            <a:ext cx="1197228" cy="468488"/>
            <a:chOff x="3347864" y="1952399"/>
            <a:chExt cx="1197228" cy="46848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3347864" y="1952399"/>
              <a:ext cx="1197228" cy="180457"/>
              <a:chOff x="3347864" y="2025280"/>
              <a:chExt cx="1197228" cy="180457"/>
            </a:xfrm>
          </p:grpSpPr>
          <p:cxnSp>
            <p:nvCxnSpPr>
              <p:cNvPr id="6" name="ตัวเชื่อมต่อตรง 5"/>
              <p:cNvCxnSpPr/>
              <p:nvPr/>
            </p:nvCxnSpPr>
            <p:spPr>
              <a:xfrm>
                <a:off x="3347864" y="2205737"/>
                <a:ext cx="119722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ตัวเชื่อมต่อตรง 7"/>
              <p:cNvCxnSpPr/>
              <p:nvPr/>
            </p:nvCxnSpPr>
            <p:spPr>
              <a:xfrm>
                <a:off x="4283968" y="2025280"/>
                <a:ext cx="261124" cy="1804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 rot="10800000">
              <a:off x="3347864" y="2240430"/>
              <a:ext cx="1197228" cy="180457"/>
              <a:chOff x="3347864" y="2025280"/>
              <a:chExt cx="1197228" cy="180457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3347864" y="2205737"/>
                <a:ext cx="119722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4283968" y="2025280"/>
                <a:ext cx="261124" cy="1804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251520" y="487438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ปฏิกิริยานี้มีค่าคงที่สมดุล ณ อุณหภูมิที่ทำการทดลองนั้นเท่าไร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0.56                                       2.  0.83</a:t>
            </a:r>
          </a:p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3.   3.30                                       4.  5.60</a:t>
            </a:r>
            <a:endParaRPr lang="th-TH" sz="40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236296" y="3212976"/>
            <a:ext cx="34658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ดาว 8 แฉก 1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301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5" name="ดาว 8 แฉก 1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15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7673" y="1058832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2520" y="1759861"/>
            <a:ext cx="112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062637" y="1700808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0.1M 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956376" y="1755564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89547" y="2390845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15616" y="3084295"/>
            <a:ext cx="111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 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508104" y="3186871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0.08 M</a:t>
            </a:r>
            <a:endParaRPr lang="th-TH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668344" y="3081154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+0.04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5489846" y="1687917"/>
            <a:ext cx="1098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 M </a:t>
            </a:r>
            <a:endParaRPr lang="th-TH" dirty="0"/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3964727" y="3114244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0.06 M</a:t>
            </a:r>
            <a:endParaRPr lang="th-TH" dirty="0"/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4199506" y="6056420"/>
            <a:ext cx="32528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มีค่าคงที่สมดุล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5.6 M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-1</a:t>
            </a:r>
            <a:endParaRPr lang="th-TH" sz="3600" baseline="30000" dirty="0">
              <a:solidFill>
                <a:srgbClr val="FF0000"/>
              </a:solidFill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7660798" y="2505090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+0.04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3973815" y="2376409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04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1196817" y="1028926"/>
            <a:ext cx="7810815" cy="737792"/>
            <a:chOff x="1196817" y="1028926"/>
            <a:chExt cx="7810815" cy="737792"/>
          </a:xfrm>
        </p:grpSpPr>
        <p:grpSp>
          <p:nvGrpSpPr>
            <p:cNvPr id="34" name="กลุ่ม 33"/>
            <p:cNvGrpSpPr/>
            <p:nvPr/>
          </p:nvGrpSpPr>
          <p:grpSpPr>
            <a:xfrm>
              <a:off x="6804248" y="1238853"/>
              <a:ext cx="792088" cy="360040"/>
              <a:chOff x="3203848" y="5589240"/>
              <a:chExt cx="792088" cy="360040"/>
            </a:xfrm>
          </p:grpSpPr>
          <p:grpSp>
            <p:nvGrpSpPr>
              <p:cNvPr id="36" name="กลุ่ม 35"/>
              <p:cNvGrpSpPr/>
              <p:nvPr/>
            </p:nvGrpSpPr>
            <p:grpSpPr>
              <a:xfrm>
                <a:off x="3203848" y="5589240"/>
                <a:ext cx="792088" cy="144016"/>
                <a:chOff x="3203848" y="5589240"/>
                <a:chExt cx="1341244" cy="144016"/>
              </a:xfrm>
            </p:grpSpPr>
            <p:cxnSp>
              <p:nvCxnSpPr>
                <p:cNvPr id="40" name="ตัวเชื่อมต่อตรง 39"/>
                <p:cNvCxnSpPr/>
                <p:nvPr/>
              </p:nvCxnSpPr>
              <p:spPr>
                <a:xfrm>
                  <a:off x="3203848" y="5733256"/>
                  <a:ext cx="13412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ตัวเชื่อมต่อตรง 40"/>
                <p:cNvCxnSpPr/>
                <p:nvPr/>
              </p:nvCxnSpPr>
              <p:spPr>
                <a:xfrm>
                  <a:off x="4355976" y="5589240"/>
                  <a:ext cx="189116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กลุ่ม 36"/>
              <p:cNvGrpSpPr/>
              <p:nvPr/>
            </p:nvGrpSpPr>
            <p:grpSpPr>
              <a:xfrm rot="10800000">
                <a:off x="3203848" y="5805264"/>
                <a:ext cx="792088" cy="144016"/>
                <a:chOff x="3203848" y="5589240"/>
                <a:chExt cx="1341244" cy="144016"/>
              </a:xfrm>
            </p:grpSpPr>
            <p:cxnSp>
              <p:nvCxnSpPr>
                <p:cNvPr id="38" name="ตัวเชื่อมต่อตรง 37"/>
                <p:cNvCxnSpPr/>
                <p:nvPr/>
              </p:nvCxnSpPr>
              <p:spPr>
                <a:xfrm>
                  <a:off x="3203848" y="5733256"/>
                  <a:ext cx="13412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ตัวเชื่อมต่อตรง 38"/>
                <p:cNvCxnSpPr/>
                <p:nvPr/>
              </p:nvCxnSpPr>
              <p:spPr>
                <a:xfrm>
                  <a:off x="4355976" y="5589240"/>
                  <a:ext cx="189116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สี่เหลี่ยมผืนผ้า 1"/>
            <p:cNvSpPr/>
            <p:nvPr/>
          </p:nvSpPr>
          <p:spPr>
            <a:xfrm>
              <a:off x="1196817" y="1058832"/>
              <a:ext cx="13548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ปฏิกิริยา</a:t>
              </a:r>
              <a:endParaRPr lang="th-TH" dirty="0"/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2964576" y="1028926"/>
              <a:ext cx="60430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A(s)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+  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2B(g)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+ 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C(g) 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2D(g)</a:t>
              </a:r>
              <a:r>
                <a:rPr lang="th-TH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endParaRPr lang="th-TH" dirty="0"/>
            </a:p>
          </p:txBody>
        </p:sp>
      </p:grpSp>
      <p:sp>
        <p:nvSpPr>
          <p:cNvPr id="28" name="สี่เหลี่ยมผืนผ้า 27"/>
          <p:cNvSpPr/>
          <p:nvPr/>
        </p:nvSpPr>
        <p:spPr>
          <a:xfrm>
            <a:off x="3203848" y="1713002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203848" y="2433082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203848" y="3140968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414874" y="2415895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-0.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9940" y="3894757"/>
                <a:ext cx="2165593" cy="10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𝑫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0" y="3894757"/>
                <a:ext cx="2165593" cy="1045414"/>
              </a:xfrm>
              <a:prstGeom prst="rect">
                <a:avLst/>
              </a:prstGeom>
              <a:blipFill rotWithShape="1">
                <a:blip r:embed="rId4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5902" y="5119890"/>
                <a:ext cx="3332002" cy="1044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𝟎𝟒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𝟎𝟔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𝟎𝟖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2" y="5119890"/>
                <a:ext cx="3332002" cy="1044388"/>
              </a:xfrm>
              <a:prstGeom prst="rect">
                <a:avLst/>
              </a:prstGeom>
              <a:blipFill rotWithShape="1">
                <a:blip r:embed="rId5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02531" y="4075502"/>
                <a:ext cx="2644955" cy="901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𝟎𝟎𝟏𝟔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𝟎𝟎𝟎𝟐𝟖𝟖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31" y="4075502"/>
                <a:ext cx="2644955" cy="901978"/>
              </a:xfrm>
              <a:prstGeom prst="rect">
                <a:avLst/>
              </a:prstGeom>
              <a:blipFill rotWithShape="1">
                <a:blip r:embed="rId6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53185" y="5210036"/>
                <a:ext cx="15709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85" y="5210036"/>
                <a:ext cx="1570943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11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04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8" grpId="0"/>
      <p:bldP spid="19" grpId="0"/>
      <p:bldP spid="20" grpId="0"/>
      <p:bldP spid="21" grpId="0"/>
      <p:bldP spid="25" grpId="0"/>
      <p:bldP spid="42" grpId="0"/>
      <p:bldP spid="47" grpId="0"/>
      <p:bldP spid="50" grpId="0" animBg="1"/>
      <p:bldP spid="52" grpId="0"/>
      <p:bldP spid="53" grpId="0"/>
      <p:bldP spid="28" grpId="0"/>
      <p:bldP spid="29" grpId="0"/>
      <p:bldP spid="30" grpId="0"/>
      <p:bldP spid="31" grpId="0"/>
      <p:bldP spid="3" grpId="0"/>
      <p:bldP spid="33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320" y="980728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พิจารณาสมการ(ยังไม่ดุล)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(g)+ 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          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พบว่าที่ภาวะสมดุลมี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SO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y  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x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SO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2y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ในภาชนะ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ลิตร และค่าคงที่ของสมดุลเท่ากับ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100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จงหาค่าของ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x </a:t>
            </a:r>
            <a:endParaRPr lang="th-TH" sz="40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403" y="4190784"/>
                <a:ext cx="8568952" cy="167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4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            </a:t>
                </a:r>
                <a:r>
                  <a:rPr lang="en-US" sz="4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1. </a:t>
                </a:r>
                <a:r>
                  <a:rPr lang="en-US" sz="4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0.20                                       2.  0.40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40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            3.   0.04y                                     4.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ngsana New" pitchFamily="18" charset="-34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Angsana New" pitchFamily="18" charset="-34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ngsana New" pitchFamily="18" charset="-34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Angsana New" pitchFamily="18" charset="-34"/>
                              </a:rPr>
                              <m:t>𝒚</m:t>
                            </m:r>
                          </m:den>
                        </m:f>
                      </m:e>
                    </m:box>
                  </m:oMath>
                </a14:m>
                <a:endParaRPr lang="th-TH" sz="4000" b="1" baseline="30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03" y="4190784"/>
                <a:ext cx="8568952" cy="1674048"/>
              </a:xfrm>
              <a:prstGeom prst="rect">
                <a:avLst/>
              </a:prstGeom>
              <a:blipFill rotWithShape="1">
                <a:blip r:embed="rId4"/>
                <a:stretch>
                  <a:fillRect l="-2633" t="-6909" b="-872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กลุ่ม 4"/>
          <p:cNvGrpSpPr/>
          <p:nvPr/>
        </p:nvGrpSpPr>
        <p:grpSpPr>
          <a:xfrm>
            <a:off x="2722341" y="1700808"/>
            <a:ext cx="1197228" cy="468488"/>
            <a:chOff x="3347864" y="1952399"/>
            <a:chExt cx="1197228" cy="468488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3347864" y="1952399"/>
              <a:ext cx="1197228" cy="180457"/>
              <a:chOff x="3347864" y="2025280"/>
              <a:chExt cx="1197228" cy="180457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>
              <a:xfrm>
                <a:off x="3347864" y="2205737"/>
                <a:ext cx="119722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4283968" y="2025280"/>
                <a:ext cx="261124" cy="1804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กลุ่ม 6"/>
            <p:cNvGrpSpPr/>
            <p:nvPr/>
          </p:nvGrpSpPr>
          <p:grpSpPr>
            <a:xfrm rot="10800000">
              <a:off x="3347864" y="2240430"/>
              <a:ext cx="1197228" cy="180457"/>
              <a:chOff x="3347864" y="2025280"/>
              <a:chExt cx="1197228" cy="180457"/>
            </a:xfrm>
          </p:grpSpPr>
          <p:cxnSp>
            <p:nvCxnSpPr>
              <p:cNvPr id="8" name="ตัวเชื่อมต่อตรง 7"/>
              <p:cNvCxnSpPr/>
              <p:nvPr/>
            </p:nvCxnSpPr>
            <p:spPr>
              <a:xfrm>
                <a:off x="3347864" y="2205737"/>
                <a:ext cx="119722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ตัวเชื่อมต่อตรง 8"/>
              <p:cNvCxnSpPr/>
              <p:nvPr/>
            </p:nvCxnSpPr>
            <p:spPr>
              <a:xfrm>
                <a:off x="4283968" y="2025280"/>
                <a:ext cx="261124" cy="1804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3" name="ดาว 8 แฉก 12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432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3" name="ดาว 8 แฉก 12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17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164" y="1124744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dirty="0"/>
          </a:p>
        </p:txBody>
      </p:sp>
      <p:grpSp>
        <p:nvGrpSpPr>
          <p:cNvPr id="43" name="กลุ่ม 42"/>
          <p:cNvGrpSpPr/>
          <p:nvPr/>
        </p:nvGrpSpPr>
        <p:grpSpPr>
          <a:xfrm>
            <a:off x="3378944" y="1064930"/>
            <a:ext cx="5657552" cy="707886"/>
            <a:chOff x="3378944" y="1064930"/>
            <a:chExt cx="5657552" cy="70788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6372200" y="1268760"/>
              <a:ext cx="936104" cy="378260"/>
              <a:chOff x="3347864" y="1952399"/>
              <a:chExt cx="1197228" cy="468488"/>
            </a:xfrm>
          </p:grpSpPr>
          <p:grpSp>
            <p:nvGrpSpPr>
              <p:cNvPr id="6" name="กลุ่ม 5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10" name="ตัวเชื่อมต่อตรง 9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ตัวเชื่อมต่อตรง 10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กลุ่ม 6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8" name="ตัวเชื่อมต่อตรง 7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ตัวเชื่อมต่อตรง 8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สี่เหลี่ยมผืนผ้า 13"/>
            <p:cNvSpPr/>
            <p:nvPr/>
          </p:nvSpPr>
          <p:spPr>
            <a:xfrm>
              <a:off x="3378944" y="1064930"/>
              <a:ext cx="56575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2SO</a:t>
              </a:r>
              <a:r>
                <a:rPr lang="en-US" sz="40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    +  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</a:t>
              </a:r>
              <a:r>
                <a:rPr lang="en-US" sz="4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)                 2SO</a:t>
              </a:r>
              <a:r>
                <a:rPr lang="en-US" sz="40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)  </a:t>
              </a:r>
              <a:endPara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32" name="สี่เหลี่ยมผืนผ้า 31"/>
          <p:cNvSpPr/>
          <p:nvPr/>
        </p:nvSpPr>
        <p:spPr>
          <a:xfrm>
            <a:off x="1115616" y="1844824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 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6965" y="3024177"/>
                <a:ext cx="2753190" cy="10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65" y="3024177"/>
                <a:ext cx="2753190" cy="1045414"/>
              </a:xfrm>
              <a:prstGeom prst="rect">
                <a:avLst/>
              </a:prstGeom>
              <a:blipFill rotWithShape="1"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54190" y="2780928"/>
                <a:ext cx="2902397" cy="1675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𝟒</m:t>
                                  </m:r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𝟏𝟎𝟎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𝟏𝟎𝟎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190" y="2780928"/>
                <a:ext cx="2902397" cy="16759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47864" y="1901497"/>
                <a:ext cx="954107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901497"/>
                <a:ext cx="954107" cy="7301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92080" y="1864923"/>
                <a:ext cx="954107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864923"/>
                <a:ext cx="954107" cy="7301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56987" y="1991238"/>
                <a:ext cx="95410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𝒚</m:t>
                          </m:r>
                        </m:num>
                        <m:den>
                          <m: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87" y="1991238"/>
                <a:ext cx="954107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1836" y="4471818"/>
                <a:ext cx="3003964" cy="147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>
                                <m:fPr>
                                  <m:ctrlPr>
                                    <a:rPr lang="th-TH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th-TH" b="1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th-TH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th-TH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𝟏𝟎</m:t>
                              </m:r>
                            </m:den>
                          </m:f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36" y="4471818"/>
                <a:ext cx="3003964" cy="1473480"/>
              </a:xfrm>
              <a:prstGeom prst="rect">
                <a:avLst/>
              </a:prstGeom>
              <a:blipFill rotWithShape="1">
                <a:blip r:embed="rId9"/>
                <a:stretch>
                  <a:fillRect b="-16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46995" y="4725144"/>
                <a:ext cx="3073277" cy="1041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995" y="4725144"/>
                <a:ext cx="3073277" cy="1041760"/>
              </a:xfrm>
              <a:prstGeom prst="rect">
                <a:avLst/>
              </a:prstGeom>
              <a:blipFill rotWithShape="1">
                <a:blip r:embed="rId10"/>
                <a:stretch>
                  <a:fillRect b="-11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สี่เหลี่ยมผืนผ้า 21"/>
          <p:cNvSpPr/>
          <p:nvPr/>
        </p:nvSpPr>
        <p:spPr>
          <a:xfrm>
            <a:off x="4427984" y="5877272"/>
            <a:ext cx="13292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0.4</a:t>
            </a:r>
            <a:endParaRPr lang="th-TH" sz="4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1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41" grpId="0"/>
      <p:bldP spid="42" grpId="0"/>
      <p:bldP spid="44" grpId="0"/>
      <p:bldP spid="45" grpId="0"/>
      <p:bldP spid="46" grpId="0"/>
      <p:bldP spid="47" grpId="0"/>
      <p:bldP spid="21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18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แก๊ส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สลายตัวดังสมการ  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2SO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               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+   2SO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</a:t>
            </a:r>
            <a:endParaRPr lang="th-TH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การศึกษาการสลายตัวของ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ในระบบปิด โดยเริ่มต้นด้วย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  2  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ในภาชนะ  2  ลิตร เมื่อถึงภาวะสมดุลพบว่า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สลายตัวไปร้อยละ  20 ค่าคงที่สมดุลของปฏิกิริยานี้เป็นเท่าใด</a:t>
            </a:r>
            <a:endParaRPr lang="th-TH" sz="40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2627784" y="1700808"/>
            <a:ext cx="1197228" cy="468488"/>
            <a:chOff x="3347864" y="1952399"/>
            <a:chExt cx="1197228" cy="46848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3347864" y="1952399"/>
              <a:ext cx="1197228" cy="180457"/>
              <a:chOff x="3347864" y="2025280"/>
              <a:chExt cx="1197228" cy="180457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3347864" y="2205737"/>
                <a:ext cx="119722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4283968" y="2025280"/>
                <a:ext cx="261124" cy="1804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กลุ่ม 7"/>
            <p:cNvGrpSpPr/>
            <p:nvPr/>
          </p:nvGrpSpPr>
          <p:grpSpPr>
            <a:xfrm rot="10800000">
              <a:off x="3347864" y="2240430"/>
              <a:ext cx="1197228" cy="180457"/>
              <a:chOff x="3347864" y="2025280"/>
              <a:chExt cx="1197228" cy="180457"/>
            </a:xfrm>
          </p:grpSpPr>
          <p:cxnSp>
            <p:nvCxnSpPr>
              <p:cNvPr id="9" name="ตัวเชื่อมต่อตรง 8"/>
              <p:cNvCxnSpPr/>
              <p:nvPr/>
            </p:nvCxnSpPr>
            <p:spPr>
              <a:xfrm>
                <a:off x="3347864" y="2205737"/>
                <a:ext cx="119722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ตัวเชื่อมต่อตรง 9"/>
              <p:cNvCxnSpPr/>
              <p:nvPr/>
            </p:nvCxnSpPr>
            <p:spPr>
              <a:xfrm>
                <a:off x="4283968" y="2025280"/>
                <a:ext cx="261124" cy="18045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สี่เหลี่ยมผืนผ้า 12"/>
          <p:cNvSpPr/>
          <p:nvPr/>
        </p:nvSpPr>
        <p:spPr>
          <a:xfrm>
            <a:off x="1245183" y="4738003"/>
            <a:ext cx="1643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0.006</a:t>
            </a:r>
            <a:endParaRPr lang="th-TH" sz="4400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27984" y="4738002"/>
            <a:ext cx="1643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0.025</a:t>
            </a:r>
            <a:endParaRPr lang="th-TH" sz="4400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45183" y="5572942"/>
            <a:ext cx="1643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0.125</a:t>
            </a:r>
            <a:endParaRPr lang="th-TH" sz="4400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512451" y="5507443"/>
            <a:ext cx="1643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0.200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3020997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19</a:t>
            </a:r>
            <a:endParaRPr lang="th-TH" dirty="0"/>
          </a:p>
        </p:txBody>
      </p:sp>
      <p:grpSp>
        <p:nvGrpSpPr>
          <p:cNvPr id="17" name="กลุ่ม 16"/>
          <p:cNvGrpSpPr/>
          <p:nvPr/>
        </p:nvGrpSpPr>
        <p:grpSpPr>
          <a:xfrm>
            <a:off x="2483768" y="3441194"/>
            <a:ext cx="5760640" cy="707886"/>
            <a:chOff x="3203848" y="1268760"/>
            <a:chExt cx="5760640" cy="707886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5148065" y="1478687"/>
              <a:ext cx="598616" cy="288031"/>
              <a:chOff x="3347864" y="1952399"/>
              <a:chExt cx="1197229" cy="468488"/>
            </a:xfrm>
          </p:grpSpPr>
          <p:grpSp>
            <p:nvGrpSpPr>
              <p:cNvPr id="7" name="กลุ่ม 6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11" name="ตัวเชื่อมต่อตรง 10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ตัวเชื่อมต่อตรง 11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กลุ่ม 7"/>
              <p:cNvGrpSpPr/>
              <p:nvPr/>
            </p:nvGrpSpPr>
            <p:grpSpPr>
              <a:xfrm rot="10800000">
                <a:off x="3347864" y="2240430"/>
                <a:ext cx="1197229" cy="180457"/>
                <a:chOff x="3347863" y="2025280"/>
                <a:chExt cx="1197229" cy="180457"/>
              </a:xfrm>
            </p:grpSpPr>
            <p:cxnSp>
              <p:nvCxnSpPr>
                <p:cNvPr id="9" name="ตัวเชื่อมต่อตรง 8"/>
                <p:cNvCxnSpPr/>
                <p:nvPr/>
              </p:nvCxnSpPr>
              <p:spPr>
                <a:xfrm>
                  <a:off x="3347863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ตัวเชื่อมต่อตรง 9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สี่เหลี่ยมผืนผ้า 1"/>
            <p:cNvSpPr/>
            <p:nvPr/>
          </p:nvSpPr>
          <p:spPr>
            <a:xfrm>
              <a:off x="3203848" y="1268760"/>
              <a:ext cx="576064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2SO</a:t>
              </a:r>
              <a:r>
                <a:rPr lang="en-US" sz="4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  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            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O</a:t>
              </a:r>
              <a:r>
                <a:rPr lang="en-US" sz="4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   +   2SO</a:t>
              </a:r>
              <a:r>
                <a:rPr lang="en-US" sz="4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 </a:t>
              </a:r>
              <a:endPara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107504" y="1124744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719991" y="1196752"/>
            <a:ext cx="6058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เริ่มต้นมี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1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สลายตัวไปร้อยละ 20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484115" y="4048664"/>
            <a:ext cx="7585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19991" y="1832630"/>
            <a:ext cx="5588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100  M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สลายตัวไป     20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M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691680" y="2445276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SO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1  M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สลายตัวไป             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64088" y="2492896"/>
                <a:ext cx="274357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b="1" i="1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h-TH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𝟐𝟎</m:t>
                          </m:r>
                          <m:r>
                            <a:rPr lang="th-TH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th-TH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th-TH" b="1" i="0" smtClean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𝟏𝟎𝟎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𝐌</m:t>
                      </m:r>
                    </m:oMath>
                  </m:oMathPara>
                </a14:m>
                <a:endParaRPr lang="th-TH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492896"/>
                <a:ext cx="2743572" cy="901785"/>
              </a:xfrm>
              <a:prstGeom prst="rect">
                <a:avLst/>
              </a:prstGeom>
              <a:blipFill rotWithShape="1">
                <a:blip r:embed="rId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สี่เหลี่ยมผืนผ้า 23"/>
          <p:cNvSpPr/>
          <p:nvPr/>
        </p:nvSpPr>
        <p:spPr>
          <a:xfrm>
            <a:off x="1048787" y="4087389"/>
            <a:ext cx="112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sz="4000" dirty="0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048787" y="5464436"/>
            <a:ext cx="1029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77742" y="4756550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2483768" y="4737338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0.2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2483768" y="5457418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0.8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286773" y="4725144"/>
            <a:ext cx="1205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+0.1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870949" y="4725144"/>
            <a:ext cx="120577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+0.2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292080" y="5457418"/>
            <a:ext cx="1013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6876256" y="5457418"/>
            <a:ext cx="101341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0.2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0796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79512" y="1124744"/>
            <a:ext cx="6624736" cy="922114"/>
          </a:xfrm>
        </p:spPr>
        <p:txBody>
          <a:bodyPr>
            <a:noAutofit/>
          </a:bodyPr>
          <a:lstStyle/>
          <a:p>
            <a:pPr algn="l"/>
            <a:r>
              <a:rPr lang="th-TH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หลักการคำนวณเกี่ยวกับค่าคงที่สมดุล</a:t>
            </a:r>
            <a:endParaRPr lang="th-TH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96" y="1931348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เขียนสมการแสดงปฏิกิริยาที่เกิดขึ้น 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พร้อมทั้งดุลสมการให้เรียบร้อย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345803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เขียนสมการแสดงค่าคงที่สมดุลจาก</a:t>
            </a:r>
          </a:p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สมการที่ดุลแล้วในข้อ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09970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หาความเข้มข้นของสารแต่ละชนิด</a:t>
            </a:r>
          </a:p>
          <a:p>
            <a:r>
              <a:rPr lang="th-TH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ที่ภาวะสมดุล </a:t>
            </a:r>
            <a:endParaRPr lang="th-TH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ดาว 8 แฉก 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23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20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742" y="1124744"/>
                <a:ext cx="2754600" cy="1045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</m:t>
                          </m:r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2" y="1124744"/>
                <a:ext cx="2754600" cy="1045414"/>
              </a:xfrm>
              <a:prstGeom prst="rect">
                <a:avLst/>
              </a:prstGeom>
              <a:blipFill rotWithShape="1">
                <a:blip r:embed="rId4"/>
                <a:stretch>
                  <a:fillRect b="-11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7742" y="2944646"/>
                <a:ext cx="2902397" cy="1070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42" y="2944646"/>
                <a:ext cx="2902397" cy="10706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9054" y="4581128"/>
                <a:ext cx="2945101" cy="1004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.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𝟎𝟒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𝟔𝟒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54" y="4581128"/>
                <a:ext cx="2945101" cy="1004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62538" y="2276872"/>
                <a:ext cx="29158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𝟎𝟎𝟔𝟐𝟓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538" y="2276872"/>
                <a:ext cx="2915863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41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53744" y="3356992"/>
                <a:ext cx="347979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𝑲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𝑴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744" y="3356992"/>
                <a:ext cx="3479799" cy="532966"/>
              </a:xfrm>
              <a:prstGeom prst="rect">
                <a:avLst/>
              </a:prstGeom>
              <a:blipFill rotWithShape="1">
                <a:blip r:embed="rId8"/>
                <a:stretch>
                  <a:fillRect r="-3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36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69486"/>
          <a:stretch/>
        </p:blipFill>
        <p:spPr>
          <a:xfrm>
            <a:off x="737042" y="1772816"/>
            <a:ext cx="7488832" cy="10393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21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1052736"/>
            <a:ext cx="8860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7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กำหนดค่าคงที่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สมดุลของ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ปฏิกิริยาต่าง ๆ ที่ 25 </a:t>
            </a:r>
            <a:r>
              <a:rPr lang="en-US" sz="4000" b="1" baseline="30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ดังนี้</a:t>
            </a:r>
            <a:endParaRPr lang="th-TH" sz="40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49367" y="2865130"/>
            <a:ext cx="6102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ค่าคงที่สมดุลของ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ปฏิกิริยาต่อไปนี้เป็นเท่าไร</a:t>
            </a:r>
            <a:endParaRPr lang="th-TH" sz="4000" dirty="0"/>
          </a:p>
        </p:txBody>
      </p:sp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52324" r="28932" b="38634"/>
          <a:stretch/>
        </p:blipFill>
        <p:spPr>
          <a:xfrm>
            <a:off x="1981734" y="3573016"/>
            <a:ext cx="4838218" cy="605445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518766" y="4391962"/>
            <a:ext cx="2390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1.0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10</a:t>
            </a:r>
            <a:r>
              <a:rPr lang="en-US" sz="4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-2</a:t>
            </a:r>
            <a:endParaRPr lang="th-TH" sz="4400" baseline="300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860032" y="4419068"/>
            <a:ext cx="1643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1.0</a:t>
            </a:r>
            <a:endParaRPr lang="th-TH" sz="44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88115" y="5424532"/>
            <a:ext cx="16437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50</a:t>
            </a:r>
            <a:endParaRPr lang="th-TH" sz="44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917591" y="5517232"/>
            <a:ext cx="2390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1.0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 10</a:t>
            </a:r>
            <a:r>
              <a:rPr lang="en-US" sz="44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</a:t>
            </a:r>
            <a:endParaRPr lang="th-TH" sz="4400" baseline="30000" dirty="0"/>
          </a:p>
        </p:txBody>
      </p:sp>
    </p:spTree>
    <p:extLst>
      <p:ext uri="{BB962C8B-B14F-4D97-AF65-F5344CB8AC3E}">
        <p14:creationId xmlns:p14="http://schemas.microsoft.com/office/powerpoint/2010/main" val="21794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22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504" y="1052736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12040" y="1760622"/>
                <a:ext cx="2546595" cy="46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40" y="1760622"/>
                <a:ext cx="2546595" cy="468975"/>
              </a:xfrm>
              <a:prstGeom prst="rect">
                <a:avLst/>
              </a:prstGeom>
              <a:blipFill rotWithShape="1">
                <a:blip r:embed="rId4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16216" y="2924944"/>
                <a:ext cx="2546595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24944"/>
                <a:ext cx="2546595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กลุ่ม 31"/>
          <p:cNvGrpSpPr/>
          <p:nvPr/>
        </p:nvGrpSpPr>
        <p:grpSpPr>
          <a:xfrm>
            <a:off x="1547664" y="1175846"/>
            <a:ext cx="6704335" cy="461665"/>
            <a:chOff x="971600" y="4293096"/>
            <a:chExt cx="6704335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971600" y="4293096"/>
                  <a:ext cx="67043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𝟐𝐏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𝟐𝐐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𝟑𝐑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𝐒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………(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293096"/>
                  <a:ext cx="670433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กลุ่ม 16"/>
            <p:cNvGrpSpPr/>
            <p:nvPr/>
          </p:nvGrpSpPr>
          <p:grpSpPr>
            <a:xfrm>
              <a:off x="3507049" y="4318907"/>
              <a:ext cx="580657" cy="288031"/>
              <a:chOff x="3347864" y="1952399"/>
              <a:chExt cx="1197228" cy="46848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22" name="ตัวเชื่อมต่อตรง 21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ตัวเชื่อมต่อตรง 22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กลุ่ม 18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20" name="ตัวเชื่อมต่อตรง 19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ตัวเชื่อมต่อตรง 20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" name="กลุ่ม 30"/>
          <p:cNvGrpSpPr/>
          <p:nvPr/>
        </p:nvGrpSpPr>
        <p:grpSpPr>
          <a:xfrm>
            <a:off x="1795331" y="2348880"/>
            <a:ext cx="6233053" cy="461665"/>
            <a:chOff x="1435291" y="5744236"/>
            <a:chExt cx="62330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35291" y="5744236"/>
                  <a:ext cx="62330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𝟑𝐏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𝟐𝐒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………(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291" y="5744236"/>
                  <a:ext cx="623305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4" b="-171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กลุ่ม 23"/>
            <p:cNvGrpSpPr/>
            <p:nvPr/>
          </p:nvGrpSpPr>
          <p:grpSpPr>
            <a:xfrm>
              <a:off x="3581844" y="5864122"/>
              <a:ext cx="580657" cy="288031"/>
              <a:chOff x="3347864" y="1952399"/>
              <a:chExt cx="1197228" cy="46848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29" name="ตัวเชื่อมต่อตรง 28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ตัวเชื่อมต่อตรง 29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กลุ่ม 25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27" name="ตัวเชื่อมต่อตรง 26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ตัวเชื่อมต่อตรง 27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สี่เหลี่ยมผืนผ้า 32"/>
          <p:cNvSpPr/>
          <p:nvPr/>
        </p:nvSpPr>
        <p:spPr>
          <a:xfrm>
            <a:off x="506391" y="4346836"/>
            <a:ext cx="2545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กลับข้างสมการ 3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2454" y="3164111"/>
                <a:ext cx="1235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)×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54" y="3164111"/>
                <a:ext cx="123521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78" b="-171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กลุ่ม 34"/>
          <p:cNvGrpSpPr/>
          <p:nvPr/>
        </p:nvGrpSpPr>
        <p:grpSpPr>
          <a:xfrm>
            <a:off x="1475656" y="3543399"/>
            <a:ext cx="6715556" cy="461665"/>
            <a:chOff x="971600" y="4293096"/>
            <a:chExt cx="671555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71600" y="4293096"/>
                  <a:ext cx="67155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𝟒𝐐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𝟔𝐑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𝟐𝐒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………(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293096"/>
                  <a:ext cx="6715556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52" t="-18421" r="-181" b="-289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กลุ่ม 36"/>
            <p:cNvGrpSpPr/>
            <p:nvPr/>
          </p:nvGrpSpPr>
          <p:grpSpPr>
            <a:xfrm>
              <a:off x="3507049" y="4318907"/>
              <a:ext cx="580657" cy="288031"/>
              <a:chOff x="3347864" y="1952399"/>
              <a:chExt cx="1197228" cy="46848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42" name="ตัวเชื่อมต่อตรง 41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ตรง 42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กลุ่ม 38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40" name="ตัวเชื่อมต่อตรง 39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ตัวเชื่อมต่อตรง 40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68144" y="4111128"/>
                <a:ext cx="295048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=(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111128"/>
                <a:ext cx="2950488" cy="470000"/>
              </a:xfrm>
              <a:prstGeom prst="rect">
                <a:avLst/>
              </a:prstGeom>
              <a:blipFill rotWithShape="1"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กลุ่ม 44"/>
          <p:cNvGrpSpPr/>
          <p:nvPr/>
        </p:nvGrpSpPr>
        <p:grpSpPr>
          <a:xfrm>
            <a:off x="1475656" y="5055567"/>
            <a:ext cx="6880666" cy="461665"/>
            <a:chOff x="971600" y="4293096"/>
            <a:chExt cx="688066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71600" y="4293096"/>
                  <a:ext cx="68806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6R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𝟐𝐒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𝟒𝐏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𝟒𝐐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………(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293096"/>
                  <a:ext cx="6880666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417" t="-17105" r="-177" b="-28947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กลุ่ม 46"/>
            <p:cNvGrpSpPr/>
            <p:nvPr/>
          </p:nvGrpSpPr>
          <p:grpSpPr>
            <a:xfrm>
              <a:off x="3507049" y="4318907"/>
              <a:ext cx="580657" cy="288031"/>
              <a:chOff x="3347864" y="1952399"/>
              <a:chExt cx="1197228" cy="468488"/>
            </a:xfrm>
          </p:grpSpPr>
          <p:grpSp>
            <p:nvGrpSpPr>
              <p:cNvPr id="48" name="กลุ่ม 47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52" name="ตัวเชื่อมต่อตรง 51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ตัวเชื่อมต่อตรง 52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กลุ่ม 48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50" name="ตัวเชื่อมต่อตรง 49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ตัวเชื่อมต่อตรง 50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09727" y="5670792"/>
                <a:ext cx="2383088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727" y="5670792"/>
                <a:ext cx="2383088" cy="470000"/>
              </a:xfrm>
              <a:prstGeom prst="rect">
                <a:avLst/>
              </a:prstGeom>
              <a:blipFill rotWithShape="1">
                <a:blip r:embed="rId12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43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33" grpId="0"/>
      <p:bldP spid="34" grpId="0"/>
      <p:bldP spid="44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" name="ดาว 8 แฉก 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23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03247" y="6177498"/>
            <a:ext cx="4009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ค่าคงที่สมดุลของ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</a:t>
            </a:r>
            <a:endParaRPr lang="th-TH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7984" y="5805264"/>
                <a:ext cx="2383088" cy="470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05264"/>
                <a:ext cx="2383088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กลุ่ม 30"/>
          <p:cNvGrpSpPr/>
          <p:nvPr/>
        </p:nvGrpSpPr>
        <p:grpSpPr>
          <a:xfrm>
            <a:off x="1795331" y="2348880"/>
            <a:ext cx="6233053" cy="461665"/>
            <a:chOff x="1435291" y="5744236"/>
            <a:chExt cx="6233053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35291" y="5744236"/>
                  <a:ext cx="62330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𝟑𝐏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     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𝟐𝐒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………(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291" y="5744236"/>
                  <a:ext cx="623305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294" b="-171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กลุ่ม 23"/>
            <p:cNvGrpSpPr/>
            <p:nvPr/>
          </p:nvGrpSpPr>
          <p:grpSpPr>
            <a:xfrm>
              <a:off x="3581844" y="5864122"/>
              <a:ext cx="580657" cy="288031"/>
              <a:chOff x="3347864" y="1952399"/>
              <a:chExt cx="1197228" cy="46848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29" name="ตัวเชื่อมต่อตรง 28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ตัวเชื่อมต่อตรง 29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กลุ่ม 25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27" name="ตัวเชื่อมต่อตรง 26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ตัวเชื่อมต่อตรง 27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" name="กลุ่ม 1"/>
          <p:cNvGrpSpPr/>
          <p:nvPr/>
        </p:nvGrpSpPr>
        <p:grpSpPr>
          <a:xfrm>
            <a:off x="-36512" y="3284984"/>
            <a:ext cx="9232079" cy="461665"/>
            <a:chOff x="-36512" y="3543399"/>
            <a:chExt cx="923207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-36512" y="3543399"/>
                  <a:ext cx="92320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𝟔𝐑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𝟐𝐒</m:t>
                        </m:r>
                        <m:d>
                          <m:dPr>
                            <m:ctrlPr>
                              <a:rPr lang="en-US" sz="2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𝟑𝐏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          </m:t>
                        </m:r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𝟒𝐏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𝟒𝐐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𝟐𝐒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  <m:d>
                          <m:dPr>
                            <m:ctrlPr>
                              <a:rPr lang="en-US" sz="24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𝐠</m:t>
                            </m:r>
                          </m:e>
                        </m:d>
                      </m:oMath>
                    </m:oMathPara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3543399"/>
                  <a:ext cx="923207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กลุ่ม 36"/>
            <p:cNvGrpSpPr/>
            <p:nvPr/>
          </p:nvGrpSpPr>
          <p:grpSpPr>
            <a:xfrm>
              <a:off x="4393109" y="3630215"/>
              <a:ext cx="387632" cy="288031"/>
              <a:chOff x="3347864" y="1952399"/>
              <a:chExt cx="1197228" cy="46848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42" name="ตัวเชื่อมต่อตรง 41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ตัวเชื่อมต่อตรง 42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กลุ่ม 38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40" name="ตัวเชื่อมต่อตรง 39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ตัวเชื่อมต่อตรง 40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สี่เหลี่ยมผืนผ้า 53"/>
          <p:cNvSpPr/>
          <p:nvPr/>
        </p:nvSpPr>
        <p:spPr>
          <a:xfrm>
            <a:off x="107504" y="920914"/>
            <a:ext cx="29770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สมการ 4 + สมการ 2</a:t>
            </a:r>
            <a:endParaRPr lang="th-TH" dirty="0">
              <a:solidFill>
                <a:srgbClr val="FF0000"/>
              </a:solidFill>
            </a:endParaRPr>
          </a:p>
        </p:txBody>
      </p:sp>
      <p:grpSp>
        <p:nvGrpSpPr>
          <p:cNvPr id="55" name="กลุ่ม 54"/>
          <p:cNvGrpSpPr/>
          <p:nvPr/>
        </p:nvGrpSpPr>
        <p:grpSpPr>
          <a:xfrm>
            <a:off x="1403648" y="1673805"/>
            <a:ext cx="6880666" cy="461665"/>
            <a:chOff x="971600" y="4293096"/>
            <a:chExt cx="688066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971600" y="4293096"/>
                  <a:ext cx="68806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6R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𝟐𝐒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     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𝟒𝐏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𝟒𝐐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………(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a14:m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4293096"/>
                  <a:ext cx="688066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417" t="-18667" r="-177" b="-29333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กลุ่ม 56"/>
            <p:cNvGrpSpPr/>
            <p:nvPr/>
          </p:nvGrpSpPr>
          <p:grpSpPr>
            <a:xfrm>
              <a:off x="3507049" y="4318907"/>
              <a:ext cx="580657" cy="288031"/>
              <a:chOff x="3347864" y="1952399"/>
              <a:chExt cx="1197228" cy="468488"/>
            </a:xfrm>
          </p:grpSpPr>
          <p:grpSp>
            <p:nvGrpSpPr>
              <p:cNvPr id="58" name="กลุ่ม 57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62" name="ตัวเชื่อมต่อตรง 61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ตัวเชื่อมต่อตรง 62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กลุ่ม 58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60" name="ตัวเชื่อมต่อตรง 59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ตัวเชื่อมต่อตรง 60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9" name="ตัวเชื่อมต่อตรง 8"/>
          <p:cNvCxnSpPr/>
          <p:nvPr/>
        </p:nvCxnSpPr>
        <p:spPr>
          <a:xfrm>
            <a:off x="409087" y="2924944"/>
            <a:ext cx="84113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 flipV="1">
            <a:off x="1091153" y="3231174"/>
            <a:ext cx="769005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ตัวเชื่อมต่อตรง 63"/>
          <p:cNvCxnSpPr/>
          <p:nvPr/>
        </p:nvCxnSpPr>
        <p:spPr>
          <a:xfrm flipV="1">
            <a:off x="7020272" y="3191780"/>
            <a:ext cx="769005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ตัวเชื่อมต่อตรง 64"/>
          <p:cNvCxnSpPr/>
          <p:nvPr/>
        </p:nvCxnSpPr>
        <p:spPr>
          <a:xfrm flipV="1">
            <a:off x="3170091" y="3224848"/>
            <a:ext cx="769005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ตัวเชื่อมต่อตรง 65"/>
          <p:cNvCxnSpPr/>
          <p:nvPr/>
        </p:nvCxnSpPr>
        <p:spPr>
          <a:xfrm flipV="1">
            <a:off x="4729666" y="3191780"/>
            <a:ext cx="769005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สี่เหลี่ยมผืนผ้า 12"/>
              <p:cNvSpPr/>
              <p:nvPr/>
            </p:nvSpPr>
            <p:spPr>
              <a:xfrm>
                <a:off x="4889602" y="3879246"/>
                <a:ext cx="8569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</m:oMath>
                  </m:oMathPara>
                </a14:m>
                <a:endParaRPr lang="th-TH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สี่เหลี่ยมผืนผ้า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602" y="3879246"/>
                <a:ext cx="85690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ตัวเชื่อมต่อตรง 66"/>
          <p:cNvCxnSpPr/>
          <p:nvPr/>
        </p:nvCxnSpPr>
        <p:spPr>
          <a:xfrm flipV="1">
            <a:off x="8194597" y="3153507"/>
            <a:ext cx="769005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/>
          <p:nvPr/>
        </p:nvCxnSpPr>
        <p:spPr>
          <a:xfrm flipV="1">
            <a:off x="75891" y="3162139"/>
            <a:ext cx="769005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สี่เหลี่ยมผืนผ้า 68"/>
              <p:cNvSpPr/>
              <p:nvPr/>
            </p:nvSpPr>
            <p:spPr>
              <a:xfrm>
                <a:off x="70881" y="3984023"/>
                <a:ext cx="9610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5R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𝐠</m:t>
                        </m:r>
                      </m:e>
                    </m:d>
                  </m:oMath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69" name="สี่เหลี่ยมผืนผ้า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1" y="3984023"/>
                <a:ext cx="96109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0828" t="-20000" b="-280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กลุ่ม 69"/>
          <p:cNvGrpSpPr/>
          <p:nvPr/>
        </p:nvGrpSpPr>
        <p:grpSpPr>
          <a:xfrm>
            <a:off x="1853598" y="4509120"/>
            <a:ext cx="5612690" cy="461665"/>
            <a:chOff x="1435291" y="5744236"/>
            <a:chExt cx="561269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435291" y="5744236"/>
                  <a:ext cx="561269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𝟓𝐑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              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𝐏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𝟒𝐐</m:t>
                      </m:r>
                      <m:d>
                        <m:d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𝐠</m:t>
                          </m:r>
                        </m:e>
                      </m:d>
                    </m:oMath>
                  </a14:m>
                  <a:r>
                    <a:rPr lang="en-US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…..(5)</a:t>
                  </a:r>
                  <a:endPara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5291" y="5744236"/>
                  <a:ext cx="561269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326" t="-18667" r="-1194" b="-29333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2" name="กลุ่ม 71"/>
            <p:cNvGrpSpPr/>
            <p:nvPr/>
          </p:nvGrpSpPr>
          <p:grpSpPr>
            <a:xfrm>
              <a:off x="3581844" y="5864122"/>
              <a:ext cx="580657" cy="288031"/>
              <a:chOff x="3347864" y="1952399"/>
              <a:chExt cx="1197228" cy="468488"/>
            </a:xfrm>
          </p:grpSpPr>
          <p:grpSp>
            <p:nvGrpSpPr>
              <p:cNvPr id="73" name="กลุ่ม 72"/>
              <p:cNvGrpSpPr/>
              <p:nvPr/>
            </p:nvGrpSpPr>
            <p:grpSpPr>
              <a:xfrm>
                <a:off x="3347864" y="1952399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กลุ่ม 73"/>
              <p:cNvGrpSpPr/>
              <p:nvPr/>
            </p:nvGrpSpPr>
            <p:grpSpPr>
              <a:xfrm rot="10800000">
                <a:off x="3347864" y="2240430"/>
                <a:ext cx="1197228" cy="180457"/>
                <a:chOff x="3347864" y="2025280"/>
                <a:chExt cx="1197228" cy="180457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3347864" y="2205737"/>
                  <a:ext cx="119722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>
                  <a:off x="4283968" y="2025280"/>
                  <a:ext cx="261124" cy="1804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07704" y="5246518"/>
                <a:ext cx="21505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246518"/>
                <a:ext cx="2150589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27984" y="5238183"/>
                <a:ext cx="4481933" cy="470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th-TH" sz="2400" b="1" i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=(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𝟖</m:t>
                          </m:r>
                        </m:sup>
                      </m:sSup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)(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sSup>
                        <m:sSupPr>
                          <m:ctrlP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238183"/>
                <a:ext cx="4481933" cy="470000"/>
              </a:xfrm>
              <a:prstGeom prst="rect">
                <a:avLst/>
              </a:prstGeom>
              <a:blipFill rotWithShape="1">
                <a:blip r:embed="rId12"/>
                <a:stretch>
                  <a:fillRect r="-679" b="-181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232212" y="6343376"/>
                <a:ext cx="160864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24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212" y="6343376"/>
                <a:ext cx="1608646" cy="4700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445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54" grpId="0"/>
      <p:bldP spid="13" grpId="0"/>
      <p:bldP spid="69" grpId="0"/>
      <p:bldP spid="79" grpId="0"/>
      <p:bldP spid="80" grpId="0" animBg="1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หลักการคำนวณเกี่ยวกับค่าคงที่สมดุล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556792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ถ้าโจทย์กำหนดความเข้มข้นของสารที่ต้องใช้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ในการคำนวณมาให้ไม่ครบทุกสาร ให้คำนวณ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หาความเข้มข้นของสาร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ขั้นตอน คือ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3657218"/>
            <a:ext cx="694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หาความเข้มข้น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ของสารก่อนเกิดปฏิกิริยา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449306"/>
            <a:ext cx="554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หาความเข้มข้นที่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5229200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หาความเข้มข้นที่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8" name="ดาว 8 แฉก 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87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844949" y="9805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หลักการคำนวณเกี่ยวกับค่าคงที่สมดุล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45" y="191683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ถ้าโจทย์กำหนดความเข้มข้นของสารที่ต้องใช้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ในการคำนวณมาให้ครบทุกสารแต่มีการรบกวน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ภาวะสมดุล ให้คำนวณหาความเข้มข้นของสาร 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4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ขั้นตอน คือ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812" y="4725144"/>
            <a:ext cx="6948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หาความเข้มข้นของสารที่ภาวะสมดุลก่อน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ถูกรบกวน ซึ่งโจทย์กำหนดมาให้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02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126876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หาความเข้มข้นของสารที่เพิ่มขึ้นจากการเติมลง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หรือความเข้มข้นของสารที่ลดลงจากการถูกดึง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ออก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จาก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85816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หาความเข้มข้นของ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สารที่เปลี่ยนไปโดยอาศัยหลักของ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เลอชา</a:t>
            </a:r>
            <a:r>
              <a:rPr lang="th-TH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เตอลิเอร์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สารที่เกิดเพิ่มขึ้นจะใส่เครื่องหมาย (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+)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นำหน้า </a:t>
            </a:r>
          </a:p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สารที่ลดลงจะใส่เครื่องหมาย (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-)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นำหน้า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85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126876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หาความเข้มข้นของสาร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ที่ภาวะสมดุลใหม่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7687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ระวัง  ค่า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ก่อนและหลังการรบกวนจะมีค่าเท่ากัน </a:t>
            </a:r>
            <a:b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เพราะอุณหภูมิที่ใช้ทดลองไม่เปลี่ยนแปลง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2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5737" y="1340768"/>
            <a:ext cx="71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นำความเข้มข้นของสารแต่ละชนิดที่ภาวะ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มา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แทนค่าในสมการที่หาได้จากข้อ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924944"/>
            <a:ext cx="71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แก้สมการหาค่าตัวแปรตามที่โจทย์ถาม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50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616" y="1195005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จากปฏิกิริยา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PCl</a:t>
            </a:r>
            <a:r>
              <a:rPr lang="en-US" sz="40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PCl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</a:t>
            </a:r>
          </a:p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ที่ภาวะเริ่มต้นความเข้มข้นของ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มีค่า</a:t>
            </a:r>
          </a:p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เท่ากับ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0.84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0.18 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ตามลำดับ ถ้าที่</a:t>
            </a:r>
          </a:p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ภาวะสมดุล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PCl</a:t>
            </a:r>
            <a:r>
              <a:rPr lang="en-US" sz="40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มีความเข้มข้นเท่ากับ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0.72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mol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/dm</a:t>
            </a:r>
            <a:r>
              <a:rPr lang="en-US" sz="40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ค่าคงที่สมดุลของปฏิกิริยานี้จะมีค่าเท่าไร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9793" y="4409817"/>
            <a:ext cx="71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1.  0.150                                   2. 0.050</a:t>
            </a: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3.  0.030                                   4. 0.015                                       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5076056" y="1412776"/>
            <a:ext cx="792088" cy="360040"/>
            <a:chOff x="3203848" y="5589240"/>
            <a:chExt cx="792088" cy="36004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3203848" y="5589240"/>
              <a:ext cx="792088" cy="144016"/>
              <a:chOff x="3203848" y="5589240"/>
              <a:chExt cx="1341244" cy="144016"/>
            </a:xfrm>
          </p:grpSpPr>
          <p:cxnSp>
            <p:nvCxnSpPr>
              <p:cNvPr id="6" name="ตัวเชื่อมต่อตรง 5"/>
              <p:cNvCxnSpPr/>
              <p:nvPr/>
            </p:nvCxnSpPr>
            <p:spPr>
              <a:xfrm>
                <a:off x="3203848" y="5733256"/>
                <a:ext cx="1341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ตัวเชื่อมต่อตรง 7"/>
              <p:cNvCxnSpPr/>
              <p:nvPr/>
            </p:nvCxnSpPr>
            <p:spPr>
              <a:xfrm>
                <a:off x="4355976" y="5589240"/>
                <a:ext cx="1891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 rot="10800000">
              <a:off x="3203848" y="5805264"/>
              <a:ext cx="792088" cy="144016"/>
              <a:chOff x="3203848" y="5589240"/>
              <a:chExt cx="1341244" cy="144016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>
              <a:xfrm>
                <a:off x="3203848" y="5733256"/>
                <a:ext cx="134124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>
              <a:xfrm>
                <a:off x="4355976" y="5589240"/>
                <a:ext cx="189116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5" name="ดาว 8 แฉก 1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706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/>
        </p:nvGrpSpPr>
        <p:grpSpPr>
          <a:xfrm>
            <a:off x="1170240" y="1064930"/>
            <a:ext cx="7294808" cy="707886"/>
            <a:chOff x="1170240" y="1064930"/>
            <a:chExt cx="7294808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170240" y="1064930"/>
              <a:ext cx="7294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จากปฏิกิริยา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PCl</a:t>
              </a:r>
              <a:r>
                <a:rPr lang="en-US" sz="4000" b="1" baseline="-250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5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                   PCl</a:t>
              </a:r>
              <a:r>
                <a:rPr lang="en-US" sz="4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+ Cl</a:t>
              </a:r>
              <a:r>
                <a:rPr lang="en-US" sz="4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(g) </a:t>
              </a:r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4735854" y="1268759"/>
              <a:ext cx="792088" cy="360040"/>
              <a:chOff x="3203848" y="5589240"/>
              <a:chExt cx="792088" cy="360040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3203848" y="5589240"/>
                <a:ext cx="792088" cy="144016"/>
                <a:chOff x="3203848" y="5589240"/>
                <a:chExt cx="1341244" cy="144016"/>
              </a:xfrm>
            </p:grpSpPr>
            <p:cxnSp>
              <p:nvCxnSpPr>
                <p:cNvPr id="6" name="ตัวเชื่อมต่อตรง 5"/>
                <p:cNvCxnSpPr/>
                <p:nvPr/>
              </p:nvCxnSpPr>
              <p:spPr>
                <a:xfrm>
                  <a:off x="3203848" y="5733256"/>
                  <a:ext cx="13412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ตัวเชื่อมต่อตรง 7"/>
                <p:cNvCxnSpPr/>
                <p:nvPr/>
              </p:nvCxnSpPr>
              <p:spPr>
                <a:xfrm>
                  <a:off x="4355976" y="5589240"/>
                  <a:ext cx="189116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 rot="10800000">
                <a:off x="3203848" y="5805264"/>
                <a:ext cx="792088" cy="144016"/>
                <a:chOff x="3203848" y="5589240"/>
                <a:chExt cx="1341244" cy="144016"/>
              </a:xfrm>
            </p:grpSpPr>
            <p:cxnSp>
              <p:nvCxnSpPr>
                <p:cNvPr id="11" name="ตัวเชื่อมต่อตรง 10"/>
                <p:cNvCxnSpPr/>
                <p:nvPr/>
              </p:nvCxnSpPr>
              <p:spPr>
                <a:xfrm>
                  <a:off x="3203848" y="5733256"/>
                  <a:ext cx="134124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ตัวเชื่อมต่อตรง 11"/>
                <p:cNvCxnSpPr/>
                <p:nvPr/>
              </p:nvCxnSpPr>
              <p:spPr>
                <a:xfrm>
                  <a:off x="4355976" y="5589240"/>
                  <a:ext cx="189116" cy="1440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" name="TextBox 3"/>
          <p:cNvSpPr txBox="1"/>
          <p:nvPr/>
        </p:nvSpPr>
        <p:spPr>
          <a:xfrm>
            <a:off x="0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5" name="ดาว 8 แฉก 14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9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7673" y="1058832"/>
            <a:ext cx="1026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15616" y="1759861"/>
            <a:ext cx="1127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เริ่มต้น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987824" y="1788393"/>
            <a:ext cx="1268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0.84 M 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796136" y="1788393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0.18 M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308304" y="1755564"/>
            <a:ext cx="296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89547" y="2390845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endParaRPr lang="th-TH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115616" y="3084295"/>
            <a:ext cx="1114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 </a:t>
            </a:r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3000531" y="3212976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0.72 M</a:t>
            </a:r>
            <a:endParaRPr lang="th-TH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971569" y="2445339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0.12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580112" y="2475509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+0.12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056643" y="2488085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+0.12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544475" y="3081154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+0.30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7056643" y="3140968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+0.12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8244" y="4149080"/>
                <a:ext cx="2703304" cy="1006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4" y="4149080"/>
                <a:ext cx="2703304" cy="1006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8244" y="5492987"/>
                <a:ext cx="273472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30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4" y="5492987"/>
                <a:ext cx="2734723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88024" y="5282044"/>
                <a:ext cx="21207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05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282044"/>
                <a:ext cx="212070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สี่เหลี่ยมผืนผ้า 31"/>
          <p:cNvSpPr/>
          <p:nvPr/>
        </p:nvSpPr>
        <p:spPr>
          <a:xfrm>
            <a:off x="2915816" y="6167045"/>
            <a:ext cx="54152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ค่าคงที่สมดุลของปฏิกิริยานี้จะมี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0.05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1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1" grpId="0"/>
      <p:bldP spid="32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1492</Words>
  <Application>Microsoft Office PowerPoint</Application>
  <PresentationFormat>นำเสนอทางหน้าจอ (4:3)</PresentationFormat>
  <Paragraphs>270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2" baseType="lpstr">
      <vt:lpstr>Angsana New</vt:lpstr>
      <vt:lpstr>Arial</vt:lpstr>
      <vt:lpstr>Calibri</vt:lpstr>
      <vt:lpstr>Cambria Math</vt:lpstr>
      <vt:lpstr>Cordia New</vt:lpstr>
      <vt:lpstr>ชุดรูปแบบของ Office</vt:lpstr>
      <vt:lpstr>1_ชุดรูปแบบของ Office</vt:lpstr>
      <vt:lpstr>2_ชุดรูปแบบของ Office</vt:lpstr>
      <vt:lpstr>3_ชุดรูปแบบของ Office</vt:lpstr>
      <vt:lpstr>การคำนวณเกี่ยวกับค่าคงที่สมดุล</vt:lpstr>
      <vt:lpstr>หลักการคำนวณเกี่ยวกับค่าคงที่สมดุล</vt:lpstr>
      <vt:lpstr>หลักการคำนวณเกี่ยวกับค่าคงที่สมดุล</vt:lpstr>
      <vt:lpstr>หลักการคำนวณเกี่ยวกับค่าคงที่สมดุล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Windows User</cp:lastModifiedBy>
  <cp:revision>56</cp:revision>
  <dcterms:created xsi:type="dcterms:W3CDTF">2011-12-20T14:15:07Z</dcterms:created>
  <dcterms:modified xsi:type="dcterms:W3CDTF">2014-11-24T13:32:34Z</dcterms:modified>
</cp:coreProperties>
</file>