
<file path=[Content_Types].xml><?xml version="1.0" encoding="utf-8"?>
<Types xmlns="http://schemas.openxmlformats.org/package/2006/content-types">
  <Default Extension="bin" ContentType="application/vnd.openxmlformats-officedocument.oleObject"/>
  <Default Extension="tmp" ContentType="image/png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theme/themeOverride20.xml" ContentType="application/vnd.openxmlformats-officedocument.themeOverride+xml"/>
  <Override PartName="/ppt/theme/themeOverride21.xml" ContentType="application/vnd.openxmlformats-officedocument.themeOverride+xml"/>
  <Override PartName="/ppt/theme/themeOverride22.xml" ContentType="application/vnd.openxmlformats-officedocument.themeOverride+xml"/>
  <Override PartName="/ppt/theme/themeOverride23.xml" ContentType="application/vnd.openxmlformats-officedocument.themeOverride+xml"/>
  <Override PartName="/ppt/theme/themeOverride24.xml" ContentType="application/vnd.openxmlformats-officedocument.themeOverride+xml"/>
  <Override PartName="/ppt/theme/themeOverride25.xml" ContentType="application/vnd.openxmlformats-officedocument.themeOverride+xml"/>
  <Override PartName="/ppt/theme/themeOverride26.xml" ContentType="application/vnd.openxmlformats-officedocument.themeOverride+xml"/>
  <Override PartName="/ppt/theme/themeOverride27.xml" ContentType="application/vnd.openxmlformats-officedocument.themeOverride+xml"/>
  <Override PartName="/ppt/theme/themeOverride28.xml" ContentType="application/vnd.openxmlformats-officedocument.themeOverride+xml"/>
  <Override PartName="/ppt/theme/themeOverride29.xml" ContentType="application/vnd.openxmlformats-officedocument.themeOverride+xml"/>
  <Override PartName="/ppt/theme/themeOverride30.xml" ContentType="application/vnd.openxmlformats-officedocument.themeOverride+xml"/>
  <Override PartName="/ppt/theme/themeOverride3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9" r:id="rId2"/>
  </p:sldMasterIdLst>
  <p:sldIdLst>
    <p:sldId id="288" r:id="rId3"/>
    <p:sldId id="339" r:id="rId4"/>
    <p:sldId id="340" r:id="rId5"/>
    <p:sldId id="290" r:id="rId6"/>
    <p:sldId id="302" r:id="rId7"/>
    <p:sldId id="292" r:id="rId8"/>
    <p:sldId id="303" r:id="rId9"/>
    <p:sldId id="341" r:id="rId10"/>
    <p:sldId id="343" r:id="rId11"/>
    <p:sldId id="304" r:id="rId12"/>
    <p:sldId id="344" r:id="rId13"/>
    <p:sldId id="345" r:id="rId14"/>
    <p:sldId id="346" r:id="rId15"/>
    <p:sldId id="347" r:id="rId16"/>
    <p:sldId id="305" r:id="rId17"/>
    <p:sldId id="348" r:id="rId18"/>
    <p:sldId id="352" r:id="rId19"/>
    <p:sldId id="353" r:id="rId20"/>
    <p:sldId id="354" r:id="rId21"/>
    <p:sldId id="355" r:id="rId22"/>
    <p:sldId id="356" r:id="rId23"/>
    <p:sldId id="306" r:id="rId24"/>
    <p:sldId id="307" r:id="rId25"/>
    <p:sldId id="308" r:id="rId26"/>
    <p:sldId id="309" r:id="rId27"/>
    <p:sldId id="293" r:id="rId28"/>
    <p:sldId id="314" r:id="rId29"/>
    <p:sldId id="315" r:id="rId30"/>
    <p:sldId id="316" r:id="rId31"/>
    <p:sldId id="295" r:id="rId32"/>
    <p:sldId id="317" r:id="rId33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CC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ลักษณะสีอ่อน 3 - เน้น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4" d="100"/>
        <a:sy n="4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4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DA5B4-F352-4D1B-B278-080C9E6DFCBF}" type="datetimeFigureOut">
              <a:rPr lang="th-TH" smtClean="0"/>
              <a:t>11/12/57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latin typeface="Arial" charset="0"/>
              </a:rPr>
              <a:t>FLAS: Chemical Equilibrium</a:t>
            </a:r>
            <a:endParaRPr lang="en-US" b="1">
              <a:latin typeface="Arial" charset="0"/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79D6E0E-04EB-4640-9CE5-BBE171F44E6C}" type="slidenum">
              <a:rPr lang="en-US" b="1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58712"/>
      </p:ext>
    </p:extLst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DA5B4-F352-4D1B-B278-080C9E6DFCBF}" type="datetimeFigureOut">
              <a:rPr lang="th-TH" smtClean="0"/>
              <a:t>11/12/57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latin typeface="Arial" charset="0"/>
              </a:rPr>
              <a:t>FLAS: Chemical Equilibrium</a:t>
            </a:r>
            <a:endParaRPr lang="en-US" b="1">
              <a:latin typeface="Arial" charset="0"/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79D6E0E-04EB-4640-9CE5-BBE171F44E6C}" type="slidenum">
              <a:rPr lang="en-US" b="1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9949789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DA5B4-F352-4D1B-B278-080C9E6DFCBF}" type="datetimeFigureOut">
              <a:rPr lang="th-TH" smtClean="0"/>
              <a:t>11/12/57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latin typeface="Arial" charset="0"/>
              </a:rPr>
              <a:t>FLAS: Chemical Equilibrium</a:t>
            </a:r>
            <a:endParaRPr lang="en-US" b="1">
              <a:latin typeface="Arial" charset="0"/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79D6E0E-04EB-4640-9CE5-BBE171F44E6C}" type="slidenum">
              <a:rPr lang="en-US" b="1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822416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0104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676400" y="1981200"/>
            <a:ext cx="3429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257800" y="1981200"/>
            <a:ext cx="3429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1676400" y="4114800"/>
            <a:ext cx="7010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latin typeface="Arial" charset="0"/>
              </a:rPr>
              <a:t>FLAS: Chemical Equilibrium</a:t>
            </a:r>
            <a:endParaRPr lang="en-US" b="1">
              <a:latin typeface="Arial" charset="0"/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79D6E0E-04EB-4640-9CE5-BBE171F44E6C}" type="slidenum">
              <a:rPr lang="en-US" b="1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78126811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0104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1981200"/>
            <a:ext cx="7010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6400" y="4114800"/>
            <a:ext cx="7010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latin typeface="Arial" charset="0"/>
              </a:rPr>
              <a:t>FLAS: Chemical Equilibrium</a:t>
            </a:r>
            <a:endParaRPr lang="en-US" b="1">
              <a:latin typeface="Arial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79D6E0E-04EB-4640-9CE5-BBE171F44E6C}" type="slidenum">
              <a:rPr lang="en-US" b="1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2692085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0104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1981200"/>
            <a:ext cx="3429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57800" y="1981200"/>
            <a:ext cx="3429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latin typeface="Arial" charset="0"/>
              </a:rPr>
              <a:t>FLAS: Chemical Equilibrium</a:t>
            </a:r>
            <a:endParaRPr lang="en-US" b="1">
              <a:latin typeface="Arial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79D6E0E-04EB-4640-9CE5-BBE171F44E6C}" type="slidenum">
              <a:rPr lang="en-US" b="1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44074722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DA5B4-F352-4D1B-B278-080C9E6DFCBF}" type="datetimeFigureOut">
              <a:rPr lang="th-TH" smtClean="0"/>
              <a:t>11/12/57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latin typeface="Arial" charset="0"/>
              </a:rPr>
              <a:t>FLAS: Chemical Equilibrium</a:t>
            </a:r>
            <a:endParaRPr lang="en-US" b="1">
              <a:latin typeface="Arial" charset="0"/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79D6E0E-04EB-4640-9CE5-BBE171F44E6C}" type="slidenum">
              <a:rPr lang="en-US" b="1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58712"/>
      </p:ext>
    </p:extLst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DA5B4-F352-4D1B-B278-080C9E6DFCBF}" type="datetimeFigureOut">
              <a:rPr lang="th-TH" smtClean="0"/>
              <a:t>11/12/57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latin typeface="Arial" charset="0"/>
              </a:rPr>
              <a:t>FLAS: Chemical Equilibrium</a:t>
            </a:r>
            <a:endParaRPr lang="en-US" b="1">
              <a:latin typeface="Arial" charset="0"/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79D6E0E-04EB-4640-9CE5-BBE171F44E6C}" type="slidenum">
              <a:rPr lang="en-US" b="1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443762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DA5B4-F352-4D1B-B278-080C9E6DFCBF}" type="datetimeFigureOut">
              <a:rPr lang="th-TH" smtClean="0"/>
              <a:t>11/12/57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latin typeface="Arial" charset="0"/>
              </a:rPr>
              <a:t>FLAS: Chemical Equilibrium</a:t>
            </a:r>
            <a:endParaRPr lang="en-US" b="1">
              <a:latin typeface="Arial" charset="0"/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79D6E0E-04EB-4640-9CE5-BBE171F44E6C}" type="slidenum">
              <a:rPr lang="en-US" b="1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646953"/>
      </p:ext>
    </p:extLst>
  </p:cSld>
  <p:clrMapOvr>
    <a:masterClrMapping/>
  </p:clrMapOvr>
  <p:hf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DA5B4-F352-4D1B-B278-080C9E6DFCBF}" type="datetimeFigureOut">
              <a:rPr lang="th-TH" smtClean="0"/>
              <a:t>11/12/57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latin typeface="Arial" charset="0"/>
              </a:rPr>
              <a:t>FLAS: Chemical Equilibrium</a:t>
            </a:r>
            <a:endParaRPr lang="en-US" b="1">
              <a:latin typeface="Arial" charset="0"/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79D6E0E-04EB-4640-9CE5-BBE171F44E6C}" type="slidenum">
              <a:rPr lang="en-US" b="1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4949085"/>
      </p:ext>
    </p:extLst>
  </p:cSld>
  <p:clrMapOvr>
    <a:masterClrMapping/>
  </p:clrMapOvr>
  <p:hf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DA5B4-F352-4D1B-B278-080C9E6DFCBF}" type="datetimeFigureOut">
              <a:rPr lang="th-TH" smtClean="0"/>
              <a:t>11/12/57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latin typeface="Arial" charset="0"/>
              </a:rPr>
              <a:t>FLAS: Chemical Equilibrium</a:t>
            </a:r>
            <a:endParaRPr lang="en-US" b="1">
              <a:latin typeface="Arial" charset="0"/>
            </a:endParaRPr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79D6E0E-04EB-4640-9CE5-BBE171F44E6C}" type="slidenum">
              <a:rPr lang="en-US" b="1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246782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DA5B4-F352-4D1B-B278-080C9E6DFCBF}" type="datetimeFigureOut">
              <a:rPr lang="th-TH" smtClean="0"/>
              <a:t>11/12/57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latin typeface="Arial" charset="0"/>
              </a:rPr>
              <a:t>FLAS: Chemical Equilibrium</a:t>
            </a:r>
            <a:endParaRPr lang="en-US" b="1">
              <a:latin typeface="Arial" charset="0"/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79D6E0E-04EB-4640-9CE5-BBE171F44E6C}" type="slidenum">
              <a:rPr lang="en-US" b="1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443762"/>
      </p:ext>
    </p:extLst>
  </p:cSld>
  <p:clrMapOvr>
    <a:masterClrMapping/>
  </p:clrMapOvr>
  <p:hf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DA5B4-F352-4D1B-B278-080C9E6DFCBF}" type="datetimeFigureOut">
              <a:rPr lang="th-TH" smtClean="0"/>
              <a:t>11/12/57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latin typeface="Arial" charset="0"/>
              </a:rPr>
              <a:t>FLAS: Chemical Equilibrium</a:t>
            </a:r>
            <a:endParaRPr lang="en-US" b="1">
              <a:latin typeface="Arial" charset="0"/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79D6E0E-04EB-4640-9CE5-BBE171F44E6C}" type="slidenum">
              <a:rPr lang="en-US" b="1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503481"/>
      </p:ext>
    </p:extLst>
  </p:cSld>
  <p:clrMapOvr>
    <a:masterClrMapping/>
  </p:clrMapOvr>
  <p:hf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DA5B4-F352-4D1B-B278-080C9E6DFCBF}" type="datetimeFigureOut">
              <a:rPr lang="th-TH" smtClean="0"/>
              <a:t>11/12/57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latin typeface="Arial" charset="0"/>
              </a:rPr>
              <a:t>FLAS: Chemical Equilibrium</a:t>
            </a:r>
            <a:endParaRPr lang="en-US" b="1">
              <a:latin typeface="Arial" charset="0"/>
            </a:endParaRP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79D6E0E-04EB-4640-9CE5-BBE171F44E6C}" type="slidenum">
              <a:rPr lang="en-US" b="1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70235"/>
      </p:ext>
    </p:extLst>
  </p:cSld>
  <p:clrMapOvr>
    <a:masterClrMapping/>
  </p:clrMapOvr>
  <p:hf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DA5B4-F352-4D1B-B278-080C9E6DFCBF}" type="datetimeFigureOut">
              <a:rPr lang="th-TH" smtClean="0"/>
              <a:t>11/12/57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latin typeface="Arial" charset="0"/>
              </a:rPr>
              <a:t>FLAS: Chemical Equilibrium</a:t>
            </a:r>
            <a:endParaRPr lang="en-US" b="1">
              <a:latin typeface="Arial" charset="0"/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79D6E0E-04EB-4640-9CE5-BBE171F44E6C}" type="slidenum">
              <a:rPr lang="en-US" b="1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344577"/>
      </p:ext>
    </p:extLst>
  </p:cSld>
  <p:clrMapOvr>
    <a:masterClrMapping/>
  </p:clrMapOvr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DA5B4-F352-4D1B-B278-080C9E6DFCBF}" type="datetimeFigureOut">
              <a:rPr lang="th-TH" smtClean="0"/>
              <a:t>11/12/57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latin typeface="Arial" charset="0"/>
              </a:rPr>
              <a:t>FLAS: Chemical Equilibrium</a:t>
            </a:r>
            <a:endParaRPr lang="en-US" b="1">
              <a:latin typeface="Arial" charset="0"/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79D6E0E-04EB-4640-9CE5-BBE171F44E6C}" type="slidenum">
              <a:rPr lang="en-US" b="1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7595105"/>
      </p:ext>
    </p:extLst>
  </p:cSld>
  <p:clrMapOvr>
    <a:masterClrMapping/>
  </p:clrMapOvr>
  <p:hf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DA5B4-F352-4D1B-B278-080C9E6DFCBF}" type="datetimeFigureOut">
              <a:rPr lang="th-TH" smtClean="0"/>
              <a:t>11/12/57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latin typeface="Arial" charset="0"/>
              </a:rPr>
              <a:t>FLAS: Chemical Equilibrium</a:t>
            </a:r>
            <a:endParaRPr lang="en-US" b="1">
              <a:latin typeface="Arial" charset="0"/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79D6E0E-04EB-4640-9CE5-BBE171F44E6C}" type="slidenum">
              <a:rPr lang="en-US" b="1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9949789"/>
      </p:ext>
    </p:extLst>
  </p:cSld>
  <p:clrMapOvr>
    <a:masterClrMapping/>
  </p:clrMapOvr>
  <p:hf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DA5B4-F352-4D1B-B278-080C9E6DFCBF}" type="datetimeFigureOut">
              <a:rPr lang="th-TH" smtClean="0"/>
              <a:t>11/12/57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latin typeface="Arial" charset="0"/>
              </a:rPr>
              <a:t>FLAS: Chemical Equilibrium</a:t>
            </a:r>
            <a:endParaRPr lang="en-US" b="1">
              <a:latin typeface="Arial" charset="0"/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79D6E0E-04EB-4640-9CE5-BBE171F44E6C}" type="slidenum">
              <a:rPr lang="en-US" b="1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822416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DA5B4-F352-4D1B-B278-080C9E6DFCBF}" type="datetimeFigureOut">
              <a:rPr lang="th-TH" smtClean="0"/>
              <a:t>11/12/57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latin typeface="Arial" charset="0"/>
              </a:rPr>
              <a:t>FLAS: Chemical Equilibrium</a:t>
            </a:r>
            <a:endParaRPr lang="en-US" b="1">
              <a:latin typeface="Arial" charset="0"/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79D6E0E-04EB-4640-9CE5-BBE171F44E6C}" type="slidenum">
              <a:rPr lang="en-US" b="1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646953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DA5B4-F352-4D1B-B278-080C9E6DFCBF}" type="datetimeFigureOut">
              <a:rPr lang="th-TH" smtClean="0"/>
              <a:t>11/12/57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latin typeface="Arial" charset="0"/>
              </a:rPr>
              <a:t>FLAS: Chemical Equilibrium</a:t>
            </a:r>
            <a:endParaRPr lang="en-US" b="1">
              <a:latin typeface="Arial" charset="0"/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79D6E0E-04EB-4640-9CE5-BBE171F44E6C}" type="slidenum">
              <a:rPr lang="en-US" b="1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4949085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DA5B4-F352-4D1B-B278-080C9E6DFCBF}" type="datetimeFigureOut">
              <a:rPr lang="th-TH" smtClean="0"/>
              <a:t>11/12/57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latin typeface="Arial" charset="0"/>
              </a:rPr>
              <a:t>FLAS: Chemical Equilibrium</a:t>
            </a:r>
            <a:endParaRPr lang="en-US" b="1">
              <a:latin typeface="Arial" charset="0"/>
            </a:endParaRPr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79D6E0E-04EB-4640-9CE5-BBE171F44E6C}" type="slidenum">
              <a:rPr lang="en-US" b="1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246782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DA5B4-F352-4D1B-B278-080C9E6DFCBF}" type="datetimeFigureOut">
              <a:rPr lang="th-TH" smtClean="0"/>
              <a:t>11/12/57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latin typeface="Arial" charset="0"/>
              </a:rPr>
              <a:t>FLAS: Chemical Equilibrium</a:t>
            </a:r>
            <a:endParaRPr lang="en-US" b="1">
              <a:latin typeface="Arial" charset="0"/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79D6E0E-04EB-4640-9CE5-BBE171F44E6C}" type="slidenum">
              <a:rPr lang="en-US" b="1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503481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DA5B4-F352-4D1B-B278-080C9E6DFCBF}" type="datetimeFigureOut">
              <a:rPr lang="th-TH" smtClean="0"/>
              <a:t>11/12/57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latin typeface="Arial" charset="0"/>
              </a:rPr>
              <a:t>FLAS: Chemical Equilibrium</a:t>
            </a:r>
            <a:endParaRPr lang="en-US" b="1">
              <a:latin typeface="Arial" charset="0"/>
            </a:endParaRP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79D6E0E-04EB-4640-9CE5-BBE171F44E6C}" type="slidenum">
              <a:rPr lang="en-US" b="1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70235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DA5B4-F352-4D1B-B278-080C9E6DFCBF}" type="datetimeFigureOut">
              <a:rPr lang="th-TH" smtClean="0"/>
              <a:t>11/12/57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latin typeface="Arial" charset="0"/>
              </a:rPr>
              <a:t>FLAS: Chemical Equilibrium</a:t>
            </a:r>
            <a:endParaRPr lang="en-US" b="1">
              <a:latin typeface="Arial" charset="0"/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79D6E0E-04EB-4640-9CE5-BBE171F44E6C}" type="slidenum">
              <a:rPr lang="en-US" b="1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344577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DA5B4-F352-4D1B-B278-080C9E6DFCBF}" type="datetimeFigureOut">
              <a:rPr lang="th-TH" smtClean="0"/>
              <a:t>11/12/57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latin typeface="Arial" charset="0"/>
              </a:rPr>
              <a:t>FLAS: Chemical Equilibrium</a:t>
            </a:r>
            <a:endParaRPr lang="en-US" b="1">
              <a:latin typeface="Arial" charset="0"/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79D6E0E-04EB-4640-9CE5-BBE171F44E6C}" type="slidenum">
              <a:rPr lang="en-US" b="1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7595105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6DA5B4-F352-4D1B-B278-080C9E6DFCBF}" type="datetimeFigureOut">
              <a:rPr lang="th-TH" smtClean="0"/>
              <a:t>11/12/57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latin typeface="Arial" charset="0"/>
              </a:rPr>
              <a:t>FLAS: Chemical Equilibrium</a:t>
            </a:r>
            <a:endParaRPr lang="en-US" b="1">
              <a:latin typeface="Arial" charset="0"/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79D6E0E-04EB-4640-9CE5-BBE171F44E6C}" type="slidenum">
              <a:rPr lang="en-US" b="1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7" name="Group 7"/>
          <p:cNvGrpSpPr>
            <a:grpSpLocks/>
          </p:cNvGrpSpPr>
          <p:nvPr userDrawn="1"/>
        </p:nvGrpSpPr>
        <p:grpSpPr bwMode="auto">
          <a:xfrm>
            <a:off x="1104900" y="901700"/>
            <a:ext cx="7859713" cy="92075"/>
            <a:chOff x="409" y="526"/>
            <a:chExt cx="5111" cy="51"/>
          </a:xfrm>
        </p:grpSpPr>
        <p:sp>
          <p:nvSpPr>
            <p:cNvPr id="8" name="Rectangle 5"/>
            <p:cNvSpPr>
              <a:spLocks noChangeArrowheads="1"/>
            </p:cNvSpPr>
            <p:nvPr userDrawn="1"/>
          </p:nvSpPr>
          <p:spPr bwMode="auto">
            <a:xfrm>
              <a:off x="424" y="528"/>
              <a:ext cx="5096" cy="48"/>
            </a:xfrm>
            <a:prstGeom prst="rect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46275"/>
                    <a:invGamma/>
                    <a:alpha val="0"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b="1">
                <a:solidFill>
                  <a:srgbClr val="000000"/>
                </a:solidFill>
                <a:latin typeface="Arial" charset="0"/>
                <a:cs typeface="Angsana New" charset="-34"/>
              </a:endParaRPr>
            </a:p>
          </p:txBody>
        </p:sp>
        <p:sp>
          <p:nvSpPr>
            <p:cNvPr id="9" name="Oval 6"/>
            <p:cNvSpPr>
              <a:spLocks noChangeArrowheads="1"/>
            </p:cNvSpPr>
            <p:nvPr userDrawn="1"/>
          </p:nvSpPr>
          <p:spPr bwMode="auto">
            <a:xfrm>
              <a:off x="409" y="526"/>
              <a:ext cx="51" cy="51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b="1">
                <a:solidFill>
                  <a:srgbClr val="000000"/>
                </a:solidFill>
                <a:latin typeface="Arial" charset="0"/>
                <a:cs typeface="Angsana New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9991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6DA5B4-F352-4D1B-B278-080C9E6DFCBF}" type="datetimeFigureOut">
              <a:rPr lang="th-TH" smtClean="0"/>
              <a:t>11/12/57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latin typeface="Arial" charset="0"/>
              </a:rPr>
              <a:t>FLAS: Chemical Equilibrium</a:t>
            </a:r>
            <a:endParaRPr lang="en-US" b="1">
              <a:latin typeface="Arial" charset="0"/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79D6E0E-04EB-4640-9CE5-BBE171F44E6C}" type="slidenum">
              <a:rPr lang="en-US" b="1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7" name="Group 7"/>
          <p:cNvGrpSpPr>
            <a:grpSpLocks/>
          </p:cNvGrpSpPr>
          <p:nvPr userDrawn="1"/>
        </p:nvGrpSpPr>
        <p:grpSpPr bwMode="auto">
          <a:xfrm>
            <a:off x="1104900" y="901700"/>
            <a:ext cx="7859713" cy="92075"/>
            <a:chOff x="409" y="526"/>
            <a:chExt cx="5111" cy="51"/>
          </a:xfrm>
        </p:grpSpPr>
        <p:sp>
          <p:nvSpPr>
            <p:cNvPr id="8" name="Rectangle 5"/>
            <p:cNvSpPr>
              <a:spLocks noChangeArrowheads="1"/>
            </p:cNvSpPr>
            <p:nvPr userDrawn="1"/>
          </p:nvSpPr>
          <p:spPr bwMode="auto">
            <a:xfrm>
              <a:off x="424" y="528"/>
              <a:ext cx="5096" cy="48"/>
            </a:xfrm>
            <a:prstGeom prst="rect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46275"/>
                    <a:invGamma/>
                    <a:alpha val="0"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b="1">
                <a:solidFill>
                  <a:srgbClr val="000000"/>
                </a:solidFill>
                <a:latin typeface="Arial" charset="0"/>
                <a:cs typeface="Angsana New" charset="-34"/>
              </a:endParaRPr>
            </a:p>
          </p:txBody>
        </p:sp>
        <p:sp>
          <p:nvSpPr>
            <p:cNvPr id="9" name="Oval 6"/>
            <p:cNvSpPr>
              <a:spLocks noChangeArrowheads="1"/>
            </p:cNvSpPr>
            <p:nvPr userDrawn="1"/>
          </p:nvSpPr>
          <p:spPr bwMode="auto">
            <a:xfrm>
              <a:off x="409" y="526"/>
              <a:ext cx="51" cy="51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b="1">
                <a:solidFill>
                  <a:srgbClr val="000000"/>
                </a:solidFill>
                <a:latin typeface="Arial" charset="0"/>
                <a:cs typeface="Angsana New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9991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Relationship Id="rId4" Type="http://schemas.openxmlformats.org/officeDocument/2006/relationships/image" Target="../media/image12.tm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Relationship Id="rId5" Type="http://schemas.openxmlformats.org/officeDocument/2006/relationships/image" Target="../media/image15.png"/><Relationship Id="rId4" Type="http://schemas.openxmlformats.org/officeDocument/2006/relationships/image" Target="../media/image12.tm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2.tm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2.tm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Relationship Id="rId5" Type="http://schemas.openxmlformats.org/officeDocument/2006/relationships/image" Target="../media/image22.png"/><Relationship Id="rId4" Type="http://schemas.openxmlformats.org/officeDocument/2006/relationships/image" Target="../media/image12.tm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5.xml"/><Relationship Id="rId4" Type="http://schemas.openxmlformats.org/officeDocument/2006/relationships/image" Target="../media/image13.tm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3.tm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13.tm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8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13.tm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9.xml"/><Relationship Id="rId5" Type="http://schemas.openxmlformats.org/officeDocument/2006/relationships/image" Target="../media/image31.png"/><Relationship Id="rId4" Type="http://schemas.openxmlformats.org/officeDocument/2006/relationships/image" Target="../media/image13.tm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0.xml"/><Relationship Id="rId6" Type="http://schemas.openxmlformats.org/officeDocument/2006/relationships/image" Target="../media/image27.png"/><Relationship Id="rId5" Type="http://schemas.openxmlformats.org/officeDocument/2006/relationships/image" Target="../media/image32.png"/><Relationship Id="rId4" Type="http://schemas.openxmlformats.org/officeDocument/2006/relationships/image" Target="../media/image13.tm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13.tm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2.xml"/><Relationship Id="rId5" Type="http://schemas.openxmlformats.org/officeDocument/2006/relationships/image" Target="../media/image15.tmp"/><Relationship Id="rId4" Type="http://schemas.openxmlformats.org/officeDocument/2006/relationships/image" Target="../media/image14.tmp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tmp"/><Relationship Id="rId3" Type="http://schemas.openxmlformats.org/officeDocument/2006/relationships/image" Target="../media/image1.jpeg"/><Relationship Id="rId7" Type="http://schemas.openxmlformats.org/officeDocument/2006/relationships/image" Target="../media/image19.tmp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3.xml"/><Relationship Id="rId6" Type="http://schemas.openxmlformats.org/officeDocument/2006/relationships/image" Target="../media/image18.tmp"/><Relationship Id="rId5" Type="http://schemas.openxmlformats.org/officeDocument/2006/relationships/image" Target="../media/image17.tmp"/><Relationship Id="rId4" Type="http://schemas.openxmlformats.org/officeDocument/2006/relationships/image" Target="../media/image16.tm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mlDrawing" Target="../drawings/vmlDrawing3.vml"/><Relationship Id="rId1" Type="http://schemas.openxmlformats.org/officeDocument/2006/relationships/themeOverride" Target="../theme/themeOverride30.x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1.xml"/><Relationship Id="rId4" Type="http://schemas.openxmlformats.org/officeDocument/2006/relationships/image" Target="../media/image25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5.wmf"/><Relationship Id="rId2" Type="http://schemas.openxmlformats.org/officeDocument/2006/relationships/vmlDrawing" Target="../drawings/vmlDrawing1.v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2.w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0" Type="http://schemas.openxmlformats.org/officeDocument/2006/relationships/image" Target="../media/image4.wmf"/><Relationship Id="rId4" Type="http://schemas.openxmlformats.org/officeDocument/2006/relationships/image" Target="../media/image1.jpeg"/><Relationship Id="rId9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slideLayout" Target="../slideLayouts/slideLayout16.xml"/><Relationship Id="rId7" Type="http://schemas.openxmlformats.org/officeDocument/2006/relationships/oleObject" Target="../embeddings/oleObject6.bin"/><Relationship Id="rId2" Type="http://schemas.openxmlformats.org/officeDocument/2006/relationships/vmlDrawing" Target="../drawings/vmlDrawing2.v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5.bin"/><Relationship Id="rId10" Type="http://schemas.openxmlformats.org/officeDocument/2006/relationships/image" Target="../media/image8.wmf"/><Relationship Id="rId4" Type="http://schemas.openxmlformats.org/officeDocument/2006/relationships/image" Target="../media/image9.jpg"/><Relationship Id="rId9" Type="http://schemas.openxmlformats.org/officeDocument/2006/relationships/oleObject" Target="../embeddings/oleObject7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11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11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9.xml"/><Relationship Id="rId4" Type="http://schemas.openxmlformats.org/officeDocument/2006/relationships/image" Target="../media/image11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39441" y="954107"/>
            <a:ext cx="4996855" cy="782960"/>
          </a:xfrm>
        </p:spPr>
        <p:txBody>
          <a:bodyPr>
            <a:normAutofit/>
          </a:bodyPr>
          <a:lstStyle/>
          <a:p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ปัจจัยที่มีผล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ต่อภาวะสมดุล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13A15-521B-4F2D-96EB-9C7AD9675A76}" type="slidenum">
              <a:rPr lang="en-US">
                <a:solidFill>
                  <a:srgbClr val="000000"/>
                </a:solidFill>
              </a:rPr>
              <a:pPr/>
              <a:t>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TextBox 3"/>
          <p:cNvSpPr txBox="1"/>
          <p:nvPr/>
        </p:nvSpPr>
        <p:spPr>
          <a:xfrm>
            <a:off x="36512" y="0"/>
            <a:ext cx="9107488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ว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30224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เคมี </a:t>
            </a: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                                             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ภาคเรียนที่ </a:t>
            </a:r>
            <a:r>
              <a:rPr 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ปีการศึกษา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2557   </a:t>
            </a:r>
            <a:endParaRPr lang="th-TH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กลุ่มสาระการเรียนรู้วิทยาศาสตร์                                  โรงเรียนจอมสุรางค์อุปถัมภ์</a:t>
            </a:r>
          </a:p>
        </p:txBody>
      </p:sp>
      <p:sp>
        <p:nvSpPr>
          <p:cNvPr id="6" name="ดาว 8 แฉก 5"/>
          <p:cNvSpPr/>
          <p:nvPr/>
        </p:nvSpPr>
        <p:spPr>
          <a:xfrm>
            <a:off x="8396210" y="6165304"/>
            <a:ext cx="720080" cy="692696"/>
          </a:xfrm>
          <a:prstGeom prst="star8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smtClean="0"/>
              <a:t>1</a:t>
            </a:r>
            <a:endParaRPr lang="th-TH" dirty="0"/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611560" y="1836113"/>
            <a:ext cx="234391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1. </a:t>
            </a:r>
            <a:r>
              <a:rPr lang="en-US" sz="40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ความเข้มข้น</a:t>
            </a:r>
            <a:r>
              <a:rPr 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endParaRPr lang="th-TH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1043608" y="2584750"/>
            <a:ext cx="31683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การ</a:t>
            </a:r>
            <a:r>
              <a:rPr lang="en-US" sz="4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เพิ่มความเข้มข้น</a:t>
            </a:r>
            <a:endParaRPr lang="th-TH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1043608" y="3369186"/>
            <a:ext cx="29163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การลด</a:t>
            </a:r>
            <a:r>
              <a:rPr 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ความ</a:t>
            </a:r>
            <a:r>
              <a:rPr lang="en-US" sz="4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เข้มข้น</a:t>
            </a:r>
            <a:endParaRPr lang="th-TH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5220072" y="3061015"/>
            <a:ext cx="2127505" cy="707886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สมดุลเคมี</a:t>
            </a:r>
            <a:r>
              <a:rPr lang="en-US" sz="4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เสีย</a:t>
            </a:r>
            <a:r>
              <a:rPr 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endParaRPr lang="th-TH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5466152" y="4725144"/>
            <a:ext cx="2028119" cy="707886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th-TH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ระบบ</a:t>
            </a:r>
            <a:r>
              <a:rPr lang="en-US" sz="4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ปรับตัว</a:t>
            </a:r>
            <a:endParaRPr lang="th-TH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1115616" y="4820742"/>
            <a:ext cx="16930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เข้าสู่สมดุล</a:t>
            </a:r>
            <a:endParaRPr lang="th-TH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ลูกศรขวา 12"/>
          <p:cNvSpPr/>
          <p:nvPr/>
        </p:nvSpPr>
        <p:spPr>
          <a:xfrm rot="1854535">
            <a:off x="4313090" y="2749164"/>
            <a:ext cx="699740" cy="5882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" name="ลูกศรขวา 13"/>
          <p:cNvSpPr/>
          <p:nvPr/>
        </p:nvSpPr>
        <p:spPr>
          <a:xfrm rot="19582638">
            <a:off x="4308343" y="3413129"/>
            <a:ext cx="708296" cy="6183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ลูกศรขวา 14"/>
          <p:cNvSpPr/>
          <p:nvPr/>
        </p:nvSpPr>
        <p:spPr>
          <a:xfrm rot="5400000">
            <a:off x="6084168" y="3768901"/>
            <a:ext cx="792088" cy="6978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6" name="สี่เหลี่ยมผืนผ้า 15"/>
          <p:cNvSpPr/>
          <p:nvPr/>
        </p:nvSpPr>
        <p:spPr>
          <a:xfrm>
            <a:off x="1099420" y="5607865"/>
            <a:ext cx="17443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(K </a:t>
            </a:r>
            <a:r>
              <a:rPr lang="th-TH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เท่าเดิม)</a:t>
            </a:r>
            <a:endParaRPr lang="th-TH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ลูกศรขวา 16"/>
          <p:cNvSpPr/>
          <p:nvPr/>
        </p:nvSpPr>
        <p:spPr>
          <a:xfrm rot="10800000">
            <a:off x="3224602" y="4821543"/>
            <a:ext cx="971781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347577" y="3199909"/>
                <a:ext cx="153516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(</m:t>
                      </m:r>
                      <m:r>
                        <a:rPr lang="en-US" b="1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𝐐</m:t>
                      </m:r>
                      <m:r>
                        <a:rPr lang="en-US" b="1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≠</m:t>
                      </m:r>
                      <m:r>
                        <a:rPr lang="en-US" b="1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𝐊</m:t>
                      </m:r>
                      <m:r>
                        <a:rPr lang="en-US" b="1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th-TH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7577" y="3199909"/>
                <a:ext cx="1535164" cy="523220"/>
              </a:xfrm>
              <a:prstGeom prst="rect">
                <a:avLst/>
              </a:prstGeom>
              <a:blipFill rotWithShape="1">
                <a:blip r:embed="rId4"/>
                <a:stretch>
                  <a:fillRect l="-1984" r="-3968" b="-18605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สี่เหลี่ยมผืนผ้า 18"/>
          <p:cNvSpPr/>
          <p:nvPr/>
        </p:nvSpPr>
        <p:spPr>
          <a:xfrm>
            <a:off x="2915816" y="1836113"/>
            <a:ext cx="382348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เมื่อระบบอยู่ในภาวะสมดุล</a:t>
            </a:r>
            <a:endParaRPr lang="th-TH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829161" y="1846224"/>
                <a:ext cx="153516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(</m:t>
                      </m:r>
                      <m:r>
                        <a:rPr lang="en-US" b="1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𝐐</m:t>
                      </m:r>
                      <m:r>
                        <a:rPr lang="en-US" b="1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r>
                        <a:rPr lang="en-US" b="1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𝐊</m:t>
                      </m:r>
                      <m:r>
                        <a:rPr lang="en-US" b="1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th-TH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9161" y="1846224"/>
                <a:ext cx="1535164" cy="523220"/>
              </a:xfrm>
              <a:prstGeom prst="rect">
                <a:avLst/>
              </a:prstGeom>
              <a:blipFill rotWithShape="1">
                <a:blip r:embed="rId5"/>
                <a:stretch>
                  <a:fillRect l="-1984" r="-3968" b="-18605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75981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9" grpId="0" animBg="1"/>
      <p:bldP spid="10" grpId="0" animBg="1"/>
      <p:bldP spid="12" grpId="0"/>
      <p:bldP spid="13" grpId="0" animBg="1"/>
      <p:bldP spid="14" grpId="0" animBg="1"/>
      <p:bldP spid="15" grpId="0" animBg="1"/>
      <p:bldP spid="16" grpId="0"/>
      <p:bldP spid="1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การคลิปหน้าจอ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09" t="11051" r="12201" b="68887"/>
          <a:stretch/>
        </p:blipFill>
        <p:spPr>
          <a:xfrm>
            <a:off x="1395977" y="2414673"/>
            <a:ext cx="6993061" cy="12241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1218" y="1097449"/>
            <a:ext cx="87849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ตัวอย่าง </a:t>
            </a:r>
            <a:r>
              <a:rPr lang="th-TH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 </a:t>
            </a:r>
            <a: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พิจารณาผลการเติมสารละลายต่าง ๆ ลงในปฏิกิริยาที่อยู่ในภาวะสมดุลต่อไปนี้</a:t>
            </a:r>
            <a:endParaRPr lang="th-TH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504" y="3645024"/>
            <a:ext cx="90730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ผลการ</a:t>
            </a:r>
            <a:r>
              <a:rPr lang="th-TH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ทดลองต่อไปนี้  ข้อ</a:t>
            </a:r>
            <a:r>
              <a:rPr lang="th-TH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ใดผิด</a:t>
            </a:r>
          </a:p>
          <a:p>
            <a:r>
              <a:rPr lang="th-TH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ก.เติม 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NH</a:t>
            </a:r>
            <a:r>
              <a:rPr lang="en-US" sz="3600" b="1" baseline="-25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4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SCN(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aq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) </a:t>
            </a:r>
            <a:r>
              <a:rPr lang="th-TH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จะได้สารละลายสีแดงเข้มขึ้น</a:t>
            </a:r>
          </a:p>
          <a:p>
            <a:r>
              <a:rPr lang="th-TH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ข.เติม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Na</a:t>
            </a:r>
            <a:r>
              <a:rPr lang="en-US" sz="3600" b="1" baseline="-25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HPO</a:t>
            </a:r>
            <a:r>
              <a:rPr lang="en-US" sz="3600" b="1" baseline="-25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4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(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aq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) </a:t>
            </a:r>
            <a:r>
              <a:rPr lang="th-TH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จะได้ตะกอนขาวเล็กน้อย และสารละลายมีสีเข้มขึ้น</a:t>
            </a:r>
          </a:p>
          <a:p>
            <a:r>
              <a:rPr lang="th-TH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ค. เติม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NaOH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(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aq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) </a:t>
            </a:r>
            <a:r>
              <a:rPr lang="th-TH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จะได้ตะกอนสีน้ำตาลเกิดขึ้น และสารละลายมีสีจางลง</a:t>
            </a:r>
          </a:p>
          <a:p>
            <a:r>
              <a:rPr lang="th-TH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ง. เติม 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Fe(NO</a:t>
            </a:r>
            <a:r>
              <a:rPr lang="en-US" sz="3600" b="1" baseline="-25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)</a:t>
            </a:r>
            <a:r>
              <a:rPr lang="en-US" sz="3600" b="1" baseline="-25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(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aq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) </a:t>
            </a:r>
            <a:r>
              <a:rPr lang="th-TH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จะได้สารละลายสีเหลืองอ่อนมากขึ้น</a:t>
            </a:r>
          </a:p>
        </p:txBody>
      </p:sp>
      <p:sp>
        <p:nvSpPr>
          <p:cNvPr id="5" name="TextBox 3"/>
          <p:cNvSpPr txBox="1"/>
          <p:nvPr/>
        </p:nvSpPr>
        <p:spPr>
          <a:xfrm>
            <a:off x="36512" y="12803"/>
            <a:ext cx="9107488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ว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30224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เคมี </a:t>
            </a: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                                             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ภาคเรียนที่ </a:t>
            </a:r>
            <a:r>
              <a:rPr 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ปีการศึกษา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2557   </a:t>
            </a:r>
            <a:endParaRPr lang="th-TH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กลุ่มสาระการเรียนรู้วิทยาศาสตร์                                  โรงเรียนจอมสุรางค์อุปถัมภ์</a:t>
            </a:r>
          </a:p>
        </p:txBody>
      </p:sp>
      <p:sp>
        <p:nvSpPr>
          <p:cNvPr id="6" name="ดาว 8 แฉก 5"/>
          <p:cNvSpPr/>
          <p:nvPr/>
        </p:nvSpPr>
        <p:spPr>
          <a:xfrm>
            <a:off x="8396210" y="6165304"/>
            <a:ext cx="720080" cy="692696"/>
          </a:xfrm>
          <a:prstGeom prst="star8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smtClean="0"/>
              <a:t>10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5589254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การคลิปหน้าจอ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09" t="11051" r="12201" b="68887"/>
          <a:stretch/>
        </p:blipFill>
        <p:spPr>
          <a:xfrm>
            <a:off x="1395977" y="1052736"/>
            <a:ext cx="6993061" cy="12241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1218" y="1052736"/>
            <a:ext cx="12547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วิธีทำ</a:t>
            </a:r>
            <a:endParaRPr lang="th-TH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" name="TextBox 3"/>
          <p:cNvSpPr txBox="1"/>
          <p:nvPr/>
        </p:nvSpPr>
        <p:spPr>
          <a:xfrm>
            <a:off x="36512" y="12803"/>
            <a:ext cx="9107488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ว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30224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เคมี </a:t>
            </a: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                                             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ภาคเรียนที่ </a:t>
            </a:r>
            <a:r>
              <a:rPr 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ปีการศึกษา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2557   </a:t>
            </a:r>
            <a:endParaRPr lang="th-TH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กลุ่มสาระการเรียนรู้วิทยาศาสตร์                                  โรงเรียนจอมสุรางค์อุปถัมภ์</a:t>
            </a:r>
          </a:p>
        </p:txBody>
      </p:sp>
      <p:sp>
        <p:nvSpPr>
          <p:cNvPr id="6" name="ดาว 8 แฉก 5"/>
          <p:cNvSpPr/>
          <p:nvPr/>
        </p:nvSpPr>
        <p:spPr>
          <a:xfrm>
            <a:off x="8396210" y="6165304"/>
            <a:ext cx="720080" cy="692696"/>
          </a:xfrm>
          <a:prstGeom prst="star8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smtClean="0"/>
              <a:t>11</a:t>
            </a:r>
            <a:endParaRPr lang="th-TH" dirty="0"/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327284" y="2420888"/>
            <a:ext cx="63329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ก.เติม 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NH</a:t>
            </a:r>
            <a:r>
              <a:rPr lang="en-US" sz="4000" b="1" baseline="-25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4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SCN(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aq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)  </a:t>
            </a:r>
            <a: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สารจะแตกตัวดังสมการ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endParaRPr lang="th-TH" sz="3200" dirty="0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683568" y="4100217"/>
            <a:ext cx="650370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จะทำให้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SCN</a:t>
            </a:r>
            <a:r>
              <a:rPr lang="en-US" sz="4000" b="1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-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เพิ่มขึ้น ปฏิกิริยาเกิดไปข้างหน้า</a:t>
            </a:r>
          </a:p>
          <a:p>
            <a:r>
              <a:rPr lang="th-TH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ได้สารละลายสีแดงเข้มขึ้น</a:t>
            </a:r>
            <a:endParaRPr lang="th-TH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95950" y="3284984"/>
                <a:ext cx="6133026" cy="5273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𝑵</m:t>
                      </m:r>
                      <m:sSub>
                        <m:sSubPr>
                          <m:ctrlP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𝑯</m:t>
                          </m:r>
                        </m:e>
                        <m:sub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𝟒</m:t>
                          </m:r>
                        </m:sub>
                      </m:sSub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𝑺𝑪𝑵</m:t>
                      </m:r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→ </m:t>
                      </m:r>
                      <m:sSubSup>
                        <m:sSubSupPr>
                          <m:ctrlP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𝑵𝑯</m:t>
                          </m:r>
                        </m:e>
                        <m:sub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𝟒</m:t>
                          </m:r>
                        </m:sub>
                        <m:sup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+</m:t>
                          </m:r>
                        </m:sup>
                      </m:sSubSup>
                      <m:d>
                        <m:dPr>
                          <m:ctrlP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𝒂𝒒</m:t>
                          </m:r>
                        </m:e>
                      </m:d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+ </m:t>
                      </m:r>
                      <m:sSup>
                        <m:sSupPr>
                          <m:ctrlP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𝑺𝑪𝑵</m:t>
                          </m:r>
                        </m:e>
                        <m:sup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−</m:t>
                          </m:r>
                        </m:sup>
                      </m:sSup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𝒂𝒒</m:t>
                      </m:r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th-TH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950" y="3284984"/>
                <a:ext cx="6133026" cy="527324"/>
              </a:xfrm>
              <a:prstGeom prst="rect">
                <a:avLst/>
              </a:prstGeom>
              <a:blipFill rotWithShape="1">
                <a:blip r:embed="rId5"/>
                <a:stretch>
                  <a:fillRect b="-19767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04043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การคลิปหน้าจอ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09" t="11051" r="12201" b="68887"/>
          <a:stretch/>
        </p:blipFill>
        <p:spPr>
          <a:xfrm>
            <a:off x="1395977" y="1052736"/>
            <a:ext cx="6993061" cy="12241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1218" y="1052736"/>
            <a:ext cx="12547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วิธีทำ</a:t>
            </a:r>
            <a:endParaRPr lang="th-TH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" name="TextBox 3"/>
          <p:cNvSpPr txBox="1"/>
          <p:nvPr/>
        </p:nvSpPr>
        <p:spPr>
          <a:xfrm>
            <a:off x="36512" y="12803"/>
            <a:ext cx="9107488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ว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30224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เคมี </a:t>
            </a: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                                             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ภาคเรียนที่ </a:t>
            </a:r>
            <a:r>
              <a:rPr 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ปีการศึกษา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2557   </a:t>
            </a:r>
            <a:endParaRPr lang="th-TH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กลุ่มสาระการเรียนรู้วิทยาศาสตร์                                  โรงเรียนจอมสุรางค์อุปถัมภ์</a:t>
            </a:r>
          </a:p>
        </p:txBody>
      </p:sp>
      <p:sp>
        <p:nvSpPr>
          <p:cNvPr id="6" name="ดาว 8 แฉก 5"/>
          <p:cNvSpPr/>
          <p:nvPr/>
        </p:nvSpPr>
        <p:spPr>
          <a:xfrm>
            <a:off x="8396210" y="6165304"/>
            <a:ext cx="720080" cy="692696"/>
          </a:xfrm>
          <a:prstGeom prst="star8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smtClean="0"/>
              <a:t>12</a:t>
            </a:r>
            <a:endParaRPr lang="th-TH" dirty="0"/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327284" y="2420888"/>
            <a:ext cx="82051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ข.</a:t>
            </a:r>
            <a:r>
              <a:rPr lang="th-TH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เติม 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Na</a:t>
            </a:r>
            <a:r>
              <a:rPr lang="en-US" sz="4000" b="1" baseline="-25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HPO</a:t>
            </a:r>
            <a:r>
              <a:rPr lang="en-US" sz="4000" b="1" baseline="-25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4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(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aq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) 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สารจะแตกตัวดังสมการ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endParaRPr lang="th-TH" sz="3200" dirty="0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179512" y="5373216"/>
            <a:ext cx="87849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จะทำให้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Fe</a:t>
            </a:r>
            <a:r>
              <a:rPr lang="en-US" sz="4000" b="1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3+ </a:t>
            </a:r>
            <a: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ลดลง ปฏิกิริยาจะย้อนกลับได้สารละลายสีเหลืองอ่อน(สีจางลง) และมีตะกอนสีขาว</a:t>
            </a:r>
            <a:endParaRPr lang="th-TH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95950" y="3284984"/>
                <a:ext cx="6529416" cy="5498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𝑵</m:t>
                      </m:r>
                      <m:sSub>
                        <m:sSubPr>
                          <m:ctrlP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𝑯</m:t>
                      </m:r>
                      <m:sSub>
                        <m:sSubPr>
                          <m:ctrlP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𝑷𝑶</m:t>
                          </m:r>
                        </m:e>
                        <m:sub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𝟒</m:t>
                          </m:r>
                        </m:sub>
                      </m:sSub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</m:t>
                      </m:r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𝟐</m:t>
                      </m:r>
                      <m:sSup>
                        <m:sSupPr>
                          <m:ctrlP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𝑵𝒂</m:t>
                          </m:r>
                        </m:e>
                        <m:sup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+</m:t>
                          </m:r>
                        </m:sup>
                      </m:sSup>
                      <m:d>
                        <m:dPr>
                          <m:ctrlP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𝒂𝒒</m:t>
                          </m:r>
                        </m:e>
                      </m:d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+ </m:t>
                      </m:r>
                      <m:sSubSup>
                        <m:sSubSupPr>
                          <m:ctrlP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𝑯𝑷𝑶</m:t>
                          </m:r>
                        </m:e>
                        <m:sub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𝟒</m:t>
                          </m:r>
                        </m:sub>
                        <m:sup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𝟐</m:t>
                          </m:r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−</m:t>
                          </m:r>
                        </m:sup>
                      </m:sSubSup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𝒂𝒒</m:t>
                      </m:r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th-TH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950" y="3284984"/>
                <a:ext cx="6529416" cy="54989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กลุ่ม 12"/>
          <p:cNvGrpSpPr/>
          <p:nvPr/>
        </p:nvGrpSpPr>
        <p:grpSpPr>
          <a:xfrm>
            <a:off x="755576" y="4005064"/>
            <a:ext cx="7992392" cy="707886"/>
            <a:chOff x="861318" y="4005064"/>
            <a:chExt cx="7992392" cy="707886"/>
          </a:xfrm>
        </p:grpSpPr>
        <p:sp>
          <p:nvSpPr>
            <p:cNvPr id="11" name="สี่เหลี่ยมผืนผ้า 10"/>
            <p:cNvSpPr/>
            <p:nvPr/>
          </p:nvSpPr>
          <p:spPr>
            <a:xfrm>
              <a:off x="2267744" y="4005064"/>
              <a:ext cx="6585966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40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  <a:cs typeface="Angsana New" pitchFamily="18" charset="-34"/>
                </a:rPr>
                <a:t>จะรวมตัวกับ </a:t>
              </a:r>
              <a:r>
                <a:rPr lang="en-US" sz="40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  <a:cs typeface="Angsana New" pitchFamily="18" charset="-34"/>
                </a:rPr>
                <a:t>Fe</a:t>
              </a:r>
              <a:r>
                <a:rPr lang="en-US" sz="4000" b="1" baseline="30000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  <a:cs typeface="Angsana New" pitchFamily="18" charset="-34"/>
                </a:rPr>
                <a:t>3+ </a:t>
              </a:r>
              <a:r>
                <a:rPr lang="th-TH" sz="4000" b="1" baseline="30000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  <a:cs typeface="Angsana New" pitchFamily="18" charset="-34"/>
                </a:rPr>
                <a:t> </a:t>
              </a:r>
              <a:r>
                <a:rPr lang="th-TH" sz="40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  <a:cs typeface="Angsana New" pitchFamily="18" charset="-34"/>
                </a:rPr>
                <a:t>เกิดตะกอนสีขาว ดังสมการ</a:t>
              </a:r>
              <a:endParaRPr lang="th-TH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สี่เหลี่ยมผืนผ้า 11"/>
                <p:cNvSpPr/>
                <p:nvPr/>
              </p:nvSpPr>
              <p:spPr>
                <a:xfrm>
                  <a:off x="861318" y="4103242"/>
                  <a:ext cx="1406604" cy="54989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</m:ctrlPr>
                          </m:sSubSupPr>
                          <m:e>
                            <m:r>
                              <a:rPr lang="en-US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𝑯𝑷𝑶</m:t>
                            </m:r>
                          </m:e>
                          <m:sub>
                            <m:r>
                              <a:rPr lang="en-US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𝟒</m:t>
                            </m:r>
                          </m:sub>
                          <m:sup>
                            <m:r>
                              <a:rPr lang="en-US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𝟐</m:t>
                            </m:r>
                            <m:r>
                              <a:rPr lang="en-US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−</m:t>
                            </m:r>
                          </m:sup>
                        </m:sSubSup>
                      </m:oMath>
                    </m:oMathPara>
                  </a14:m>
                  <a:endParaRPr lang="th-TH" dirty="0"/>
                </a:p>
              </p:txBody>
            </p:sp>
          </mc:Choice>
          <mc:Fallback xmlns="">
            <p:sp>
              <p:nvSpPr>
                <p:cNvPr id="12" name="สี่เหลี่ยมผืนผ้า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1318" y="4103242"/>
                  <a:ext cx="1406604" cy="549894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h-TH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สี่เหลี่ยมผืนผ้า 13"/>
              <p:cNvSpPr/>
              <p:nvPr/>
            </p:nvSpPr>
            <p:spPr>
              <a:xfrm>
                <a:off x="768597" y="4712950"/>
                <a:ext cx="8011617" cy="549894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𝟐</m:t>
                          </m:r>
                          <m:r>
                            <a:rPr lang="en-US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𝑯𝑷𝑶</m:t>
                          </m:r>
                        </m:e>
                        <m:sub>
                          <m:r>
                            <a:rPr lang="en-US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𝟒</m:t>
                          </m:r>
                        </m:sub>
                        <m:sup>
                          <m:r>
                            <a:rPr lang="en-US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𝟐</m:t>
                          </m:r>
                          <m:r>
                            <a:rPr lang="en-US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−</m:t>
                          </m:r>
                        </m:sup>
                      </m:sSubSup>
                      <m:d>
                        <m:dPr>
                          <m:ctrlPr>
                            <a:rPr lang="en-US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𝒂𝒒</m:t>
                          </m:r>
                        </m:e>
                      </m:d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𝑭𝒆</m:t>
                          </m:r>
                        </m:e>
                        <m:sup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𝟑</m:t>
                          </m:r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+</m:t>
                          </m:r>
                        </m:sup>
                      </m:sSup>
                      <m:d>
                        <m:dPr>
                          <m:ctrlP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𝒂𝒒</m:t>
                          </m:r>
                        </m:e>
                      </m:d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𝑭𝒆𝑷</m:t>
                      </m:r>
                      <m:sSub>
                        <m:sSubPr>
                          <m:ctrlP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𝑶</m:t>
                          </m:r>
                        </m:e>
                        <m:sub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𝟒</m:t>
                          </m:r>
                        </m:sub>
                      </m:sSub>
                      <m:d>
                        <m:dPr>
                          <m:ctrlP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𝒔</m:t>
                          </m:r>
                        </m:e>
                      </m:d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𝑯</m:t>
                          </m:r>
                        </m:e>
                        <m:sub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𝟐</m:t>
                          </m:r>
                        </m:sub>
                      </m:sSub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𝑷</m:t>
                      </m:r>
                      <m:sSubSup>
                        <m:sSubSupPr>
                          <m:ctrlP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𝑶</m:t>
                          </m:r>
                        </m:e>
                        <m:sub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𝟒</m:t>
                          </m:r>
                        </m:sub>
                        <m:sup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−</m:t>
                          </m:r>
                        </m:sup>
                      </m:sSubSup>
                    </m:oMath>
                  </m:oMathPara>
                </a14:m>
                <a:endParaRPr lang="th-TH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4" name="สี่เหลี่ยมผืนผ้า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597" y="4712950"/>
                <a:ext cx="8011617" cy="54989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39855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การคลิปหน้าจอ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09" t="11051" r="12201" b="68887"/>
          <a:stretch/>
        </p:blipFill>
        <p:spPr>
          <a:xfrm>
            <a:off x="1395977" y="1052736"/>
            <a:ext cx="6993061" cy="12241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1218" y="1052736"/>
            <a:ext cx="12547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วิธีทำ</a:t>
            </a:r>
            <a:endParaRPr lang="th-TH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" name="TextBox 3"/>
          <p:cNvSpPr txBox="1"/>
          <p:nvPr/>
        </p:nvSpPr>
        <p:spPr>
          <a:xfrm>
            <a:off x="36512" y="12803"/>
            <a:ext cx="9107488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ว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30224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เคมี </a:t>
            </a: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                                             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ภาคเรียนที่ </a:t>
            </a:r>
            <a:r>
              <a:rPr 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ปีการศึกษา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2557   </a:t>
            </a:r>
            <a:endParaRPr lang="th-TH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กลุ่มสาระการเรียนรู้วิทยาศาสตร์                                  โรงเรียนจอมสุรางค์อุปถัมภ์</a:t>
            </a:r>
          </a:p>
        </p:txBody>
      </p:sp>
      <p:sp>
        <p:nvSpPr>
          <p:cNvPr id="6" name="ดาว 8 แฉก 5"/>
          <p:cNvSpPr/>
          <p:nvPr/>
        </p:nvSpPr>
        <p:spPr>
          <a:xfrm>
            <a:off x="8396210" y="6165304"/>
            <a:ext cx="720080" cy="692696"/>
          </a:xfrm>
          <a:prstGeom prst="star8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smtClean="0"/>
              <a:t>13</a:t>
            </a:r>
            <a:endParaRPr lang="th-TH" dirty="0"/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327284" y="2420888"/>
            <a:ext cx="82051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ค</a:t>
            </a:r>
            <a: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.</a:t>
            </a:r>
            <a:r>
              <a:rPr lang="th-TH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เติม </a:t>
            </a: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NaOH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</a:t>
            </a:r>
            <a: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สารจะแตกตัวดังสมการ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endParaRPr lang="th-TH" sz="3200" dirty="0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179512" y="5373216"/>
            <a:ext cx="87849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จะทำให้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Fe</a:t>
            </a:r>
            <a:r>
              <a:rPr lang="en-US" sz="4000" b="1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3+ </a:t>
            </a:r>
            <a: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ลดลง ปฏิกิริยาจะย้อนกลับได้สารละลายสีเหลืองอ่อน(สีจางลง) และมีตะกอนสีน้ำตาล</a:t>
            </a:r>
            <a:endParaRPr lang="th-TH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95950" y="3284984"/>
                <a:ext cx="531985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𝑵𝒂𝑶𝑯</m:t>
                      </m:r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→</m:t>
                      </m:r>
                      <m:sSup>
                        <m:sSupPr>
                          <m:ctrlP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𝑵𝒂</m:t>
                          </m:r>
                        </m:e>
                        <m:sup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+</m:t>
                          </m:r>
                        </m:sup>
                      </m:sSup>
                      <m:d>
                        <m:dPr>
                          <m:ctrlP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𝒂𝒒</m:t>
                          </m:r>
                        </m:e>
                      </m:d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+ </m:t>
                      </m:r>
                      <m:sSup>
                        <m:sSupPr>
                          <m:ctrlP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𝑶𝑯</m:t>
                          </m:r>
                        </m:e>
                        <m:sup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−</m:t>
                          </m:r>
                        </m:sup>
                      </m:sSup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𝒂𝒒</m:t>
                      </m:r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th-TH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950" y="3284984"/>
                <a:ext cx="5319854" cy="523220"/>
              </a:xfrm>
              <a:prstGeom prst="rect">
                <a:avLst/>
              </a:prstGeom>
              <a:blipFill rotWithShape="1">
                <a:blip r:embed="rId5"/>
                <a:stretch>
                  <a:fillRect r="-803" b="-18605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กลุ่ม 12"/>
          <p:cNvGrpSpPr/>
          <p:nvPr/>
        </p:nvGrpSpPr>
        <p:grpSpPr>
          <a:xfrm>
            <a:off x="683568" y="3861048"/>
            <a:ext cx="8208912" cy="1323439"/>
            <a:chOff x="861318" y="3933056"/>
            <a:chExt cx="7594078" cy="1323439"/>
          </a:xfrm>
        </p:grpSpPr>
        <p:sp>
          <p:nvSpPr>
            <p:cNvPr id="11" name="สี่เหลี่ยมผืนผ้า 10"/>
            <p:cNvSpPr/>
            <p:nvPr/>
          </p:nvSpPr>
          <p:spPr>
            <a:xfrm>
              <a:off x="1869430" y="3933056"/>
              <a:ext cx="6585966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40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  <a:cs typeface="Angsana New" pitchFamily="18" charset="-34"/>
                </a:rPr>
                <a:t>จะรวมตัวกับ </a:t>
              </a:r>
              <a:r>
                <a:rPr lang="en-US" sz="40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  <a:cs typeface="Angsana New" pitchFamily="18" charset="-34"/>
                </a:rPr>
                <a:t>Fe</a:t>
              </a:r>
              <a:r>
                <a:rPr lang="en-US" sz="4000" b="1" baseline="30000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  <a:cs typeface="Angsana New" pitchFamily="18" charset="-34"/>
                </a:rPr>
                <a:t>3+ </a:t>
              </a:r>
              <a:r>
                <a:rPr lang="th-TH" sz="4000" b="1" baseline="30000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  <a:cs typeface="Angsana New" pitchFamily="18" charset="-34"/>
                </a:rPr>
                <a:t> </a:t>
              </a:r>
              <a:r>
                <a:rPr lang="th-TH" sz="40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  <a:cs typeface="Angsana New" pitchFamily="18" charset="-34"/>
                </a:rPr>
                <a:t>เกิดตะกอนสีน้ำตาล ดังสมการ</a:t>
              </a:r>
              <a:endParaRPr lang="th-TH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สี่เหลี่ยมผืนผ้า 11"/>
                <p:cNvSpPr/>
                <p:nvPr/>
              </p:nvSpPr>
              <p:spPr>
                <a:xfrm>
                  <a:off x="861318" y="4103242"/>
                  <a:ext cx="1002647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𝑶𝑯</m:t>
                            </m:r>
                          </m:e>
                          <m:sup>
                            <m:r>
                              <a:rPr lang="en-US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−</m:t>
                            </m:r>
                          </m:sup>
                        </m:sSup>
                      </m:oMath>
                    </m:oMathPara>
                  </a14:m>
                  <a:endParaRPr lang="th-TH" dirty="0"/>
                </a:p>
              </p:txBody>
            </p:sp>
          </mc:Choice>
          <mc:Fallback xmlns="">
            <p:sp>
              <p:nvSpPr>
                <p:cNvPr id="12" name="สี่เหลี่ยมผืนผ้า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1318" y="4103242"/>
                  <a:ext cx="1002647" cy="523220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h-TH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สี่เหลี่ยมผืนผ้า 13"/>
              <p:cNvSpPr/>
              <p:nvPr/>
            </p:nvSpPr>
            <p:spPr>
              <a:xfrm>
                <a:off x="768597" y="4712950"/>
                <a:ext cx="6344366" cy="532966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𝟑</m:t>
                          </m:r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𝑶𝑯</m:t>
                          </m:r>
                        </m:e>
                        <m:sup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−</m:t>
                          </m:r>
                        </m:sup>
                      </m:sSup>
                      <m:d>
                        <m:dPr>
                          <m:ctrlPr>
                            <a:rPr lang="en-US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𝒂𝒒</m:t>
                          </m:r>
                        </m:e>
                      </m:d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𝑭𝒆</m:t>
                          </m:r>
                        </m:e>
                        <m:sup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𝟑</m:t>
                          </m:r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+</m:t>
                          </m:r>
                        </m:sup>
                      </m:sSup>
                      <m:d>
                        <m:dPr>
                          <m:ctrlP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𝒂𝒒</m:t>
                          </m:r>
                        </m:e>
                      </m:d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𝑭𝒆</m:t>
                      </m:r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𝑶𝑯</m:t>
                      </m:r>
                      <m:sSub>
                        <m:sSubPr>
                          <m:ctrlP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  <m:sub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𝟑</m:t>
                          </m:r>
                        </m:sub>
                      </m:sSub>
                      <m:d>
                        <m:dPr>
                          <m:ctrlP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𝒔</m:t>
                          </m:r>
                        </m:e>
                      </m:d>
                    </m:oMath>
                  </m:oMathPara>
                </a14:m>
                <a:endParaRPr lang="th-TH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4" name="สี่เหลี่ยมผืนผ้า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597" y="4712950"/>
                <a:ext cx="6344366" cy="532966"/>
              </a:xfrm>
              <a:prstGeom prst="rect">
                <a:avLst/>
              </a:prstGeom>
              <a:blipFill rotWithShape="1">
                <a:blip r:embed="rId7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50762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การคลิปหน้าจอ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09" t="11051" r="12201" b="68887"/>
          <a:stretch/>
        </p:blipFill>
        <p:spPr>
          <a:xfrm>
            <a:off x="1423606" y="1052736"/>
            <a:ext cx="6993061" cy="12241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1218" y="1052736"/>
            <a:ext cx="12547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วิธีทำ</a:t>
            </a:r>
            <a:endParaRPr lang="th-TH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" name="TextBox 3"/>
          <p:cNvSpPr txBox="1"/>
          <p:nvPr/>
        </p:nvSpPr>
        <p:spPr>
          <a:xfrm>
            <a:off x="36512" y="12803"/>
            <a:ext cx="9107488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ว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30224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เคมี </a:t>
            </a: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                                             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ภาคเรียนที่ </a:t>
            </a:r>
            <a:r>
              <a:rPr 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ปีการศึกษา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2557   </a:t>
            </a:r>
            <a:endParaRPr lang="th-TH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กลุ่มสาระการเรียนรู้วิทยาศาสตร์                                  โรงเรียนจอมสุรางค์อุปถัมภ์</a:t>
            </a:r>
          </a:p>
        </p:txBody>
      </p:sp>
      <p:sp>
        <p:nvSpPr>
          <p:cNvPr id="6" name="ดาว 8 แฉก 5"/>
          <p:cNvSpPr/>
          <p:nvPr/>
        </p:nvSpPr>
        <p:spPr>
          <a:xfrm>
            <a:off x="8396210" y="6165304"/>
            <a:ext cx="720080" cy="692696"/>
          </a:xfrm>
          <a:prstGeom prst="star8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smtClean="0"/>
              <a:t>14</a:t>
            </a:r>
            <a:endParaRPr lang="th-TH" dirty="0"/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327284" y="2420888"/>
            <a:ext cx="64769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ง. เติม 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Fe(NO</a:t>
            </a:r>
            <a:r>
              <a:rPr lang="en-US" sz="4000" b="1" baseline="-25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)</a:t>
            </a:r>
            <a:r>
              <a:rPr lang="en-US" sz="4000" b="1" baseline="-25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(</a:t>
            </a: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aq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)</a:t>
            </a:r>
            <a: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สารจะแตกตัวดังสมการ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endParaRPr lang="th-TH" sz="3200" dirty="0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527648" y="4049777"/>
            <a:ext cx="87849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จะทำให้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Fe</a:t>
            </a:r>
            <a:r>
              <a:rPr lang="en-US" sz="4000" b="1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3+ </a:t>
            </a:r>
            <a: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เพิ่มขึ้น ปฏิกิริยาจะไปข้างหน้าได้สารละลายสีแดง(สีเข้มขึ้น)</a:t>
            </a:r>
            <a:endParaRPr lang="th-TH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95950" y="3284984"/>
                <a:ext cx="6173550" cy="5408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𝑭𝒆</m:t>
                      </m:r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(</m:t>
                      </m:r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𝑵</m:t>
                      </m:r>
                      <m:sSub>
                        <m:sSubPr>
                          <m:ctrlP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𝑶</m:t>
                          </m:r>
                        </m:e>
                        <m:sub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𝟑</m:t>
                          </m:r>
                        </m:sub>
                      </m:sSub>
                      <m:sSub>
                        <m:sSubPr>
                          <m:ctrlP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)</m:t>
                          </m:r>
                        </m:e>
                        <m:sub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𝟑</m:t>
                          </m:r>
                        </m:sub>
                      </m:sSub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</m:t>
                      </m:r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→</m:t>
                      </m:r>
                      <m:sSup>
                        <m:sSupPr>
                          <m:ctrlP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𝑭𝒆</m:t>
                          </m:r>
                        </m:e>
                        <m:sup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𝟑</m:t>
                          </m:r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+</m:t>
                          </m:r>
                        </m:sup>
                      </m:sSup>
                      <m:d>
                        <m:dPr>
                          <m:ctrlP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𝒂𝒒</m:t>
                          </m:r>
                        </m:e>
                      </m:d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+ </m:t>
                      </m:r>
                      <m:sSubSup>
                        <m:sSubSupPr>
                          <m:ctrlP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𝟑</m:t>
                          </m:r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𝑵𝑶</m:t>
                          </m:r>
                        </m:e>
                        <m:sub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𝟑</m:t>
                          </m:r>
                        </m:sub>
                        <m:sup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−</m:t>
                          </m:r>
                        </m:sup>
                      </m:sSubSup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𝒂𝒒</m:t>
                      </m:r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th-TH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950" y="3284984"/>
                <a:ext cx="6173550" cy="540854"/>
              </a:xfrm>
              <a:prstGeom prst="rect">
                <a:avLst/>
              </a:prstGeom>
              <a:blipFill rotWithShape="1">
                <a:blip r:embed="rId5"/>
                <a:stretch>
                  <a:fillRect r="-593" b="-17978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สี่เหลี่ยมผืนผ้า 3"/>
          <p:cNvSpPr/>
          <p:nvPr/>
        </p:nvSpPr>
        <p:spPr>
          <a:xfrm>
            <a:off x="6297533" y="2420888"/>
            <a:ext cx="26962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endParaRPr lang="th-TH" sz="4000" dirty="0"/>
          </a:p>
        </p:txBody>
      </p:sp>
    </p:spTree>
    <p:extLst>
      <p:ext uri="{BB962C8B-B14F-4D97-AF65-F5344CB8AC3E}">
        <p14:creationId xmlns:p14="http://schemas.microsoft.com/office/powerpoint/2010/main" val="21127761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การคลิปหน้าจอ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96" t="34562" r="27457" b="50000"/>
          <a:stretch/>
        </p:blipFill>
        <p:spPr>
          <a:xfrm>
            <a:off x="870340" y="2378086"/>
            <a:ext cx="7762344" cy="6908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504" y="908720"/>
            <a:ext cx="87849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ตัวอย่าง </a:t>
            </a:r>
            <a:r>
              <a:rPr lang="th-TH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 </a:t>
            </a:r>
            <a:r>
              <a:rPr lang="th-TH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เมื่อผสมสารละลาย</a:t>
            </a:r>
            <a:r>
              <a:rPr lang="th-TH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ไอร์ออน</a:t>
            </a:r>
            <a:r>
              <a:rPr lang="th-TH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(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II)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คลอ</a:t>
            </a:r>
            <a:r>
              <a:rPr lang="th-TH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ไรด์</a:t>
            </a:r>
            <a:r>
              <a:rPr lang="th-TH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กับสารละลาย</a:t>
            </a:r>
          </a:p>
          <a:p>
            <a:r>
              <a:rPr lang="th-TH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ซิลเวอร์</a:t>
            </a:r>
            <a:r>
              <a:rPr lang="th-TH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ไน</a:t>
            </a:r>
            <a:r>
              <a:rPr lang="th-TH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เตรต</a:t>
            </a:r>
            <a:r>
              <a:rPr lang="th-TH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จะมีตะกอนของเงินเกิดขึ้น  เขียนสมการที่ภาวะสมดุลได้ดังนี้</a:t>
            </a:r>
            <a:endParaRPr lang="th-TH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3253040"/>
            <a:ext cx="87849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เมื่อเติมสารละลายชนิดใดต่อไปนี้ จะทำให้ปริมาณของตะกอนของเงินลดลง</a:t>
            </a:r>
          </a:p>
          <a:p>
            <a:r>
              <a:rPr lang="th-TH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ก.โซเดียมคลอ</a:t>
            </a:r>
            <a:r>
              <a:rPr lang="th-TH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ไรด์</a:t>
            </a:r>
            <a:endParaRPr lang="th-TH" sz="3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r>
              <a:rPr lang="th-TH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ข.</a:t>
            </a:r>
            <a:r>
              <a:rPr lang="th-TH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ไอร์ออน</a:t>
            </a:r>
            <a:r>
              <a:rPr lang="th-TH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(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II)</a:t>
            </a:r>
            <a:r>
              <a:rPr lang="th-TH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คลอ</a:t>
            </a:r>
            <a:r>
              <a:rPr lang="th-TH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ไรด์</a:t>
            </a:r>
            <a:endParaRPr lang="th-TH" sz="3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r>
              <a:rPr lang="th-TH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ค.</a:t>
            </a:r>
            <a:r>
              <a:rPr lang="th-TH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ซิลเวอร์</a:t>
            </a:r>
            <a:r>
              <a:rPr lang="th-TH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ไน</a:t>
            </a:r>
            <a:r>
              <a:rPr lang="th-TH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เตรต</a:t>
            </a:r>
            <a:r>
              <a:rPr lang="th-TH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/>
            </a:r>
            <a:br>
              <a:rPr lang="th-TH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</a:br>
            <a:r>
              <a:rPr lang="th-TH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ง.</a:t>
            </a:r>
            <a:r>
              <a:rPr lang="th-TH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ไอร์ออน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(III)</a:t>
            </a:r>
            <a:r>
              <a:rPr lang="th-TH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คลอ</a:t>
            </a:r>
            <a:r>
              <a:rPr lang="th-TH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ไรด์</a:t>
            </a:r>
            <a:endParaRPr lang="th-TH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" name="TextBox 3"/>
          <p:cNvSpPr txBox="1"/>
          <p:nvPr/>
        </p:nvSpPr>
        <p:spPr>
          <a:xfrm>
            <a:off x="36512" y="12803"/>
            <a:ext cx="9107488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ว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30224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เคมี </a:t>
            </a: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                                             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ภาคเรียนที่ </a:t>
            </a:r>
            <a:r>
              <a:rPr 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ปีการศึกษา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2557   </a:t>
            </a:r>
            <a:endParaRPr lang="th-TH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กลุ่มสาระการเรียนรู้วิทยาศาสตร์                                  โรงเรียนจอมสุรางค์อุปถัมภ์</a:t>
            </a:r>
          </a:p>
        </p:txBody>
      </p:sp>
      <p:sp>
        <p:nvSpPr>
          <p:cNvPr id="6" name="ดาว 8 แฉก 5"/>
          <p:cNvSpPr/>
          <p:nvPr/>
        </p:nvSpPr>
        <p:spPr>
          <a:xfrm>
            <a:off x="8396210" y="6165304"/>
            <a:ext cx="720080" cy="692696"/>
          </a:xfrm>
          <a:prstGeom prst="star8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smtClean="0"/>
              <a:t>15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5589254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การคลิปหน้าจอ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96" t="34562" r="27457" b="50000"/>
          <a:stretch/>
        </p:blipFill>
        <p:spPr>
          <a:xfrm>
            <a:off x="1381656" y="1009934"/>
            <a:ext cx="7762344" cy="6908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504" y="992922"/>
            <a:ext cx="10081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วิธีทำ</a:t>
            </a:r>
            <a:endParaRPr lang="th-TH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" name="TextBox 3"/>
          <p:cNvSpPr txBox="1"/>
          <p:nvPr/>
        </p:nvSpPr>
        <p:spPr>
          <a:xfrm>
            <a:off x="36512" y="12803"/>
            <a:ext cx="9107488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ว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30224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เคมี </a:t>
            </a: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                                             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ภาคเรียนที่ </a:t>
            </a:r>
            <a:r>
              <a:rPr 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ปีการศึกษา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2557   </a:t>
            </a:r>
            <a:endParaRPr lang="th-TH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กลุ่มสาระการเรียนรู้วิทยาศาสตร์                                  โรงเรียนจอมสุรางค์อุปถัมภ์</a:t>
            </a:r>
          </a:p>
        </p:txBody>
      </p:sp>
      <p:sp>
        <p:nvSpPr>
          <p:cNvPr id="6" name="ดาว 8 แฉก 5"/>
          <p:cNvSpPr/>
          <p:nvPr/>
        </p:nvSpPr>
        <p:spPr>
          <a:xfrm>
            <a:off x="8396210" y="6165304"/>
            <a:ext cx="720080" cy="692696"/>
          </a:xfrm>
          <a:prstGeom prst="star8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smtClean="0"/>
              <a:t>16</a:t>
            </a:r>
            <a:endParaRPr lang="th-TH" dirty="0"/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238656" y="1968500"/>
            <a:ext cx="38292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ก. เติมโซเดียม</a:t>
            </a:r>
            <a:r>
              <a:rPr lang="th-TH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คลอ</a:t>
            </a:r>
            <a:r>
              <a:rPr lang="th-TH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ไรด์</a:t>
            </a:r>
            <a: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endParaRPr lang="th-TH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3707904" y="2001034"/>
            <a:ext cx="34589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สารจะแตกตัวดังสมการ</a:t>
            </a:r>
            <a:endParaRPr lang="th-TH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231247" y="2780928"/>
                <a:ext cx="550099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𝑵𝒂𝑪𝒍</m:t>
                      </m:r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(</m:t>
                      </m:r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𝒔</m:t>
                      </m:r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) → </m:t>
                      </m:r>
                      <m:sSup>
                        <m:sSupPr>
                          <m:ctrlP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𝑵𝒂</m:t>
                          </m:r>
                        </m:e>
                        <m:sup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+</m:t>
                          </m:r>
                        </m:sup>
                      </m:sSup>
                      <m:d>
                        <m:dPr>
                          <m:ctrlP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𝒂𝒒</m:t>
                          </m:r>
                        </m:e>
                      </m:d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+ </m:t>
                      </m:r>
                      <m:sSup>
                        <m:sSupPr>
                          <m:ctrlP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𝑪𝒍</m:t>
                          </m:r>
                        </m:e>
                        <m:sup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−</m:t>
                          </m:r>
                        </m:sup>
                      </m:sSup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𝒂𝒒</m:t>
                      </m:r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th-TH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1247" y="2780928"/>
                <a:ext cx="5500993" cy="523220"/>
              </a:xfrm>
              <a:prstGeom prst="rect">
                <a:avLst/>
              </a:prstGeom>
              <a:blipFill rotWithShape="1">
                <a:blip r:embed="rId5"/>
                <a:stretch>
                  <a:fillRect r="-776" b="-18605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สี่เหลี่ยมผืนผ้า 9"/>
          <p:cNvSpPr/>
          <p:nvPr/>
        </p:nvSpPr>
        <p:spPr>
          <a:xfrm>
            <a:off x="643073" y="3402083"/>
            <a:ext cx="832141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Ag</a:t>
            </a:r>
            <a:r>
              <a:rPr lang="en-US" sz="4000" b="1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+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(</a:t>
            </a: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aq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) </a:t>
            </a:r>
            <a: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จะรวมกับ </a:t>
            </a: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Cl</a:t>
            </a:r>
            <a:r>
              <a:rPr lang="en-US" sz="4000" b="1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-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(</a:t>
            </a: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aq</a:t>
            </a:r>
            <a: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) เกิดตะกอนสีขาว ดังสมการ</a:t>
            </a:r>
            <a:endParaRPr lang="th-TH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249001" y="4272501"/>
                <a:ext cx="523637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𝑨</m:t>
                      </m:r>
                      <m:sSup>
                        <m:sSupPr>
                          <m:ctrlP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𝒈</m:t>
                          </m:r>
                        </m:e>
                        <m:sup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+</m:t>
                          </m:r>
                        </m:sup>
                      </m:sSup>
                      <m:d>
                        <m:dPr>
                          <m:ctrlP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𝒂𝒒</m:t>
                          </m:r>
                        </m:e>
                      </m:d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𝑪𝒍</m:t>
                          </m:r>
                        </m:e>
                        <m:sup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−</m:t>
                          </m:r>
                        </m:sup>
                      </m:sSup>
                      <m:d>
                        <m:dPr>
                          <m:ctrlP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𝒂𝒒</m:t>
                          </m:r>
                        </m:e>
                      </m:d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𝑨𝒈𝑪𝒍</m:t>
                      </m:r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𝒔</m:t>
                      </m:r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th-TH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9001" y="4272501"/>
                <a:ext cx="5236370" cy="523220"/>
              </a:xfrm>
              <a:prstGeom prst="rect">
                <a:avLst/>
              </a:prstGeom>
              <a:blipFill rotWithShape="1">
                <a:blip r:embed="rId6"/>
                <a:stretch>
                  <a:fillRect r="-815" b="-18605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สี่เหลี่ยมผืนผ้า 11"/>
          <p:cNvSpPr/>
          <p:nvPr/>
        </p:nvSpPr>
        <p:spPr>
          <a:xfrm>
            <a:off x="634688" y="4975226"/>
            <a:ext cx="812156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ปริมาณ 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Ag</a:t>
            </a:r>
            <a:r>
              <a:rPr lang="en-US" sz="4000" b="1" baseline="30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+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(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aq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)</a:t>
            </a:r>
            <a: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จึงลดลง ทำให้เกิดปฏิกิริยาย้อนกลับทำให้ปริมาณของตะกอนเงิน ลดลง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7802475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การคลิปหน้าจอ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96" t="34562" r="27457" b="50000"/>
          <a:stretch/>
        </p:blipFill>
        <p:spPr>
          <a:xfrm>
            <a:off x="1381656" y="1009934"/>
            <a:ext cx="7762344" cy="6908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504" y="992922"/>
            <a:ext cx="10081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วิธีทำ</a:t>
            </a:r>
            <a:endParaRPr lang="th-TH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" name="TextBox 3"/>
          <p:cNvSpPr txBox="1"/>
          <p:nvPr/>
        </p:nvSpPr>
        <p:spPr>
          <a:xfrm>
            <a:off x="36512" y="12803"/>
            <a:ext cx="9107488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ว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30224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เคมี </a:t>
            </a: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                                             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ภาคเรียนที่ </a:t>
            </a:r>
            <a:r>
              <a:rPr 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ปีการศึกษา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2557   </a:t>
            </a:r>
            <a:endParaRPr lang="th-TH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กลุ่มสาระการเรียนรู้วิทยาศาสตร์                                  โรงเรียนจอมสุรางค์อุปถัมภ์</a:t>
            </a:r>
          </a:p>
        </p:txBody>
      </p:sp>
      <p:sp>
        <p:nvSpPr>
          <p:cNvPr id="6" name="ดาว 8 แฉก 5"/>
          <p:cNvSpPr/>
          <p:nvPr/>
        </p:nvSpPr>
        <p:spPr>
          <a:xfrm>
            <a:off x="8396210" y="6165304"/>
            <a:ext cx="720080" cy="692696"/>
          </a:xfrm>
          <a:prstGeom prst="star8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smtClean="0"/>
              <a:t>17</a:t>
            </a:r>
            <a:endParaRPr lang="th-TH" dirty="0"/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238655" y="1844824"/>
            <a:ext cx="39733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ข</a:t>
            </a:r>
            <a: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. เติม</a:t>
            </a:r>
            <a:r>
              <a:rPr lang="th-TH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ไอร์ออน</a:t>
            </a:r>
            <a:r>
              <a:rPr lang="th-TH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(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II)</a:t>
            </a:r>
            <a:r>
              <a:rPr lang="th-TH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คลอ</a:t>
            </a:r>
            <a:r>
              <a:rPr lang="th-TH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ไรด์</a:t>
            </a:r>
            <a:endParaRPr lang="th-TH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4427984" y="1844824"/>
            <a:ext cx="34589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สารจะแตกตัวดังสมการ</a:t>
            </a:r>
            <a:endParaRPr lang="th-TH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231247" y="2636912"/>
                <a:ext cx="5907002" cy="5329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𝑭𝒆</m:t>
                      </m:r>
                      <m:sSub>
                        <m:sSubPr>
                          <m:ctrlP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𝑪𝒍</m:t>
                          </m:r>
                        </m:e>
                        <m:sub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(</m:t>
                      </m:r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𝒔</m:t>
                      </m:r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) → </m:t>
                      </m:r>
                      <m:sSup>
                        <m:sSupPr>
                          <m:ctrlP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𝑭𝒆</m:t>
                          </m:r>
                        </m:e>
                        <m:sup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𝟐</m:t>
                          </m:r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+</m:t>
                          </m:r>
                        </m:sup>
                      </m:sSup>
                      <m:d>
                        <m:dPr>
                          <m:ctrlP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𝒂𝒒</m:t>
                          </m:r>
                        </m:e>
                      </m:d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+ </m:t>
                      </m:r>
                      <m:sSup>
                        <m:sSupPr>
                          <m:ctrlP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𝟐</m:t>
                          </m:r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𝑪𝒍</m:t>
                          </m:r>
                        </m:e>
                        <m:sup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−</m:t>
                          </m:r>
                        </m:sup>
                      </m:sSup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𝒂𝒒</m:t>
                      </m:r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th-TH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1247" y="2636912"/>
                <a:ext cx="5907002" cy="532966"/>
              </a:xfrm>
              <a:prstGeom prst="rect">
                <a:avLst/>
              </a:prstGeom>
              <a:blipFill rotWithShape="1">
                <a:blip r:embed="rId5"/>
                <a:stretch>
                  <a:fillRect r="-619" b="-19540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สี่เหลี่ยมผืนผ้า 9"/>
          <p:cNvSpPr/>
          <p:nvPr/>
        </p:nvSpPr>
        <p:spPr>
          <a:xfrm>
            <a:off x="643073" y="3212976"/>
            <a:ext cx="832141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Ag</a:t>
            </a:r>
            <a:r>
              <a:rPr lang="en-US" sz="4000" b="1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+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(</a:t>
            </a: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aq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) </a:t>
            </a:r>
            <a: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จะรวมกับ </a:t>
            </a: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Cl</a:t>
            </a:r>
            <a:r>
              <a:rPr lang="en-US" sz="4000" b="1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-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(</a:t>
            </a: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aq</a:t>
            </a:r>
            <a: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) เกิดตะกอนสีขาว ดังสมการ</a:t>
            </a:r>
            <a:endParaRPr lang="th-TH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249001" y="3933056"/>
                <a:ext cx="523637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𝑨</m:t>
                      </m:r>
                      <m:sSup>
                        <m:sSupPr>
                          <m:ctrlP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𝒈</m:t>
                          </m:r>
                        </m:e>
                        <m:sup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+</m:t>
                          </m:r>
                        </m:sup>
                      </m:sSup>
                      <m:d>
                        <m:dPr>
                          <m:ctrlP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𝒂𝒒</m:t>
                          </m:r>
                        </m:e>
                      </m:d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𝑪𝒍</m:t>
                          </m:r>
                        </m:e>
                        <m:sup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−</m:t>
                          </m:r>
                        </m:sup>
                      </m:sSup>
                      <m:d>
                        <m:dPr>
                          <m:ctrlP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𝒂𝒒</m:t>
                          </m:r>
                        </m:e>
                      </m:d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𝑨𝒈𝑪𝒍</m:t>
                      </m:r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𝒔</m:t>
                      </m:r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th-TH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9001" y="3933056"/>
                <a:ext cx="5236370" cy="523220"/>
              </a:xfrm>
              <a:prstGeom prst="rect">
                <a:avLst/>
              </a:prstGeom>
              <a:blipFill rotWithShape="1">
                <a:blip r:embed="rId6"/>
                <a:stretch>
                  <a:fillRect r="-815" b="-18605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สี่เหลี่ยมผืนผ้า 11"/>
          <p:cNvSpPr/>
          <p:nvPr/>
        </p:nvSpPr>
        <p:spPr>
          <a:xfrm>
            <a:off x="395536" y="4437112"/>
            <a:ext cx="8568952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Cl</a:t>
            </a:r>
            <a:r>
              <a:rPr lang="en-US" sz="4000" b="1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-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(</a:t>
            </a: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aq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) </a:t>
            </a:r>
            <a: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ทำให้ 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Ag</a:t>
            </a:r>
            <a:r>
              <a:rPr lang="en-US" sz="4000" b="1" baseline="30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+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(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aq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)</a:t>
            </a:r>
            <a: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ลดลง ทำให้ เกิดปฏิกิริยา</a:t>
            </a:r>
            <a:r>
              <a:rPr lang="th-TH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ย้อนกลับ</a:t>
            </a:r>
            <a:endParaRPr lang="th-TH" dirty="0">
              <a:solidFill>
                <a:srgbClr val="FF0000"/>
              </a:solidFill>
            </a:endParaRPr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395536" y="5157192"/>
            <a:ext cx="8568952" cy="7078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Fe</a:t>
            </a:r>
            <a:r>
              <a:rPr lang="en-US" sz="4000" b="1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2+</a:t>
            </a:r>
            <a:r>
              <a:rPr lang="th-TH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ทำให้  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Fe</a:t>
            </a:r>
            <a:r>
              <a:rPr lang="en-US" sz="4000" b="1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2+ </a:t>
            </a:r>
            <a: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เพิ่มขึ้น ทำให้ เกิดปฏิกิริยา</a:t>
            </a:r>
            <a:r>
              <a:rPr lang="th-TH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ไปข้างหน้า</a:t>
            </a:r>
            <a:endParaRPr lang="th-TH" sz="4000" dirty="0">
              <a:solidFill>
                <a:srgbClr val="FF0000"/>
              </a:solidFill>
            </a:endParaRPr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35496" y="5988432"/>
            <a:ext cx="94019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แต่ปริมาณของ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Cl</a:t>
            </a:r>
            <a:r>
              <a:rPr lang="en-US" sz="40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-</a:t>
            </a:r>
            <a:r>
              <a:rPr lang="th-TH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มากกว่า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Fe</a:t>
            </a:r>
            <a:r>
              <a:rPr lang="en-US" sz="40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2+ </a:t>
            </a:r>
            <a:r>
              <a:rPr lang="th-TH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ดังนั้นจึงทำให้ 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Ag</a:t>
            </a:r>
            <a:r>
              <a:rPr lang="en-US" sz="40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+</a:t>
            </a:r>
            <a:r>
              <a:rPr lang="th-TH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ลดลงมากกว่า</a:t>
            </a:r>
            <a:endParaRPr lang="th-TH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4559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  <p:bldP spid="10" grpId="0"/>
      <p:bldP spid="11" grpId="0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สี่เหลี่ยมผืนผ้า 23"/>
          <p:cNvSpPr/>
          <p:nvPr/>
        </p:nvSpPr>
        <p:spPr>
          <a:xfrm>
            <a:off x="0" y="1009934"/>
            <a:ext cx="1547664" cy="270709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noFill/>
            </a:endParaRPr>
          </a:p>
        </p:txBody>
      </p:sp>
      <p:pic>
        <p:nvPicPr>
          <p:cNvPr id="2" name="รูปภาพ 1" descr="การคลิปหน้าจอ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96" t="34562" r="27457" b="50000"/>
          <a:stretch/>
        </p:blipFill>
        <p:spPr>
          <a:xfrm>
            <a:off x="1619672" y="1034276"/>
            <a:ext cx="7488832" cy="666531"/>
          </a:xfrm>
          <a:prstGeom prst="rect">
            <a:avLst/>
          </a:prstGeom>
        </p:spPr>
      </p:pic>
      <p:sp>
        <p:nvSpPr>
          <p:cNvPr id="5" name="TextBox 3"/>
          <p:cNvSpPr txBox="1"/>
          <p:nvPr/>
        </p:nvSpPr>
        <p:spPr>
          <a:xfrm>
            <a:off x="36512" y="12803"/>
            <a:ext cx="9107488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ว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30224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เคมี </a:t>
            </a: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                                             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ภาคเรียนที่ </a:t>
            </a:r>
            <a:r>
              <a:rPr 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ปีการศึกษา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2557   </a:t>
            </a:r>
            <a:endParaRPr lang="th-TH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กลุ่มสาระการเรียนรู้วิทยาศาสตร์                                  โรงเรียนจอมสุรางค์อุปถัมภ์</a:t>
            </a:r>
          </a:p>
        </p:txBody>
      </p:sp>
      <p:sp>
        <p:nvSpPr>
          <p:cNvPr id="6" name="ดาว 8 แฉก 5"/>
          <p:cNvSpPr/>
          <p:nvPr/>
        </p:nvSpPr>
        <p:spPr>
          <a:xfrm>
            <a:off x="8396210" y="6165304"/>
            <a:ext cx="720080" cy="692696"/>
          </a:xfrm>
          <a:prstGeom prst="star8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smtClean="0"/>
              <a:t>18</a:t>
            </a:r>
            <a:endParaRPr lang="th-TH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สี่เหลี่ยมผืนผ้า 3"/>
              <p:cNvSpPr/>
              <p:nvPr/>
            </p:nvSpPr>
            <p:spPr>
              <a:xfrm>
                <a:off x="0" y="2295589"/>
                <a:ext cx="1647118" cy="4700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𝑭𝒆</m:t>
                        </m:r>
                      </m:e>
                      <m:sup>
                        <m:r>
                          <a:rPr lang="en-US" sz="2400" b="1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𝟐</m:t>
                        </m:r>
                        <m:r>
                          <a:rPr lang="en-US" sz="2400" b="1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+</m:t>
                        </m:r>
                      </m:sup>
                    </m:sSup>
                    <m:d>
                      <m:dPr>
                        <m:ctrlPr>
                          <a:rPr lang="en-US" sz="2400" b="1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400" b="1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𝒂𝒒</m:t>
                        </m:r>
                      </m:e>
                    </m:d>
                  </m:oMath>
                </a14:m>
                <a:r>
                  <a:rPr lang="en-US" sz="2400" dirty="0" smtClean="0"/>
                  <a:t>+</a:t>
                </a:r>
                <a:endParaRPr lang="th-TH" sz="2400" dirty="0"/>
              </a:p>
            </p:txBody>
          </p:sp>
        </mc:Choice>
        <mc:Fallback xmlns="">
          <p:sp>
            <p:nvSpPr>
              <p:cNvPr id="4" name="สี่เหลี่ยมผืนผ้า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295589"/>
                <a:ext cx="1647118" cy="470000"/>
              </a:xfrm>
              <a:prstGeom prst="rect">
                <a:avLst/>
              </a:prstGeom>
              <a:blipFill rotWithShape="1">
                <a:blip r:embed="rId5"/>
                <a:stretch>
                  <a:fillRect l="-1111" t="-15584" r="-4815" b="-22078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สี่เหลี่ยมผืนผ้า 14"/>
              <p:cNvSpPr/>
              <p:nvPr/>
            </p:nvSpPr>
            <p:spPr>
              <a:xfrm>
                <a:off x="36512" y="2994026"/>
                <a:ext cx="102989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1" i="1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𝟐</m:t>
                          </m:r>
                          <m:r>
                            <a:rPr lang="en-US" b="1" i="1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𝑪𝒍</m:t>
                          </m:r>
                        </m:e>
                        <m:sup>
                          <m:r>
                            <a:rPr lang="en-US" b="1" i="1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th-TH" dirty="0"/>
              </a:p>
            </p:txBody>
          </p:sp>
        </mc:Choice>
        <mc:Fallback xmlns="">
          <p:sp>
            <p:nvSpPr>
              <p:cNvPr id="15" name="สี่เหลี่ยมผืนผ้า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12" y="2994026"/>
                <a:ext cx="1029897" cy="523220"/>
              </a:xfrm>
              <a:prstGeom prst="rect">
                <a:avLst/>
              </a:prstGeom>
              <a:blipFill rotWithShape="1">
                <a:blip r:embed="rId6"/>
                <a:stretch>
                  <a:fillRect l="-592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ลูกศรขึ้น 15"/>
          <p:cNvSpPr/>
          <p:nvPr/>
        </p:nvSpPr>
        <p:spPr>
          <a:xfrm>
            <a:off x="1763688" y="2060848"/>
            <a:ext cx="432048" cy="501224"/>
          </a:xfrm>
          <a:prstGeom prst="up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7" name="ลูกศรขวา 16"/>
          <p:cNvSpPr/>
          <p:nvPr/>
        </p:nvSpPr>
        <p:spPr>
          <a:xfrm>
            <a:off x="5148064" y="2092072"/>
            <a:ext cx="1121283" cy="47000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8" name="ลูกศรขึ้น 17"/>
          <p:cNvSpPr/>
          <p:nvPr/>
        </p:nvSpPr>
        <p:spPr>
          <a:xfrm>
            <a:off x="8023741" y="2044977"/>
            <a:ext cx="432048" cy="501224"/>
          </a:xfrm>
          <a:prstGeom prst="up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9" name="ลูกศรขึ้น 18"/>
          <p:cNvSpPr/>
          <p:nvPr/>
        </p:nvSpPr>
        <p:spPr>
          <a:xfrm>
            <a:off x="6485371" y="2030890"/>
            <a:ext cx="432048" cy="501224"/>
          </a:xfrm>
          <a:prstGeom prst="up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0" name="ลูกศรขึ้น 19"/>
          <p:cNvSpPr/>
          <p:nvPr/>
        </p:nvSpPr>
        <p:spPr>
          <a:xfrm rot="10649182">
            <a:off x="3394623" y="2101306"/>
            <a:ext cx="432048" cy="501224"/>
          </a:xfrm>
          <a:prstGeom prst="up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สี่เหลี่ยมผืนผ้า 21"/>
              <p:cNvSpPr/>
              <p:nvPr/>
            </p:nvSpPr>
            <p:spPr>
              <a:xfrm>
                <a:off x="71623" y="1249691"/>
                <a:ext cx="153753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𝑭𝒆</m:t>
                      </m:r>
                      <m:sSub>
                        <m:sSubPr>
                          <m:ctrlPr>
                            <a:rPr lang="en-US" sz="2400" b="1" i="1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𝑪𝒍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sz="2400" b="1" i="1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(</m:t>
                      </m:r>
                      <m:r>
                        <a:rPr lang="en-US" sz="2400" b="1" i="1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𝒔</m:t>
                      </m:r>
                      <m:r>
                        <a:rPr lang="en-US" sz="2400" b="1" i="1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) </m:t>
                      </m:r>
                    </m:oMath>
                  </m:oMathPara>
                </a14:m>
                <a:endParaRPr lang="th-TH" sz="2400" dirty="0"/>
              </a:p>
            </p:txBody>
          </p:sp>
        </mc:Choice>
        <mc:Fallback xmlns="">
          <p:sp>
            <p:nvSpPr>
              <p:cNvPr id="22" name="สี่เหลี่ยมผืนผ้า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23" y="1249691"/>
                <a:ext cx="1537537" cy="461665"/>
              </a:xfrm>
              <a:prstGeom prst="rect">
                <a:avLst/>
              </a:prstGeom>
              <a:blipFill rotWithShape="1">
                <a:blip r:embed="rId7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ลูกศรลง 22"/>
          <p:cNvSpPr/>
          <p:nvPr/>
        </p:nvSpPr>
        <p:spPr>
          <a:xfrm>
            <a:off x="395536" y="1711356"/>
            <a:ext cx="288032" cy="570146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5" name="ลูกศรขึ้น 24"/>
          <p:cNvSpPr/>
          <p:nvPr/>
        </p:nvSpPr>
        <p:spPr>
          <a:xfrm rot="10649182">
            <a:off x="3409088" y="2918542"/>
            <a:ext cx="432048" cy="501224"/>
          </a:xfrm>
          <a:prstGeom prst="up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FF0000"/>
              </a:solidFill>
            </a:endParaRPr>
          </a:p>
        </p:txBody>
      </p:sp>
      <p:sp>
        <p:nvSpPr>
          <p:cNvPr id="26" name="ลูกศรขึ้น 25"/>
          <p:cNvSpPr/>
          <p:nvPr/>
        </p:nvSpPr>
        <p:spPr>
          <a:xfrm rot="10649182">
            <a:off x="8070698" y="2927605"/>
            <a:ext cx="432048" cy="501224"/>
          </a:xfrm>
          <a:prstGeom prst="up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FF0000"/>
              </a:solidFill>
            </a:endParaRPr>
          </a:p>
        </p:txBody>
      </p:sp>
      <p:sp>
        <p:nvSpPr>
          <p:cNvPr id="27" name="ลูกศรขึ้น 26"/>
          <p:cNvSpPr/>
          <p:nvPr/>
        </p:nvSpPr>
        <p:spPr>
          <a:xfrm rot="10649182">
            <a:off x="6496154" y="2918541"/>
            <a:ext cx="432048" cy="501224"/>
          </a:xfrm>
          <a:prstGeom prst="up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FF0000"/>
              </a:solidFill>
            </a:endParaRPr>
          </a:p>
        </p:txBody>
      </p:sp>
      <p:sp>
        <p:nvSpPr>
          <p:cNvPr id="28" name="ลูกศรขึ้น 27"/>
          <p:cNvSpPr/>
          <p:nvPr/>
        </p:nvSpPr>
        <p:spPr>
          <a:xfrm>
            <a:off x="1835696" y="2924944"/>
            <a:ext cx="432048" cy="501224"/>
          </a:xfrm>
          <a:prstGeom prst="up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9" name="ลูกศรขวา 28"/>
          <p:cNvSpPr/>
          <p:nvPr/>
        </p:nvSpPr>
        <p:spPr>
          <a:xfrm rot="10800000">
            <a:off x="4661490" y="2636911"/>
            <a:ext cx="1535848" cy="936104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0" name="สี่เหลี่ยมผืนผ้า 29"/>
          <p:cNvSpPr/>
          <p:nvPr/>
        </p:nvSpPr>
        <p:spPr>
          <a:xfrm>
            <a:off x="373297" y="4247937"/>
            <a:ext cx="857638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สรุป จะเกิดปฏิกิริยาย้อนกลับ ตะกอนเงิน ลดลงและได้ตะกอน</a:t>
            </a:r>
            <a:b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</a:br>
            <a: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ขาวของ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AgCl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4301016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4" grpId="0"/>
      <p:bldP spid="15" grpId="0"/>
      <p:bldP spid="16" grpId="0" animBg="1"/>
      <p:bldP spid="17" grpId="0" animBg="1"/>
      <p:bldP spid="18" grpId="0" animBg="1"/>
      <p:bldP spid="19" grpId="0" animBg="1"/>
      <p:bldP spid="20" grpId="0" animBg="1"/>
      <p:bldP spid="22" grpId="0"/>
      <p:bldP spid="23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การคลิปหน้าจอ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96" t="34562" r="27457" b="50000"/>
          <a:stretch/>
        </p:blipFill>
        <p:spPr>
          <a:xfrm>
            <a:off x="1381656" y="1009934"/>
            <a:ext cx="7762344" cy="6908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504" y="992922"/>
            <a:ext cx="10081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วิธีทำ</a:t>
            </a:r>
            <a:endParaRPr lang="th-TH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" name="TextBox 3"/>
          <p:cNvSpPr txBox="1"/>
          <p:nvPr/>
        </p:nvSpPr>
        <p:spPr>
          <a:xfrm>
            <a:off x="36512" y="12803"/>
            <a:ext cx="9107488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ว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30224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เคมี </a:t>
            </a: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                                             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ภาคเรียนที่ </a:t>
            </a:r>
            <a:r>
              <a:rPr 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ปีการศึกษา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2557   </a:t>
            </a:r>
            <a:endParaRPr lang="th-TH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กลุ่มสาระการเรียนรู้วิทยาศาสตร์                                  โรงเรียนจอมสุรางค์อุปถัมภ์</a:t>
            </a:r>
          </a:p>
        </p:txBody>
      </p:sp>
      <p:sp>
        <p:nvSpPr>
          <p:cNvPr id="6" name="ดาว 8 แฉก 5"/>
          <p:cNvSpPr/>
          <p:nvPr/>
        </p:nvSpPr>
        <p:spPr>
          <a:xfrm>
            <a:off x="8396210" y="6165304"/>
            <a:ext cx="720080" cy="692696"/>
          </a:xfrm>
          <a:prstGeom prst="star8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smtClean="0"/>
              <a:t>19</a:t>
            </a:r>
            <a:endParaRPr lang="th-TH" dirty="0"/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238655" y="1844824"/>
            <a:ext cx="39733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ค. เติม</a:t>
            </a:r>
            <a:r>
              <a:rPr lang="th-TH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ซิลเวอร์</a:t>
            </a:r>
            <a: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ไนเตรท</a:t>
            </a:r>
            <a:endParaRPr lang="th-TH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4427984" y="1844824"/>
            <a:ext cx="34589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สารจะแตกตัวดังสมการ</a:t>
            </a:r>
            <a:endParaRPr lang="th-TH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231247" y="2636912"/>
                <a:ext cx="607531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𝑨𝒈</m:t>
                      </m:r>
                      <m:sSub>
                        <m:sSubPr>
                          <m:ctrlP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𝑵𝑶</m:t>
                          </m:r>
                        </m:e>
                        <m:sub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𝟑</m:t>
                          </m:r>
                        </m:sub>
                      </m:sSub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(</m:t>
                      </m:r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𝒔</m:t>
                      </m:r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) → </m:t>
                      </m:r>
                      <m:sSup>
                        <m:sSupPr>
                          <m:ctrlP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𝑨𝒈</m:t>
                          </m:r>
                        </m:e>
                        <m:sup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+</m:t>
                          </m:r>
                        </m:sup>
                      </m:sSup>
                      <m:d>
                        <m:dPr>
                          <m:ctrlP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𝒂𝒒</m:t>
                          </m:r>
                        </m:e>
                      </m:d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+ </m:t>
                      </m:r>
                      <m:sSubSup>
                        <m:sSubSupPr>
                          <m:ctrlP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𝑵𝑶</m:t>
                          </m:r>
                        </m:e>
                        <m:sub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𝟑</m:t>
                          </m:r>
                        </m:sub>
                        <m:sup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−</m:t>
                          </m:r>
                        </m:sup>
                      </m:sSubSup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𝒂𝒒</m:t>
                      </m:r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th-TH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1247" y="2636912"/>
                <a:ext cx="6075317" cy="523220"/>
              </a:xfrm>
              <a:prstGeom prst="rect">
                <a:avLst/>
              </a:prstGeom>
              <a:blipFill rotWithShape="1">
                <a:blip r:embed="rId5"/>
                <a:stretch>
                  <a:fillRect r="-602" b="-20000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สี่เหลี่ยมผืนผ้า 9"/>
          <p:cNvSpPr/>
          <p:nvPr/>
        </p:nvSpPr>
        <p:spPr>
          <a:xfrm>
            <a:off x="643073" y="3212976"/>
            <a:ext cx="847321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Ag</a:t>
            </a:r>
            <a:r>
              <a:rPr lang="en-US" sz="4000" b="1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+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(</a:t>
            </a: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aq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) </a:t>
            </a:r>
            <a: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จะเพิ่มขึ้น เกิดปฏิกิริยาไปข้างหน้า ได้ 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Ag(s)</a:t>
            </a:r>
            <a: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เพิ่มขึ้น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2483351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13A15-521B-4F2D-96EB-9C7AD9675A76}" type="slidenum">
              <a:rPr lang="en-US">
                <a:solidFill>
                  <a:srgbClr val="000000"/>
                </a:solidFill>
              </a:rPr>
              <a:pPr/>
              <a:t>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TextBox 3"/>
          <p:cNvSpPr txBox="1"/>
          <p:nvPr/>
        </p:nvSpPr>
        <p:spPr>
          <a:xfrm>
            <a:off x="36512" y="0"/>
            <a:ext cx="9107488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ว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30224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เคมี </a:t>
            </a: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                                             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ภาคเรียนที่ </a:t>
            </a:r>
            <a:r>
              <a:rPr 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ปีการศึกษา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2557   </a:t>
            </a:r>
            <a:endParaRPr lang="th-TH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กลุ่มสาระการเรียนรู้วิทยาศาสตร์                                  โรงเรียนจอมสุรางค์อุปถัมภ์</a:t>
            </a:r>
          </a:p>
        </p:txBody>
      </p:sp>
      <p:sp>
        <p:nvSpPr>
          <p:cNvPr id="6" name="ดาว 8 แฉก 5"/>
          <p:cNvSpPr/>
          <p:nvPr/>
        </p:nvSpPr>
        <p:spPr>
          <a:xfrm>
            <a:off x="8396210" y="6165304"/>
            <a:ext cx="720080" cy="692696"/>
          </a:xfrm>
          <a:prstGeom prst="star8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smtClean="0"/>
              <a:t>2</a:t>
            </a:r>
            <a:endParaRPr lang="th-TH" dirty="0"/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251520" y="1035451"/>
            <a:ext cx="172996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2. </a:t>
            </a:r>
            <a:r>
              <a:rPr lang="en-US" sz="40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ความ</a:t>
            </a:r>
            <a:r>
              <a:rPr lang="en-US" sz="40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ดัน</a:t>
            </a:r>
            <a:endParaRPr lang="th-TH" dirty="0"/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1317972" y="1568986"/>
            <a:ext cx="26059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การ</a:t>
            </a:r>
            <a:r>
              <a:rPr lang="en-US" sz="4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เพิ่มความ</a:t>
            </a:r>
            <a:r>
              <a:rPr 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ดัน</a:t>
            </a:r>
            <a:endParaRPr lang="th-TH" dirty="0"/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1329386" y="2564904"/>
            <a:ext cx="6598281" cy="1323439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pPr algn="ctr"/>
            <a:r>
              <a:rPr lang="th-TH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มีผลกับระบบที่มีแก๊สและมีจำนวนโม</a:t>
            </a:r>
            <a:r>
              <a:rPr lang="th-TH" sz="4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ลของ</a:t>
            </a:r>
            <a:r>
              <a:rPr lang="th-TH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แก๊ส</a:t>
            </a:r>
          </a:p>
          <a:p>
            <a:pPr algn="ctr"/>
            <a:r>
              <a:rPr lang="th-TH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ในฝั่งสารตั้งต้นและผลิตภัณฑ์</a:t>
            </a:r>
            <a:r>
              <a:rPr lang="th-TH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ไม่เท่ากัน</a:t>
            </a:r>
            <a:endParaRPr lang="th-TH" dirty="0">
              <a:solidFill>
                <a:srgbClr val="FF0000"/>
              </a:solidFill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3491880" y="4552785"/>
            <a:ext cx="4706069" cy="1938992"/>
          </a:xfrm>
          <a:prstGeom prst="rect">
            <a:avLst/>
          </a:prstGeom>
          <a:solidFill>
            <a:srgbClr val="FF99CC"/>
          </a:solidFill>
        </p:spPr>
        <p:txBody>
          <a:bodyPr wrap="square">
            <a:spAutoFit/>
          </a:bodyPr>
          <a:lstStyle/>
          <a:p>
            <a:r>
              <a:rPr lang="th-TH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ระบบ</a:t>
            </a:r>
            <a:r>
              <a:rPr lang="en-US" sz="4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จะ</a:t>
            </a:r>
            <a:r>
              <a:rPr 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ปรับตัวไปใน</a:t>
            </a:r>
            <a:r>
              <a:rPr lang="en-US" sz="4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ทิศทาง</a:t>
            </a:r>
            <a:r>
              <a:rPr lang="th-TH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จากฝั่งที่มีจำนวน</a:t>
            </a:r>
            <a:r>
              <a:rPr lang="th-TH" sz="4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โมล</a:t>
            </a:r>
            <a:r>
              <a:rPr lang="th-TH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แก๊สมากกว่าไปหาฝั่งที่มีจำนวน</a:t>
            </a:r>
            <a:r>
              <a:rPr lang="th-TH" sz="4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โมล</a:t>
            </a:r>
            <a:r>
              <a:rPr lang="th-TH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แก๊สน้อยกว่า</a:t>
            </a:r>
            <a:endParaRPr lang="th-TH" dirty="0"/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7417416" y="3878171"/>
            <a:ext cx="1957587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th-TH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ค่า 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K </a:t>
            </a:r>
            <a:r>
              <a:rPr lang="th-TH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เท่าเดิม</a:t>
            </a:r>
            <a:endParaRPr lang="th-TH" dirty="0">
              <a:solidFill>
                <a:srgbClr val="FF0000"/>
              </a:solidFill>
            </a:endParaRPr>
          </a:p>
        </p:txBody>
      </p:sp>
      <p:sp>
        <p:nvSpPr>
          <p:cNvPr id="15" name="ลูกศรโค้งขึ้น 14"/>
          <p:cNvSpPr/>
          <p:nvPr/>
        </p:nvSpPr>
        <p:spPr>
          <a:xfrm rot="5785600">
            <a:off x="-112163" y="2233176"/>
            <a:ext cx="1758102" cy="864096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18" name="ลูกศรลง 17"/>
          <p:cNvSpPr/>
          <p:nvPr/>
        </p:nvSpPr>
        <p:spPr>
          <a:xfrm>
            <a:off x="5205012" y="3991943"/>
            <a:ext cx="954360" cy="5891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1907704" y="1064930"/>
            <a:ext cx="382348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เมื่อระบบอยู่ในภาวะสมดุล</a:t>
            </a:r>
            <a:endParaRPr lang="th-TH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731187" y="1099187"/>
                <a:ext cx="153516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(</m:t>
                      </m:r>
                      <m:r>
                        <a:rPr lang="en-US" b="1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𝐐</m:t>
                      </m:r>
                      <m:r>
                        <a:rPr lang="en-US" b="1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r>
                        <a:rPr lang="en-US" b="1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𝐊</m:t>
                      </m:r>
                      <m:r>
                        <a:rPr lang="en-US" b="1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th-TH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1187" y="1099187"/>
                <a:ext cx="1535164" cy="523220"/>
              </a:xfrm>
              <a:prstGeom prst="rect">
                <a:avLst/>
              </a:prstGeom>
              <a:blipFill rotWithShape="1">
                <a:blip r:embed="rId4"/>
                <a:stretch>
                  <a:fillRect l="-1984" r="-3968" b="-18605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14678" y="4101869"/>
                <a:ext cx="29652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h-TH" sz="18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th-TH" sz="18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1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/>
                            </a:rPr>
                            <m:t>𝑔</m:t>
                          </m:r>
                        </m:e>
                      </m:d>
                      <m:r>
                        <a:rPr lang="en-US" sz="18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1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/>
                            </a:rPr>
                            <m:t>𝑔</m:t>
                          </m:r>
                        </m:e>
                      </m:d>
                      <m:r>
                        <a:rPr lang="en-US" sz="1800" b="0" i="1" smtClean="0">
                          <a:latin typeface="Cambria Math"/>
                        </a:rPr>
                        <m:t>              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1800" b="0" i="1" smtClean="0">
                          <a:latin typeface="Cambria Math"/>
                        </a:rPr>
                        <m:t>(</m:t>
                      </m:r>
                      <m:r>
                        <a:rPr lang="en-US" sz="1800" b="0" i="1" smtClean="0">
                          <a:latin typeface="Cambria Math"/>
                        </a:rPr>
                        <m:t>𝑔</m:t>
                      </m:r>
                      <m:r>
                        <a:rPr lang="en-US" sz="18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th-TH" sz="18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678" y="4101869"/>
                <a:ext cx="2965234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กลุ่ม 24"/>
          <p:cNvGrpSpPr/>
          <p:nvPr/>
        </p:nvGrpSpPr>
        <p:grpSpPr>
          <a:xfrm>
            <a:off x="2555776" y="4185688"/>
            <a:ext cx="360040" cy="232471"/>
            <a:chOff x="1475656" y="4825144"/>
            <a:chExt cx="720080" cy="290483"/>
          </a:xfrm>
        </p:grpSpPr>
        <p:grpSp>
          <p:nvGrpSpPr>
            <p:cNvPr id="21" name="กลุ่ม 20"/>
            <p:cNvGrpSpPr/>
            <p:nvPr/>
          </p:nvGrpSpPr>
          <p:grpSpPr>
            <a:xfrm>
              <a:off x="1475656" y="4825144"/>
              <a:ext cx="720080" cy="116024"/>
              <a:chOff x="1475656" y="4825144"/>
              <a:chExt cx="720080" cy="116024"/>
            </a:xfrm>
          </p:grpSpPr>
          <p:cxnSp>
            <p:nvCxnSpPr>
              <p:cNvPr id="13" name="ตัวเชื่อมต่อตรง 12"/>
              <p:cNvCxnSpPr/>
              <p:nvPr/>
            </p:nvCxnSpPr>
            <p:spPr>
              <a:xfrm>
                <a:off x="1475656" y="4941168"/>
                <a:ext cx="72008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ตัวเชื่อมต่อตรง 19"/>
              <p:cNvCxnSpPr/>
              <p:nvPr/>
            </p:nvCxnSpPr>
            <p:spPr>
              <a:xfrm>
                <a:off x="1981481" y="4825144"/>
                <a:ext cx="214255" cy="11602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กลุ่ม 21"/>
            <p:cNvGrpSpPr/>
            <p:nvPr/>
          </p:nvGrpSpPr>
          <p:grpSpPr>
            <a:xfrm rot="10800000">
              <a:off x="1475656" y="4999603"/>
              <a:ext cx="720080" cy="116024"/>
              <a:chOff x="1475656" y="4825144"/>
              <a:chExt cx="720080" cy="116024"/>
            </a:xfrm>
          </p:grpSpPr>
          <p:cxnSp>
            <p:nvCxnSpPr>
              <p:cNvPr id="23" name="ตัวเชื่อมต่อตรง 22"/>
              <p:cNvCxnSpPr/>
              <p:nvPr/>
            </p:nvCxnSpPr>
            <p:spPr>
              <a:xfrm>
                <a:off x="1475656" y="4941168"/>
                <a:ext cx="72008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ตัวเชื่อมต่อตรง 23"/>
              <p:cNvCxnSpPr/>
              <p:nvPr/>
            </p:nvCxnSpPr>
            <p:spPr>
              <a:xfrm>
                <a:off x="1981481" y="4825144"/>
                <a:ext cx="214255" cy="11602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6" name="สี่เหลี่ยมผืนผ้า 25"/>
          <p:cNvSpPr/>
          <p:nvPr/>
        </p:nvSpPr>
        <p:spPr>
          <a:xfrm>
            <a:off x="36512" y="4570379"/>
            <a:ext cx="7841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เพิ่ม</a:t>
            </a:r>
            <a:r>
              <a:rPr lang="en-US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P</a:t>
            </a:r>
            <a:endParaRPr lang="th-TH" dirty="0"/>
          </a:p>
        </p:txBody>
      </p:sp>
      <p:sp>
        <p:nvSpPr>
          <p:cNvPr id="27" name="สี่เหลี่ยมผืนผ้า 26"/>
          <p:cNvSpPr/>
          <p:nvPr/>
        </p:nvSpPr>
        <p:spPr>
          <a:xfrm>
            <a:off x="36512" y="5157192"/>
            <a:ext cx="6735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ลด </a:t>
            </a:r>
            <a:r>
              <a:rPr lang="en-US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P</a:t>
            </a:r>
            <a:endParaRPr lang="th-TH" dirty="0"/>
          </a:p>
        </p:txBody>
      </p:sp>
      <p:sp>
        <p:nvSpPr>
          <p:cNvPr id="28" name="ลูกศรขวา 27"/>
          <p:cNvSpPr/>
          <p:nvPr/>
        </p:nvSpPr>
        <p:spPr>
          <a:xfrm>
            <a:off x="2597341" y="4570379"/>
            <a:ext cx="252913" cy="2723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9" name="ลูกศรลง 28"/>
          <p:cNvSpPr/>
          <p:nvPr/>
        </p:nvSpPr>
        <p:spPr>
          <a:xfrm>
            <a:off x="971600" y="4570379"/>
            <a:ext cx="144900" cy="2616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0" name="ลูกศรลง 29"/>
          <p:cNvSpPr/>
          <p:nvPr/>
        </p:nvSpPr>
        <p:spPr>
          <a:xfrm>
            <a:off x="1762804" y="4570379"/>
            <a:ext cx="144900" cy="2616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2" name="ลูกศรขึ้น 31"/>
          <p:cNvSpPr/>
          <p:nvPr/>
        </p:nvSpPr>
        <p:spPr>
          <a:xfrm>
            <a:off x="3131840" y="4570379"/>
            <a:ext cx="216024" cy="24401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3" name="ลูกศรลง 32"/>
          <p:cNvSpPr/>
          <p:nvPr/>
        </p:nvSpPr>
        <p:spPr>
          <a:xfrm>
            <a:off x="3131840" y="5157192"/>
            <a:ext cx="216024" cy="2616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4" name="ลูกศรขึ้น 33"/>
          <p:cNvSpPr/>
          <p:nvPr/>
        </p:nvSpPr>
        <p:spPr>
          <a:xfrm>
            <a:off x="900476" y="5157192"/>
            <a:ext cx="216024" cy="24401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5" name="ลูกศรขึ้น 34"/>
          <p:cNvSpPr/>
          <p:nvPr/>
        </p:nvSpPr>
        <p:spPr>
          <a:xfrm>
            <a:off x="1654792" y="5157192"/>
            <a:ext cx="216024" cy="24401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6" name="ลูกศรซ้าย 35"/>
          <p:cNvSpPr/>
          <p:nvPr/>
        </p:nvSpPr>
        <p:spPr>
          <a:xfrm>
            <a:off x="2592664" y="5157192"/>
            <a:ext cx="251144" cy="26161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4621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8" grpId="0" animBg="1"/>
      <p:bldP spid="10" grpId="0" animBg="1"/>
      <p:bldP spid="15" grpId="0" animBg="1"/>
      <p:bldP spid="1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การคลิปหน้าจอ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96" t="34562" r="27457" b="50000"/>
          <a:stretch/>
        </p:blipFill>
        <p:spPr>
          <a:xfrm>
            <a:off x="1381656" y="1009934"/>
            <a:ext cx="7762344" cy="6908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504" y="992922"/>
            <a:ext cx="10081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วิธีทำ</a:t>
            </a:r>
            <a:endParaRPr lang="th-TH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" name="TextBox 3"/>
          <p:cNvSpPr txBox="1"/>
          <p:nvPr/>
        </p:nvSpPr>
        <p:spPr>
          <a:xfrm>
            <a:off x="36512" y="12803"/>
            <a:ext cx="9107488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ว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30224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เคมี </a:t>
            </a: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                                             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ภาคเรียนที่ </a:t>
            </a:r>
            <a:r>
              <a:rPr 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ปีการศึกษา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2557   </a:t>
            </a:r>
            <a:endParaRPr lang="th-TH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กลุ่มสาระการเรียนรู้วิทยาศาสตร์                                  โรงเรียนจอมสุรางค์อุปถัมภ์</a:t>
            </a:r>
          </a:p>
        </p:txBody>
      </p:sp>
      <p:sp>
        <p:nvSpPr>
          <p:cNvPr id="6" name="ดาว 8 แฉก 5"/>
          <p:cNvSpPr/>
          <p:nvPr/>
        </p:nvSpPr>
        <p:spPr>
          <a:xfrm>
            <a:off x="8396210" y="6165304"/>
            <a:ext cx="720080" cy="692696"/>
          </a:xfrm>
          <a:prstGeom prst="star8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smtClean="0"/>
              <a:t>20</a:t>
            </a:r>
            <a:endParaRPr lang="th-TH" dirty="0"/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238655" y="1844824"/>
            <a:ext cx="39733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ง</a:t>
            </a:r>
            <a: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. เติม</a:t>
            </a:r>
            <a:r>
              <a:rPr lang="th-TH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ไอร์ออน</a:t>
            </a:r>
            <a:r>
              <a:rPr lang="th-TH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(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III)</a:t>
            </a:r>
            <a:r>
              <a:rPr lang="th-TH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คลอ</a:t>
            </a:r>
            <a:r>
              <a:rPr lang="th-TH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ไรด์</a:t>
            </a:r>
            <a:endParaRPr lang="th-TH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4427984" y="1844824"/>
            <a:ext cx="34589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สารจะแตกตัวดังสมการ</a:t>
            </a:r>
            <a:endParaRPr lang="th-TH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231247" y="2636912"/>
                <a:ext cx="5907002" cy="5329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𝑭𝒆</m:t>
                      </m:r>
                      <m:sSub>
                        <m:sSubPr>
                          <m:ctrlP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𝑪𝒍</m:t>
                          </m:r>
                        </m:e>
                        <m:sub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𝟑</m:t>
                          </m:r>
                        </m:sub>
                      </m:sSub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(</m:t>
                      </m:r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𝒔</m:t>
                      </m:r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) → </m:t>
                      </m:r>
                      <m:sSup>
                        <m:sSupPr>
                          <m:ctrlP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𝑭𝒆</m:t>
                          </m:r>
                        </m:e>
                        <m:sup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𝟑</m:t>
                          </m:r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+</m:t>
                          </m:r>
                        </m:sup>
                      </m:sSup>
                      <m:d>
                        <m:dPr>
                          <m:ctrlP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𝒂𝒒</m:t>
                          </m:r>
                        </m:e>
                      </m:d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+ </m:t>
                      </m:r>
                      <m:sSup>
                        <m:sSupPr>
                          <m:ctrlP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𝟑</m:t>
                          </m:r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𝑪𝒍</m:t>
                          </m:r>
                        </m:e>
                        <m:sup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−</m:t>
                          </m:r>
                        </m:sup>
                      </m:sSup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𝒂𝒒</m:t>
                      </m:r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th-TH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1247" y="2636912"/>
                <a:ext cx="5907002" cy="532966"/>
              </a:xfrm>
              <a:prstGeom prst="rect">
                <a:avLst/>
              </a:prstGeom>
              <a:blipFill rotWithShape="1">
                <a:blip r:embed="rId5"/>
                <a:stretch>
                  <a:fillRect r="-619" b="-19540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สี่เหลี่ยมผืนผ้า 9"/>
          <p:cNvSpPr/>
          <p:nvPr/>
        </p:nvSpPr>
        <p:spPr>
          <a:xfrm>
            <a:off x="643073" y="3212976"/>
            <a:ext cx="832141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Ag</a:t>
            </a:r>
            <a:r>
              <a:rPr lang="en-US" sz="4000" b="1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+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(</a:t>
            </a: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aq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) </a:t>
            </a:r>
            <a: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จะรวมกับ </a:t>
            </a: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Cl</a:t>
            </a:r>
            <a:r>
              <a:rPr lang="en-US" sz="4000" b="1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-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(</a:t>
            </a: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aq</a:t>
            </a:r>
            <a: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) เกิดตะกอนสีขาว ดังสมการ</a:t>
            </a:r>
            <a:endParaRPr lang="th-TH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249001" y="3933056"/>
                <a:ext cx="523637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𝑨</m:t>
                      </m:r>
                      <m:sSup>
                        <m:sSupPr>
                          <m:ctrlP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𝒈</m:t>
                          </m:r>
                        </m:e>
                        <m:sup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+</m:t>
                          </m:r>
                        </m:sup>
                      </m:sSup>
                      <m:d>
                        <m:dPr>
                          <m:ctrlP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𝒂𝒒</m:t>
                          </m:r>
                        </m:e>
                      </m:d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𝑪𝒍</m:t>
                          </m:r>
                        </m:e>
                        <m:sup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−</m:t>
                          </m:r>
                        </m:sup>
                      </m:sSup>
                      <m:d>
                        <m:dPr>
                          <m:ctrlP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𝒂𝒒</m:t>
                          </m:r>
                        </m:e>
                      </m:d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𝑨𝒈𝑪𝒍</m:t>
                      </m:r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𝒔</m:t>
                      </m:r>
                      <m:r>
                        <a:rPr lang="en-US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th-TH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9001" y="3933056"/>
                <a:ext cx="5236370" cy="523220"/>
              </a:xfrm>
              <a:prstGeom prst="rect">
                <a:avLst/>
              </a:prstGeom>
              <a:blipFill rotWithShape="1">
                <a:blip r:embed="rId6"/>
                <a:stretch>
                  <a:fillRect r="-815" b="-18605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สี่เหลี่ยมผืนผ้า 11"/>
          <p:cNvSpPr/>
          <p:nvPr/>
        </p:nvSpPr>
        <p:spPr>
          <a:xfrm>
            <a:off x="395536" y="4437112"/>
            <a:ext cx="8568952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Cl</a:t>
            </a:r>
            <a:r>
              <a:rPr lang="en-US" sz="4000" b="1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-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(</a:t>
            </a: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aq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) </a:t>
            </a:r>
            <a: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ทำให้ 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Ag</a:t>
            </a:r>
            <a:r>
              <a:rPr lang="en-US" sz="4000" b="1" baseline="30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+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(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aq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)</a:t>
            </a:r>
            <a: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ลดลง ทำให้ เกิดปฏิกิริยา</a:t>
            </a:r>
            <a:r>
              <a:rPr lang="th-TH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ย้อนกลับ</a:t>
            </a:r>
            <a:endParaRPr lang="th-TH" dirty="0">
              <a:solidFill>
                <a:srgbClr val="FF0000"/>
              </a:solidFill>
            </a:endParaRPr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395536" y="5157192"/>
            <a:ext cx="8568952" cy="7078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Fe</a:t>
            </a:r>
            <a:r>
              <a:rPr lang="en-US" sz="4000" b="1" baseline="30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</a:t>
            </a:r>
            <a:r>
              <a:rPr lang="en-US" sz="4000" b="1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+</a:t>
            </a:r>
            <a: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ทำให้  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Fe</a:t>
            </a:r>
            <a:r>
              <a:rPr lang="en-US" sz="4000" b="1" baseline="30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</a:t>
            </a:r>
            <a:r>
              <a:rPr lang="en-US" sz="4000" b="1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+ </a:t>
            </a:r>
            <a: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เพิ่มขึ้น ทำให้ เกิดปฏิกิริยา</a:t>
            </a:r>
            <a:r>
              <a:rPr lang="th-TH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ย้อนกลับ</a:t>
            </a:r>
            <a:endParaRPr lang="th-TH" sz="4000" dirty="0">
              <a:solidFill>
                <a:srgbClr val="FF0000"/>
              </a:solidFill>
            </a:endParaRPr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785997" y="6150114"/>
            <a:ext cx="38940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ดังนั้นจึงทำให้ 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Ag(s) </a:t>
            </a:r>
            <a:r>
              <a:rPr lang="th-TH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ลดลง</a:t>
            </a:r>
            <a:endParaRPr lang="th-TH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632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  <p:bldP spid="10" grpId="0"/>
      <p:bldP spid="11" grpId="0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สี่เหลี่ยมผืนผ้า 23"/>
          <p:cNvSpPr/>
          <p:nvPr/>
        </p:nvSpPr>
        <p:spPr>
          <a:xfrm>
            <a:off x="0" y="1009934"/>
            <a:ext cx="1547664" cy="270709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noFill/>
            </a:endParaRPr>
          </a:p>
        </p:txBody>
      </p:sp>
      <p:pic>
        <p:nvPicPr>
          <p:cNvPr id="2" name="รูปภาพ 1" descr="การคลิปหน้าจอ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96" t="34562" r="27457" b="50000"/>
          <a:stretch/>
        </p:blipFill>
        <p:spPr>
          <a:xfrm>
            <a:off x="1619672" y="1034276"/>
            <a:ext cx="7488832" cy="666531"/>
          </a:xfrm>
          <a:prstGeom prst="rect">
            <a:avLst/>
          </a:prstGeom>
        </p:spPr>
      </p:pic>
      <p:sp>
        <p:nvSpPr>
          <p:cNvPr id="5" name="TextBox 3"/>
          <p:cNvSpPr txBox="1"/>
          <p:nvPr/>
        </p:nvSpPr>
        <p:spPr>
          <a:xfrm>
            <a:off x="36512" y="12803"/>
            <a:ext cx="9107488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ว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30224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เคมี </a:t>
            </a: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                                             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ภาคเรียนที่ </a:t>
            </a:r>
            <a:r>
              <a:rPr 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ปีการศึกษา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2557   </a:t>
            </a:r>
            <a:endParaRPr lang="th-TH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กลุ่มสาระการเรียนรู้วิทยาศาสตร์                                  โรงเรียนจอมสุรางค์อุปถัมภ์</a:t>
            </a:r>
          </a:p>
        </p:txBody>
      </p:sp>
      <p:sp>
        <p:nvSpPr>
          <p:cNvPr id="6" name="ดาว 8 แฉก 5"/>
          <p:cNvSpPr/>
          <p:nvPr/>
        </p:nvSpPr>
        <p:spPr>
          <a:xfrm>
            <a:off x="8396210" y="6165304"/>
            <a:ext cx="720080" cy="692696"/>
          </a:xfrm>
          <a:prstGeom prst="star8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smtClean="0"/>
              <a:t>21</a:t>
            </a:r>
            <a:endParaRPr lang="th-TH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สี่เหลี่ยมผืนผ้า 3"/>
              <p:cNvSpPr/>
              <p:nvPr/>
            </p:nvSpPr>
            <p:spPr>
              <a:xfrm>
                <a:off x="0" y="2295589"/>
                <a:ext cx="1647118" cy="4700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𝑭𝒆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𝟑</m:t>
                        </m:r>
                        <m:r>
                          <a:rPr lang="en-US" sz="2400" b="1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+</m:t>
                        </m:r>
                      </m:sup>
                    </m:sSup>
                    <m:d>
                      <m:dPr>
                        <m:ctrlPr>
                          <a:rPr lang="en-US" sz="2400" b="1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400" b="1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𝒂𝒒</m:t>
                        </m:r>
                      </m:e>
                    </m:d>
                  </m:oMath>
                </a14:m>
                <a:r>
                  <a:rPr lang="en-US" sz="2400" dirty="0" smtClean="0"/>
                  <a:t>+</a:t>
                </a:r>
                <a:endParaRPr lang="th-TH" sz="2400" dirty="0"/>
              </a:p>
            </p:txBody>
          </p:sp>
        </mc:Choice>
        <mc:Fallback xmlns="">
          <p:sp>
            <p:nvSpPr>
              <p:cNvPr id="4" name="สี่เหลี่ยมผืนผ้า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295589"/>
                <a:ext cx="1647118" cy="470000"/>
              </a:xfrm>
              <a:prstGeom prst="rect">
                <a:avLst/>
              </a:prstGeom>
              <a:blipFill rotWithShape="1">
                <a:blip r:embed="rId5"/>
                <a:stretch>
                  <a:fillRect l="-1111" t="-15584" r="-4815" b="-22078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สี่เหลี่ยมผืนผ้า 14"/>
              <p:cNvSpPr/>
              <p:nvPr/>
            </p:nvSpPr>
            <p:spPr>
              <a:xfrm>
                <a:off x="36512" y="2994026"/>
                <a:ext cx="102989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𝟑</m:t>
                          </m:r>
                          <m:r>
                            <a:rPr lang="en-US" b="1" i="1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𝑪𝒍</m:t>
                          </m:r>
                        </m:e>
                        <m:sup>
                          <m:r>
                            <a:rPr lang="en-US" b="1" i="1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th-TH" dirty="0"/>
              </a:p>
            </p:txBody>
          </p:sp>
        </mc:Choice>
        <mc:Fallback xmlns="">
          <p:sp>
            <p:nvSpPr>
              <p:cNvPr id="15" name="สี่เหลี่ยมผืนผ้า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12" y="2994026"/>
                <a:ext cx="1029897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ลูกศรขึ้น 15"/>
          <p:cNvSpPr/>
          <p:nvPr/>
        </p:nvSpPr>
        <p:spPr>
          <a:xfrm>
            <a:off x="1763688" y="2060848"/>
            <a:ext cx="432048" cy="501224"/>
          </a:xfrm>
          <a:prstGeom prst="up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7" name="ลูกศรขวา 16"/>
          <p:cNvSpPr/>
          <p:nvPr/>
        </p:nvSpPr>
        <p:spPr>
          <a:xfrm rot="10800000">
            <a:off x="5004048" y="2092072"/>
            <a:ext cx="1121283" cy="47000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8" name="ลูกศรขึ้น 17"/>
          <p:cNvSpPr/>
          <p:nvPr/>
        </p:nvSpPr>
        <p:spPr>
          <a:xfrm>
            <a:off x="3457746" y="2060848"/>
            <a:ext cx="432048" cy="501224"/>
          </a:xfrm>
          <a:prstGeom prst="up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9" name="ลูกศรขึ้น 18"/>
          <p:cNvSpPr/>
          <p:nvPr/>
        </p:nvSpPr>
        <p:spPr>
          <a:xfrm>
            <a:off x="6485371" y="2030890"/>
            <a:ext cx="432048" cy="501224"/>
          </a:xfrm>
          <a:prstGeom prst="up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0" name="ลูกศรขึ้น 19"/>
          <p:cNvSpPr/>
          <p:nvPr/>
        </p:nvSpPr>
        <p:spPr>
          <a:xfrm rot="10649182">
            <a:off x="7946618" y="2051615"/>
            <a:ext cx="432048" cy="501224"/>
          </a:xfrm>
          <a:prstGeom prst="up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สี่เหลี่ยมผืนผ้า 21"/>
              <p:cNvSpPr/>
              <p:nvPr/>
            </p:nvSpPr>
            <p:spPr>
              <a:xfrm>
                <a:off x="71623" y="1249691"/>
                <a:ext cx="153753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𝑭𝒆</m:t>
                      </m:r>
                      <m:sSub>
                        <m:sSubPr>
                          <m:ctrlPr>
                            <a:rPr lang="en-US" sz="2400" b="1" i="1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𝑪𝒍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𝟑</m:t>
                          </m:r>
                        </m:sub>
                      </m:sSub>
                      <m:r>
                        <a:rPr lang="en-US" sz="2400" b="1" i="1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(</m:t>
                      </m:r>
                      <m:r>
                        <a:rPr lang="en-US" sz="2400" b="1" i="1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𝒔</m:t>
                      </m:r>
                      <m:r>
                        <a:rPr lang="en-US" sz="2400" b="1" i="1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) </m:t>
                      </m:r>
                    </m:oMath>
                  </m:oMathPara>
                </a14:m>
                <a:endParaRPr lang="th-TH" sz="2400" dirty="0"/>
              </a:p>
            </p:txBody>
          </p:sp>
        </mc:Choice>
        <mc:Fallback xmlns="">
          <p:sp>
            <p:nvSpPr>
              <p:cNvPr id="22" name="สี่เหลี่ยมผืนผ้า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23" y="1249691"/>
                <a:ext cx="1537536" cy="461665"/>
              </a:xfrm>
              <a:prstGeom prst="rect">
                <a:avLst/>
              </a:prstGeom>
              <a:blipFill rotWithShape="1">
                <a:blip r:embed="rId7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ลูกศรลง 22"/>
          <p:cNvSpPr/>
          <p:nvPr/>
        </p:nvSpPr>
        <p:spPr>
          <a:xfrm>
            <a:off x="395536" y="1711356"/>
            <a:ext cx="288032" cy="570146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5" name="ลูกศรขึ้น 24"/>
          <p:cNvSpPr/>
          <p:nvPr/>
        </p:nvSpPr>
        <p:spPr>
          <a:xfrm rot="10649182">
            <a:off x="3409088" y="2918542"/>
            <a:ext cx="432048" cy="501224"/>
          </a:xfrm>
          <a:prstGeom prst="up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FF0000"/>
              </a:solidFill>
            </a:endParaRPr>
          </a:p>
        </p:txBody>
      </p:sp>
      <p:sp>
        <p:nvSpPr>
          <p:cNvPr id="26" name="ลูกศรขึ้น 25"/>
          <p:cNvSpPr/>
          <p:nvPr/>
        </p:nvSpPr>
        <p:spPr>
          <a:xfrm rot="10649182">
            <a:off x="8070698" y="2927605"/>
            <a:ext cx="432048" cy="501224"/>
          </a:xfrm>
          <a:prstGeom prst="up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FF0000"/>
              </a:solidFill>
            </a:endParaRPr>
          </a:p>
        </p:txBody>
      </p:sp>
      <p:sp>
        <p:nvSpPr>
          <p:cNvPr id="27" name="ลูกศรขึ้น 26"/>
          <p:cNvSpPr/>
          <p:nvPr/>
        </p:nvSpPr>
        <p:spPr>
          <a:xfrm rot="10649182">
            <a:off x="6496154" y="2918541"/>
            <a:ext cx="432048" cy="501224"/>
          </a:xfrm>
          <a:prstGeom prst="up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FF0000"/>
              </a:solidFill>
            </a:endParaRPr>
          </a:p>
        </p:txBody>
      </p:sp>
      <p:sp>
        <p:nvSpPr>
          <p:cNvPr id="28" name="ลูกศรขึ้น 27"/>
          <p:cNvSpPr/>
          <p:nvPr/>
        </p:nvSpPr>
        <p:spPr>
          <a:xfrm>
            <a:off x="1835696" y="2924944"/>
            <a:ext cx="432048" cy="501224"/>
          </a:xfrm>
          <a:prstGeom prst="up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9" name="ลูกศรขวา 28"/>
          <p:cNvSpPr/>
          <p:nvPr/>
        </p:nvSpPr>
        <p:spPr>
          <a:xfrm rot="10800000">
            <a:off x="4661490" y="2636911"/>
            <a:ext cx="1535848" cy="936104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0" name="สี่เหลี่ยมผืนผ้า 29"/>
          <p:cNvSpPr/>
          <p:nvPr/>
        </p:nvSpPr>
        <p:spPr>
          <a:xfrm>
            <a:off x="373297" y="4247937"/>
            <a:ext cx="857638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สรุป จะเกิดปฏิกิริยาย้อนกลับ ตะกอนเงิน ลดลงและได้ตะกอน</a:t>
            </a:r>
            <a:b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</a:br>
            <a: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ขาวของ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AgCl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3431136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4" grpId="0"/>
      <p:bldP spid="15" grpId="0"/>
      <p:bldP spid="16" grpId="0" animBg="1"/>
      <p:bldP spid="17" grpId="0" animBg="1"/>
      <p:bldP spid="18" grpId="0" animBg="1"/>
      <p:bldP spid="19" grpId="0" animBg="1"/>
      <p:bldP spid="20" grpId="0" animBg="1"/>
      <p:bldP spid="22" grpId="0"/>
      <p:bldP spid="23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การคลิปหน้าจอ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2" t="15253" r="1963" b="2059"/>
          <a:stretch/>
        </p:blipFill>
        <p:spPr>
          <a:xfrm>
            <a:off x="35496" y="1628799"/>
            <a:ext cx="9063727" cy="2873927"/>
          </a:xfrm>
          <a:prstGeom prst="rect">
            <a:avLst/>
          </a:prstGeom>
        </p:spPr>
      </p:pic>
      <p:pic>
        <p:nvPicPr>
          <p:cNvPr id="3" name="รูปภาพ 2" descr="การคลิปหน้าจอ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509120"/>
            <a:ext cx="8629526" cy="1800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512" y="12803"/>
            <a:ext cx="9107488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ว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30224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เคมี </a:t>
            </a: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                                             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ภาคเรียนที่ </a:t>
            </a:r>
            <a:r>
              <a:rPr 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ปีการศึกษา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2557   </a:t>
            </a:r>
            <a:endParaRPr lang="th-TH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กลุ่มสาระการเรียนรู้วิทยาศาสตร์                                  โรงเรียนจอมสุรางค์อุปถัมภ์</a:t>
            </a:r>
          </a:p>
        </p:txBody>
      </p:sp>
      <p:sp>
        <p:nvSpPr>
          <p:cNvPr id="5" name="ดาว 8 แฉก 4"/>
          <p:cNvSpPr/>
          <p:nvPr/>
        </p:nvSpPr>
        <p:spPr>
          <a:xfrm>
            <a:off x="8532440" y="6309320"/>
            <a:ext cx="583850" cy="548680"/>
          </a:xfrm>
          <a:prstGeom prst="star8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smtClean="0"/>
              <a:t>8</a:t>
            </a:r>
            <a:endParaRPr lang="th-TH" dirty="0"/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36512" y="1019957"/>
            <a:ext cx="89279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ตัวอย่าง 4  </a:t>
            </a:r>
            <a: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พิจารณาผลการทดลองต่อไปนี้</a:t>
            </a:r>
            <a:endParaRPr lang="th-TH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9254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954086"/>
            <a:ext cx="87849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ตัวอย่าง </a:t>
            </a:r>
            <a:r>
              <a:rPr lang="th-TH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5 </a:t>
            </a:r>
            <a:r>
              <a:rPr lang="th-TH" sz="36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ถ้าระบบของปฏิกิริยา  </a:t>
            </a:r>
            <a:r>
              <a:rPr lang="th-TH" sz="36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6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                                          อยู่ที่ภาวะสมดุล แผนภาพข้อใดต่อไปนี้แสดงผลของการเพิ่ม </a:t>
            </a:r>
            <a:r>
              <a:rPr lang="en-US" sz="36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H</a:t>
            </a:r>
            <a:r>
              <a:rPr lang="en-US" sz="3600" b="1" baseline="-25000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sz="36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(g) </a:t>
            </a:r>
            <a:r>
              <a:rPr lang="th-TH" sz="36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ลงไปในระบบ  กำหนด </a:t>
            </a:r>
            <a:r>
              <a:rPr lang="en-US" sz="36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t</a:t>
            </a:r>
            <a:r>
              <a:rPr lang="en-US" sz="3600" b="1" baseline="-25000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1</a:t>
            </a:r>
            <a:r>
              <a:rPr lang="en-US" sz="36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=</a:t>
            </a:r>
            <a:r>
              <a:rPr lang="th-TH" sz="36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 เวลาที่เติม </a:t>
            </a:r>
            <a:r>
              <a:rPr lang="en-US" sz="36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H</a:t>
            </a:r>
            <a:r>
              <a:rPr lang="en-US" sz="3600" b="1" baseline="-25000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sz="36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(g)</a:t>
            </a:r>
            <a:endParaRPr lang="th-TH" sz="3600" b="1" dirty="0">
              <a:solidFill>
                <a:srgbClr val="002060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4" name="รูปภาพ 3" descr="การคลิปหน้าจอ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71" y="2772318"/>
            <a:ext cx="4081674" cy="1926183"/>
          </a:xfrm>
          <a:prstGeom prst="rect">
            <a:avLst/>
          </a:prstGeom>
        </p:spPr>
      </p:pic>
      <p:pic>
        <p:nvPicPr>
          <p:cNvPr id="5" name="รูปภาพ 4" descr="การคลิปหน้าจอ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481" y="4904802"/>
            <a:ext cx="4090723" cy="1809924"/>
          </a:xfrm>
          <a:prstGeom prst="rect">
            <a:avLst/>
          </a:prstGeom>
        </p:spPr>
      </p:pic>
      <p:pic>
        <p:nvPicPr>
          <p:cNvPr id="6" name="รูปภาพ 5" descr="การคลิปหน้าจอ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779602"/>
            <a:ext cx="4337958" cy="1926183"/>
          </a:xfrm>
          <a:prstGeom prst="rect">
            <a:avLst/>
          </a:prstGeom>
        </p:spPr>
      </p:pic>
      <p:pic>
        <p:nvPicPr>
          <p:cNvPr id="7" name="รูปภาพ 6" descr="การคลิปหน้าจอ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4904802"/>
            <a:ext cx="4333401" cy="1908574"/>
          </a:xfrm>
          <a:prstGeom prst="rect">
            <a:avLst/>
          </a:prstGeom>
        </p:spPr>
      </p:pic>
      <p:pic>
        <p:nvPicPr>
          <p:cNvPr id="8" name="รูปภาพ 7" descr="การคลิปหน้าจอ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992740"/>
            <a:ext cx="3109689" cy="523265"/>
          </a:xfrm>
          <a:prstGeom prst="rect">
            <a:avLst/>
          </a:prstGeom>
        </p:spPr>
      </p:pic>
      <p:sp>
        <p:nvSpPr>
          <p:cNvPr id="9" name="TextBox 3"/>
          <p:cNvSpPr txBox="1"/>
          <p:nvPr/>
        </p:nvSpPr>
        <p:spPr>
          <a:xfrm>
            <a:off x="36512" y="12803"/>
            <a:ext cx="9107488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ว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30224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เคมี </a:t>
            </a: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                                             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ภาคเรียนที่ </a:t>
            </a:r>
            <a:r>
              <a:rPr 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ปีการศึกษา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2557   </a:t>
            </a:r>
            <a:endParaRPr lang="th-TH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กลุ่มสาระการเรียนรู้วิทยาศาสตร์                                  โรงเรียนจอมสุรางค์อุปถัมภ์</a:t>
            </a:r>
          </a:p>
        </p:txBody>
      </p:sp>
      <p:sp>
        <p:nvSpPr>
          <p:cNvPr id="10" name="ดาว 8 แฉก 9"/>
          <p:cNvSpPr/>
          <p:nvPr/>
        </p:nvSpPr>
        <p:spPr>
          <a:xfrm>
            <a:off x="8396210" y="6165304"/>
            <a:ext cx="720080" cy="692696"/>
          </a:xfrm>
          <a:prstGeom prst="star8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smtClean="0"/>
              <a:t>9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5589254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980728"/>
            <a:ext cx="878497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ตัวอย่าง </a:t>
            </a:r>
            <a:r>
              <a:rPr lang="th-TH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6 </a:t>
            </a:r>
            <a:r>
              <a:rPr lang="th-TH" sz="36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จากการเผา</a:t>
            </a:r>
            <a:r>
              <a:rPr lang="th-TH" sz="3600" b="1" dirty="0" err="1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แก๊สฟอส</a:t>
            </a:r>
            <a:r>
              <a:rPr lang="th-TH" sz="36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จีน(</a:t>
            </a:r>
            <a:r>
              <a:rPr lang="en-US" sz="36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COCl</a:t>
            </a:r>
            <a:r>
              <a:rPr lang="en-US" sz="3600" b="1" baseline="-25000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sz="36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)</a:t>
            </a:r>
            <a:r>
              <a:rPr lang="th-TH" sz="36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 ในภาชนะขนาด 2 ลิตร ปฏิกิริยาการสลายตัวเป็นดังนี้   </a:t>
            </a:r>
            <a:r>
              <a:rPr lang="en-US" sz="36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COCl</a:t>
            </a:r>
            <a:r>
              <a:rPr lang="en-US" sz="3600" b="1" baseline="-25000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sz="36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(g)                 CO(g)   +  Cl</a:t>
            </a:r>
            <a:r>
              <a:rPr lang="en-US" sz="3600" b="1" baseline="-25000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sz="36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(g)</a:t>
            </a:r>
          </a:p>
          <a:p>
            <a:r>
              <a:rPr lang="th-TH" sz="36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เมื่อปฏิกิริยาเข้าสู่ภาวะสมดุล พบว่าความเข้มข้นของ</a:t>
            </a:r>
            <a:r>
              <a:rPr lang="th-TH" sz="3600" b="1" dirty="0" err="1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ฟอส</a:t>
            </a:r>
            <a:r>
              <a:rPr lang="th-TH" sz="36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จีนเท่ากับ </a:t>
            </a:r>
          </a:p>
          <a:p>
            <a:r>
              <a:rPr lang="th-TH" sz="36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0.4 </a:t>
            </a:r>
            <a:r>
              <a:rPr lang="th-TH" sz="3600" b="1" dirty="0" err="1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โมล</a:t>
            </a:r>
            <a:r>
              <a:rPr lang="th-TH" sz="36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/ลิตร และเมื่อเติม</a:t>
            </a:r>
            <a:r>
              <a:rPr lang="th-TH" sz="3600" b="1" dirty="0" err="1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ฟอส</a:t>
            </a:r>
            <a:r>
              <a:rPr lang="th-TH" sz="36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จีนลงไปอีกจนปฏิกิริยาเข้าสู่ภาวะสมดุลอีกครั้งหนึ่ง พบว่าความเข้มข้นของ</a:t>
            </a:r>
            <a:r>
              <a:rPr lang="th-TH" sz="3600" b="1" dirty="0" err="1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ฟอส</a:t>
            </a:r>
            <a:r>
              <a:rPr lang="th-TH" sz="36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จีนเท่ากับ 1.6 </a:t>
            </a:r>
            <a:r>
              <a:rPr lang="th-TH" sz="3600" b="1" dirty="0" err="1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โมล</a:t>
            </a:r>
            <a:r>
              <a:rPr lang="th-TH" sz="36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/ลิตร </a:t>
            </a:r>
          </a:p>
          <a:p>
            <a:r>
              <a:rPr lang="th-TH" sz="36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ความเข้มข้นของ </a:t>
            </a:r>
            <a:r>
              <a:rPr lang="en-US" sz="36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CO</a:t>
            </a:r>
            <a:r>
              <a:rPr lang="th-TH" sz="36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 จะเปลี่ยนไปอย่างไร</a:t>
            </a:r>
          </a:p>
          <a:p>
            <a:r>
              <a:rPr lang="th-TH" sz="3600" b="1" dirty="0">
                <a:solidFill>
                  <a:schemeClr val="accent2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600" b="1" dirty="0" smtClean="0">
                <a:solidFill>
                  <a:schemeClr val="accent2"/>
                </a:solidFill>
                <a:latin typeface="Angsana New" pitchFamily="18" charset="-34"/>
                <a:cs typeface="Angsana New" pitchFamily="18" charset="-34"/>
              </a:rPr>
              <a:t>     	</a:t>
            </a:r>
            <a:r>
              <a:rPr lang="th-TH" sz="36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ก.ลดลงครึ่งหนึ่ง</a:t>
            </a:r>
          </a:p>
          <a:p>
            <a:r>
              <a:rPr lang="th-TH" sz="36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 	ข.เพิ่มขึ้น 2 เท่า</a:t>
            </a:r>
          </a:p>
          <a:p>
            <a:r>
              <a:rPr lang="th-TH" sz="36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36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ค.เพิ่มขึ้น 4 เท่า</a:t>
            </a:r>
          </a:p>
          <a:p>
            <a:r>
              <a:rPr lang="th-TH" sz="36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36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ง.ข้อมูลไม่เพียงพอ ต้องทราบค่าคงที่ของสมดุลด้วย</a:t>
            </a:r>
            <a:endParaRPr lang="th-TH" sz="3600" b="1" dirty="0">
              <a:solidFill>
                <a:srgbClr val="002060"/>
              </a:solidFill>
              <a:latin typeface="Angsana New" pitchFamily="18" charset="-34"/>
              <a:cs typeface="Angsana New" pitchFamily="18" charset="-34"/>
            </a:endParaRPr>
          </a:p>
        </p:txBody>
      </p:sp>
      <p:grpSp>
        <p:nvGrpSpPr>
          <p:cNvPr id="12" name="กลุ่ม 11"/>
          <p:cNvGrpSpPr/>
          <p:nvPr/>
        </p:nvGrpSpPr>
        <p:grpSpPr>
          <a:xfrm>
            <a:off x="5508104" y="1700808"/>
            <a:ext cx="792088" cy="360040"/>
            <a:chOff x="4355976" y="980728"/>
            <a:chExt cx="1152128" cy="360040"/>
          </a:xfrm>
        </p:grpSpPr>
        <p:grpSp>
          <p:nvGrpSpPr>
            <p:cNvPr id="8" name="กลุ่ม 7"/>
            <p:cNvGrpSpPr/>
            <p:nvPr/>
          </p:nvGrpSpPr>
          <p:grpSpPr>
            <a:xfrm>
              <a:off x="4355976" y="980728"/>
              <a:ext cx="1152128" cy="144016"/>
              <a:chOff x="4355976" y="980728"/>
              <a:chExt cx="1152128" cy="144016"/>
            </a:xfrm>
          </p:grpSpPr>
          <p:cxnSp>
            <p:nvCxnSpPr>
              <p:cNvPr id="5" name="ตัวเชื่อมต่อตรง 4"/>
              <p:cNvCxnSpPr/>
              <p:nvPr/>
            </p:nvCxnSpPr>
            <p:spPr bwMode="auto">
              <a:xfrm>
                <a:off x="4355976" y="1124744"/>
                <a:ext cx="1152128" cy="0"/>
              </a:xfrm>
              <a:prstGeom prst="line">
                <a:avLst/>
              </a:prstGeom>
              <a:ln>
                <a:headEnd type="none" w="sm" len="sm"/>
                <a:tailEnd type="none" w="sm" len="sm"/>
              </a:ln>
              <a:ex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7" name="ตัวเชื่อมต่อตรง 6"/>
              <p:cNvCxnSpPr/>
              <p:nvPr/>
            </p:nvCxnSpPr>
            <p:spPr bwMode="auto">
              <a:xfrm>
                <a:off x="5292080" y="980728"/>
                <a:ext cx="216024" cy="144016"/>
              </a:xfrm>
              <a:prstGeom prst="line">
                <a:avLst/>
              </a:prstGeom>
              <a:ln>
                <a:headEnd type="none" w="sm" len="sm"/>
                <a:tailEnd type="none" w="sm" len="sm"/>
              </a:ln>
              <a:ex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9" name="กลุ่ม 8"/>
            <p:cNvGrpSpPr/>
            <p:nvPr/>
          </p:nvGrpSpPr>
          <p:grpSpPr>
            <a:xfrm rot="10800000">
              <a:off x="4355976" y="1196752"/>
              <a:ext cx="1152128" cy="144016"/>
              <a:chOff x="4355976" y="980728"/>
              <a:chExt cx="1152128" cy="144016"/>
            </a:xfrm>
          </p:grpSpPr>
          <p:cxnSp>
            <p:nvCxnSpPr>
              <p:cNvPr id="10" name="ตัวเชื่อมต่อตรง 9"/>
              <p:cNvCxnSpPr/>
              <p:nvPr/>
            </p:nvCxnSpPr>
            <p:spPr bwMode="auto">
              <a:xfrm>
                <a:off x="4355976" y="1124744"/>
                <a:ext cx="1152128" cy="0"/>
              </a:xfrm>
              <a:prstGeom prst="line">
                <a:avLst/>
              </a:prstGeom>
              <a:ln>
                <a:headEnd type="none" w="sm" len="sm"/>
                <a:tailEnd type="none" w="sm" len="sm"/>
              </a:ln>
              <a:ex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1" name="ตัวเชื่อมต่อตรง 10"/>
              <p:cNvCxnSpPr/>
              <p:nvPr/>
            </p:nvCxnSpPr>
            <p:spPr bwMode="auto">
              <a:xfrm>
                <a:off x="5292080" y="980728"/>
                <a:ext cx="216024" cy="144016"/>
              </a:xfrm>
              <a:prstGeom prst="line">
                <a:avLst/>
              </a:prstGeom>
              <a:ln>
                <a:headEnd type="none" w="sm" len="sm"/>
                <a:tailEnd type="none" w="sm" len="sm"/>
              </a:ln>
              <a:ex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</p:grpSp>
      <p:sp>
        <p:nvSpPr>
          <p:cNvPr id="13" name="TextBox 3"/>
          <p:cNvSpPr txBox="1"/>
          <p:nvPr/>
        </p:nvSpPr>
        <p:spPr>
          <a:xfrm>
            <a:off x="36512" y="12803"/>
            <a:ext cx="9107488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ว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30224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เคมี </a:t>
            </a: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                                             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ภาคเรียนที่ </a:t>
            </a:r>
            <a:r>
              <a:rPr 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ปีการศึกษา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2557   </a:t>
            </a:r>
            <a:endParaRPr lang="th-TH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กลุ่มสาระการเรียนรู้วิทยาศาสตร์                                  โรงเรียนจอมสุรางค์อุปถัมภ์</a:t>
            </a:r>
          </a:p>
        </p:txBody>
      </p:sp>
      <p:sp>
        <p:nvSpPr>
          <p:cNvPr id="14" name="ดาว 8 แฉก 13"/>
          <p:cNvSpPr/>
          <p:nvPr/>
        </p:nvSpPr>
        <p:spPr>
          <a:xfrm>
            <a:off x="8396210" y="6165304"/>
            <a:ext cx="720080" cy="692696"/>
          </a:xfrm>
          <a:prstGeom prst="star8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smtClean="0"/>
              <a:t>10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5589254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116632"/>
            <a:ext cx="87849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ตัวอย่าง </a:t>
            </a:r>
            <a:r>
              <a:rPr lang="th-TH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7 </a:t>
            </a:r>
            <a:r>
              <a:rPr lang="th-TH" sz="36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ในการศึกษาปฏิกิริยาระหว่าง </a:t>
            </a:r>
            <a:r>
              <a:rPr lang="en-US" sz="36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[Co(H</a:t>
            </a:r>
            <a:r>
              <a:rPr lang="en-US" sz="3600" b="1" baseline="-25000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sz="36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O)</a:t>
            </a:r>
            <a:r>
              <a:rPr lang="en-US" sz="3600" b="1" baseline="-25000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6</a:t>
            </a:r>
            <a:r>
              <a:rPr lang="en-US" sz="36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]</a:t>
            </a:r>
            <a:r>
              <a:rPr lang="en-US" sz="3600" b="1" baseline="30000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2+  </a:t>
            </a:r>
            <a:r>
              <a:rPr lang="th-TH" sz="36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กับ </a:t>
            </a:r>
            <a:r>
              <a:rPr lang="en-US" sz="3600" b="1" dirty="0" err="1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Cl</a:t>
            </a:r>
            <a:r>
              <a:rPr lang="en-US" sz="3600" b="1" baseline="30000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-</a:t>
            </a:r>
            <a:r>
              <a:rPr lang="th-TH" sz="36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 สมการที่เกิดขึ้นคือ  </a:t>
            </a:r>
            <a:r>
              <a:rPr lang="en-US" sz="36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[Co(H</a:t>
            </a:r>
            <a:r>
              <a:rPr lang="en-US" sz="3600" b="1" baseline="-25000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sz="36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O)</a:t>
            </a:r>
            <a:r>
              <a:rPr lang="en-US" sz="3600" b="1" baseline="-25000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6</a:t>
            </a:r>
            <a:r>
              <a:rPr lang="en-US" sz="36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]</a:t>
            </a:r>
            <a:r>
              <a:rPr lang="en-US" sz="3600" b="1" baseline="30000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2+</a:t>
            </a:r>
            <a:r>
              <a:rPr lang="en-US" sz="36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(</a:t>
            </a:r>
            <a:r>
              <a:rPr lang="en-US" sz="3600" b="1" dirty="0" err="1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aq</a:t>
            </a:r>
            <a:r>
              <a:rPr lang="en-US" sz="36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) + 4Cl</a:t>
            </a:r>
            <a:r>
              <a:rPr lang="en-US" sz="3600" b="1" baseline="30000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-</a:t>
            </a:r>
            <a:r>
              <a:rPr lang="en-US" sz="36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(</a:t>
            </a:r>
            <a:r>
              <a:rPr lang="en-US" sz="3600" b="1" dirty="0" err="1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aq</a:t>
            </a:r>
            <a:r>
              <a:rPr lang="en-US" sz="36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)       [CoCl</a:t>
            </a:r>
            <a:r>
              <a:rPr lang="en-US" sz="3600" b="1" baseline="-25000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4</a:t>
            </a:r>
            <a:r>
              <a:rPr lang="en-US" sz="36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]</a:t>
            </a:r>
            <a:r>
              <a:rPr lang="en-US" sz="3600" b="1" baseline="30000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2-</a:t>
            </a:r>
            <a:r>
              <a:rPr lang="en-US" sz="36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(</a:t>
            </a:r>
            <a:r>
              <a:rPr lang="en-US" sz="3600" b="1" dirty="0" err="1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aq</a:t>
            </a:r>
            <a:r>
              <a:rPr lang="en-US" sz="36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)  +  6H</a:t>
            </a:r>
            <a:r>
              <a:rPr lang="en-US" sz="3600" b="1" baseline="-25000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sz="36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O(l)</a:t>
            </a:r>
          </a:p>
          <a:p>
            <a:r>
              <a:rPr lang="th-TH" sz="36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สิ่งที่สังเกตได้และข้อสรุปข้อใดถูกต้อง</a:t>
            </a:r>
            <a:endParaRPr lang="th-TH" sz="3600" b="1" dirty="0">
              <a:solidFill>
                <a:srgbClr val="002060"/>
              </a:solidFill>
              <a:latin typeface="Angsana New" pitchFamily="18" charset="-34"/>
              <a:cs typeface="Angsana New" pitchFamily="18" charset="-34"/>
            </a:endParaRPr>
          </a:p>
        </p:txBody>
      </p:sp>
      <p:grpSp>
        <p:nvGrpSpPr>
          <p:cNvPr id="4" name="กลุ่ม 3"/>
          <p:cNvGrpSpPr/>
          <p:nvPr/>
        </p:nvGrpSpPr>
        <p:grpSpPr>
          <a:xfrm>
            <a:off x="5364088" y="849779"/>
            <a:ext cx="288032" cy="288032"/>
            <a:chOff x="4355976" y="980728"/>
            <a:chExt cx="1152128" cy="360040"/>
          </a:xfrm>
        </p:grpSpPr>
        <p:grpSp>
          <p:nvGrpSpPr>
            <p:cNvPr id="5" name="กลุ่ม 4"/>
            <p:cNvGrpSpPr/>
            <p:nvPr/>
          </p:nvGrpSpPr>
          <p:grpSpPr>
            <a:xfrm>
              <a:off x="4355976" y="980728"/>
              <a:ext cx="1152128" cy="144016"/>
              <a:chOff x="4355976" y="980728"/>
              <a:chExt cx="1152128" cy="144016"/>
            </a:xfrm>
          </p:grpSpPr>
          <p:cxnSp>
            <p:nvCxnSpPr>
              <p:cNvPr id="9" name="ตัวเชื่อมต่อตรง 8"/>
              <p:cNvCxnSpPr/>
              <p:nvPr/>
            </p:nvCxnSpPr>
            <p:spPr bwMode="auto">
              <a:xfrm>
                <a:off x="4355976" y="1124744"/>
                <a:ext cx="1152128" cy="0"/>
              </a:xfrm>
              <a:prstGeom prst="line">
                <a:avLst/>
              </a:prstGeom>
              <a:ln>
                <a:headEnd type="none" w="sm" len="sm"/>
                <a:tailEnd type="none" w="sm" len="sm"/>
              </a:ln>
              <a:ex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0" name="ตัวเชื่อมต่อตรง 9"/>
              <p:cNvCxnSpPr/>
              <p:nvPr/>
            </p:nvCxnSpPr>
            <p:spPr bwMode="auto">
              <a:xfrm>
                <a:off x="5292080" y="980728"/>
                <a:ext cx="216024" cy="144016"/>
              </a:xfrm>
              <a:prstGeom prst="line">
                <a:avLst/>
              </a:prstGeom>
              <a:ln>
                <a:headEnd type="none" w="sm" len="sm"/>
                <a:tailEnd type="none" w="sm" len="sm"/>
              </a:ln>
              <a:ex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6" name="กลุ่ม 5"/>
            <p:cNvGrpSpPr/>
            <p:nvPr/>
          </p:nvGrpSpPr>
          <p:grpSpPr>
            <a:xfrm rot="10800000">
              <a:off x="4355976" y="1196752"/>
              <a:ext cx="1152128" cy="144016"/>
              <a:chOff x="4355976" y="980728"/>
              <a:chExt cx="1152128" cy="144016"/>
            </a:xfrm>
          </p:grpSpPr>
          <p:cxnSp>
            <p:nvCxnSpPr>
              <p:cNvPr id="7" name="ตัวเชื่อมต่อตรง 6"/>
              <p:cNvCxnSpPr/>
              <p:nvPr/>
            </p:nvCxnSpPr>
            <p:spPr bwMode="auto">
              <a:xfrm>
                <a:off x="4355976" y="1124744"/>
                <a:ext cx="1152128" cy="0"/>
              </a:xfrm>
              <a:prstGeom prst="line">
                <a:avLst/>
              </a:prstGeom>
              <a:ln>
                <a:headEnd type="none" w="sm" len="sm"/>
                <a:tailEnd type="none" w="sm" len="sm"/>
              </a:ln>
              <a:ex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8" name="ตัวเชื่อมต่อตรง 7"/>
              <p:cNvCxnSpPr/>
              <p:nvPr/>
            </p:nvCxnSpPr>
            <p:spPr bwMode="auto">
              <a:xfrm>
                <a:off x="5292080" y="980728"/>
                <a:ext cx="216024" cy="144016"/>
              </a:xfrm>
              <a:prstGeom prst="line">
                <a:avLst/>
              </a:prstGeom>
              <a:ln>
                <a:headEnd type="none" w="sm" len="sm"/>
                <a:tailEnd type="none" w="sm" len="sm"/>
              </a:ln>
              <a:ex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</p:grpSp>
      <p:graphicFrame>
        <p:nvGraphicFramePr>
          <p:cNvPr id="11" name="ตาราง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9205339"/>
              </p:ext>
            </p:extLst>
          </p:nvPr>
        </p:nvGraphicFramePr>
        <p:xfrm>
          <a:off x="192197" y="1889236"/>
          <a:ext cx="8916307" cy="4780124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07720"/>
                <a:gridCol w="2520280"/>
                <a:gridCol w="2331205"/>
                <a:gridCol w="3757102"/>
              </a:tblGrid>
              <a:tr h="1108944">
                <a:tc>
                  <a:txBody>
                    <a:bodyPr/>
                    <a:lstStyle/>
                    <a:p>
                      <a:endParaRPr lang="th-TH" sz="36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600" dirty="0" smtClean="0">
                          <a:latin typeface="Angsana New" pitchFamily="18" charset="-34"/>
                          <a:cs typeface="Angsana New" pitchFamily="18" charset="-34"/>
                        </a:rPr>
                        <a:t>สารละลายที่เติม</a:t>
                      </a:r>
                      <a:endParaRPr lang="th-TH" sz="36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600" dirty="0" smtClean="0">
                          <a:latin typeface="Angsana New" pitchFamily="18" charset="-34"/>
                          <a:cs typeface="Angsana New" pitchFamily="18" charset="-34"/>
                        </a:rPr>
                        <a:t>สีของสารละลาย</a:t>
                      </a:r>
                    </a:p>
                    <a:p>
                      <a:pPr algn="ctr"/>
                      <a:r>
                        <a:rPr lang="th-TH" sz="3600" dirty="0" smtClean="0">
                          <a:latin typeface="Angsana New" pitchFamily="18" charset="-34"/>
                          <a:cs typeface="Angsana New" pitchFamily="18" charset="-34"/>
                        </a:rPr>
                        <a:t>ครั้งสุดท้าย</a:t>
                      </a:r>
                      <a:endParaRPr lang="th-TH" sz="36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600" dirty="0" smtClean="0">
                          <a:latin typeface="Angsana New" pitchFamily="18" charset="-34"/>
                          <a:cs typeface="Angsana New" pitchFamily="18" charset="-34"/>
                        </a:rPr>
                        <a:t>ข้อสรุป</a:t>
                      </a:r>
                      <a:endParaRPr lang="th-TH" sz="36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683488">
                <a:tc>
                  <a:txBody>
                    <a:bodyPr/>
                    <a:lstStyle/>
                    <a:p>
                      <a:r>
                        <a:rPr lang="th-TH" sz="3600" dirty="0" smtClean="0">
                          <a:latin typeface="Angsana New" pitchFamily="18" charset="-34"/>
                          <a:cs typeface="Angsana New" pitchFamily="18" charset="-34"/>
                        </a:rPr>
                        <a:t>1</a:t>
                      </a:r>
                      <a:endParaRPr lang="th-TH" sz="36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3600" dirty="0" smtClean="0">
                          <a:latin typeface="Angsana New" pitchFamily="18" charset="-34"/>
                          <a:cs typeface="Angsana New" pitchFamily="18" charset="-34"/>
                        </a:rPr>
                        <a:t>โซเดียมคลอ</a:t>
                      </a:r>
                      <a:r>
                        <a:rPr lang="th-TH" sz="3600" dirty="0" err="1" smtClean="0">
                          <a:latin typeface="Angsana New" pitchFamily="18" charset="-34"/>
                          <a:cs typeface="Angsana New" pitchFamily="18" charset="-34"/>
                        </a:rPr>
                        <a:t>ไรด์</a:t>
                      </a:r>
                      <a:endParaRPr lang="th-TH" sz="36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3600" dirty="0" smtClean="0">
                          <a:latin typeface="Angsana New" pitchFamily="18" charset="-34"/>
                          <a:cs typeface="Angsana New" pitchFamily="18" charset="-34"/>
                        </a:rPr>
                        <a:t>สีชมพู</a:t>
                      </a:r>
                      <a:endParaRPr lang="th-TH" sz="36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3600" dirty="0" smtClean="0">
                          <a:latin typeface="Angsana New" pitchFamily="18" charset="-34"/>
                          <a:cs typeface="Angsana New" pitchFamily="18" charset="-34"/>
                        </a:rPr>
                        <a:t>โม</a:t>
                      </a:r>
                      <a:r>
                        <a:rPr lang="th-TH" sz="3600" dirty="0" err="1" smtClean="0">
                          <a:latin typeface="Angsana New" pitchFamily="18" charset="-34"/>
                          <a:cs typeface="Angsana New" pitchFamily="18" charset="-34"/>
                        </a:rPr>
                        <a:t>ลของ</a:t>
                      </a:r>
                      <a:r>
                        <a:rPr lang="th-TH" sz="3600" dirty="0" smtClean="0">
                          <a:latin typeface="Angsana New" pitchFamily="18" charset="-34"/>
                          <a:cs typeface="Angsana New" pitchFamily="18" charset="-34"/>
                        </a:rPr>
                        <a:t> </a:t>
                      </a:r>
                      <a:r>
                        <a:rPr lang="en-US" sz="3600" dirty="0" smtClean="0">
                          <a:latin typeface="Angsana New" pitchFamily="18" charset="-34"/>
                          <a:cs typeface="Angsana New" pitchFamily="18" charset="-34"/>
                        </a:rPr>
                        <a:t>[CoCl</a:t>
                      </a:r>
                      <a:r>
                        <a:rPr lang="en-US" sz="3600" baseline="-25000" dirty="0" smtClean="0">
                          <a:latin typeface="Angsana New" pitchFamily="18" charset="-34"/>
                          <a:cs typeface="Angsana New" pitchFamily="18" charset="-34"/>
                        </a:rPr>
                        <a:t>4</a:t>
                      </a:r>
                      <a:r>
                        <a:rPr lang="en-US" sz="3600" dirty="0" smtClean="0">
                          <a:latin typeface="Angsana New" pitchFamily="18" charset="-34"/>
                          <a:cs typeface="Angsana New" pitchFamily="18" charset="-34"/>
                        </a:rPr>
                        <a:t>]</a:t>
                      </a:r>
                      <a:r>
                        <a:rPr lang="en-US" sz="3600" baseline="30000" dirty="0" smtClean="0">
                          <a:latin typeface="Angsana New" pitchFamily="18" charset="-34"/>
                          <a:cs typeface="Angsana New" pitchFamily="18" charset="-34"/>
                        </a:rPr>
                        <a:t>2-</a:t>
                      </a:r>
                      <a:r>
                        <a:rPr lang="en-US" sz="360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 </a:t>
                      </a:r>
                      <a:r>
                        <a:rPr lang="th-TH" sz="360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 ลดลง</a:t>
                      </a:r>
                      <a:endParaRPr lang="th-TH" sz="36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108944">
                <a:tc>
                  <a:txBody>
                    <a:bodyPr/>
                    <a:lstStyle/>
                    <a:p>
                      <a:r>
                        <a:rPr lang="th-TH" sz="3600" dirty="0" smtClean="0">
                          <a:latin typeface="Angsana New" pitchFamily="18" charset="-34"/>
                          <a:cs typeface="Angsana New" pitchFamily="18" charset="-34"/>
                        </a:rPr>
                        <a:t>2</a:t>
                      </a:r>
                      <a:endParaRPr lang="th-TH" sz="36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3600" dirty="0" smtClean="0">
                          <a:latin typeface="Angsana New" pitchFamily="18" charset="-34"/>
                          <a:cs typeface="Angsana New" pitchFamily="18" charset="-34"/>
                        </a:rPr>
                        <a:t>น้ำ</a:t>
                      </a:r>
                      <a:endParaRPr lang="th-TH" sz="36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3600" dirty="0" smtClean="0">
                          <a:latin typeface="Angsana New" pitchFamily="18" charset="-34"/>
                          <a:cs typeface="Angsana New" pitchFamily="18" charset="-34"/>
                        </a:rPr>
                        <a:t>สีน้ำเงิน</a:t>
                      </a:r>
                      <a:endParaRPr lang="th-TH" sz="36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600" dirty="0" smtClean="0">
                          <a:latin typeface="Angsana New" pitchFamily="18" charset="-34"/>
                          <a:cs typeface="Angsana New" pitchFamily="18" charset="-34"/>
                        </a:rPr>
                        <a:t>โม</a:t>
                      </a:r>
                      <a:r>
                        <a:rPr lang="th-TH" sz="3600" dirty="0" err="1" smtClean="0">
                          <a:latin typeface="Angsana New" pitchFamily="18" charset="-34"/>
                          <a:cs typeface="Angsana New" pitchFamily="18" charset="-34"/>
                        </a:rPr>
                        <a:t>ลของ</a:t>
                      </a:r>
                      <a:r>
                        <a:rPr lang="th-TH" sz="3600" dirty="0" smtClean="0">
                          <a:latin typeface="Angsana New" pitchFamily="18" charset="-34"/>
                          <a:cs typeface="Angsana New" pitchFamily="18" charset="-34"/>
                        </a:rPr>
                        <a:t> </a:t>
                      </a:r>
                      <a:r>
                        <a:rPr lang="en-US" sz="3600" dirty="0" smtClean="0">
                          <a:latin typeface="Angsana New" pitchFamily="18" charset="-34"/>
                          <a:cs typeface="Angsana New" pitchFamily="18" charset="-34"/>
                        </a:rPr>
                        <a:t>[Co(H</a:t>
                      </a:r>
                      <a:r>
                        <a:rPr lang="en-US" sz="3600" baseline="-25000" dirty="0" smtClean="0">
                          <a:latin typeface="Angsana New" pitchFamily="18" charset="-34"/>
                          <a:cs typeface="Angsana New" pitchFamily="18" charset="-34"/>
                        </a:rPr>
                        <a:t>2</a:t>
                      </a:r>
                      <a:r>
                        <a:rPr lang="en-US" sz="3600" dirty="0" smtClean="0">
                          <a:latin typeface="Angsana New" pitchFamily="18" charset="-34"/>
                          <a:cs typeface="Angsana New" pitchFamily="18" charset="-34"/>
                        </a:rPr>
                        <a:t>O)</a:t>
                      </a:r>
                      <a:r>
                        <a:rPr lang="en-US" sz="3600" baseline="-25000" dirty="0" smtClean="0">
                          <a:latin typeface="Angsana New" pitchFamily="18" charset="-34"/>
                          <a:cs typeface="Angsana New" pitchFamily="18" charset="-34"/>
                        </a:rPr>
                        <a:t>6</a:t>
                      </a:r>
                      <a:r>
                        <a:rPr lang="en-US" sz="3600" dirty="0" smtClean="0">
                          <a:latin typeface="Angsana New" pitchFamily="18" charset="-34"/>
                          <a:cs typeface="Angsana New" pitchFamily="18" charset="-34"/>
                        </a:rPr>
                        <a:t>]</a:t>
                      </a:r>
                      <a:r>
                        <a:rPr lang="en-US" sz="3600" baseline="30000" dirty="0" smtClean="0">
                          <a:latin typeface="Angsana New" pitchFamily="18" charset="-34"/>
                          <a:cs typeface="Angsana New" pitchFamily="18" charset="-34"/>
                        </a:rPr>
                        <a:t>2+ </a:t>
                      </a:r>
                      <a:r>
                        <a:rPr lang="th-TH" sz="3600" baseline="30000" dirty="0" smtClean="0">
                          <a:latin typeface="Angsana New" pitchFamily="18" charset="-34"/>
                          <a:cs typeface="Angsana New" pitchFamily="18" charset="-34"/>
                        </a:rPr>
                        <a:t> </a:t>
                      </a:r>
                      <a:r>
                        <a:rPr lang="th-TH" sz="360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เพิ่มขึ้น</a:t>
                      </a:r>
                      <a:endParaRPr lang="th-TH" sz="3600" b="1" dirty="0" smtClean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754320">
                <a:tc>
                  <a:txBody>
                    <a:bodyPr/>
                    <a:lstStyle/>
                    <a:p>
                      <a:r>
                        <a:rPr lang="th-TH" sz="3600" dirty="0" smtClean="0">
                          <a:latin typeface="Angsana New" pitchFamily="18" charset="-34"/>
                          <a:cs typeface="Angsana New" pitchFamily="18" charset="-34"/>
                        </a:rPr>
                        <a:t>3</a:t>
                      </a:r>
                      <a:endParaRPr lang="th-TH" sz="36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latin typeface="Angsana New" pitchFamily="18" charset="-34"/>
                          <a:cs typeface="Angsana New" pitchFamily="18" charset="-34"/>
                        </a:rPr>
                        <a:t>HCl</a:t>
                      </a:r>
                      <a:r>
                        <a:rPr lang="th-TH" sz="3600" dirty="0" smtClean="0">
                          <a:latin typeface="Angsana New" pitchFamily="18" charset="-34"/>
                          <a:cs typeface="Angsana New" pitchFamily="18" charset="-34"/>
                        </a:rPr>
                        <a:t> เข้มข้น</a:t>
                      </a:r>
                      <a:endParaRPr lang="th-TH" sz="36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3600" dirty="0" smtClean="0">
                          <a:latin typeface="Angsana New" pitchFamily="18" charset="-34"/>
                          <a:cs typeface="Angsana New" pitchFamily="18" charset="-34"/>
                        </a:rPr>
                        <a:t>สีน้ำเงิน</a:t>
                      </a:r>
                      <a:endParaRPr lang="th-TH" sz="36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600" dirty="0" smtClean="0">
                          <a:latin typeface="Angsana New" pitchFamily="18" charset="-34"/>
                          <a:cs typeface="Angsana New" pitchFamily="18" charset="-34"/>
                        </a:rPr>
                        <a:t>โม</a:t>
                      </a:r>
                      <a:r>
                        <a:rPr lang="th-TH" sz="3600" dirty="0" err="1" smtClean="0">
                          <a:latin typeface="Angsana New" pitchFamily="18" charset="-34"/>
                          <a:cs typeface="Angsana New" pitchFamily="18" charset="-34"/>
                        </a:rPr>
                        <a:t>ลของ</a:t>
                      </a:r>
                      <a:r>
                        <a:rPr lang="th-TH" sz="3600" dirty="0" smtClean="0">
                          <a:latin typeface="Angsana New" pitchFamily="18" charset="-34"/>
                          <a:cs typeface="Angsana New" pitchFamily="18" charset="-34"/>
                        </a:rPr>
                        <a:t> </a:t>
                      </a:r>
                      <a:r>
                        <a:rPr lang="en-US" sz="3600" dirty="0" smtClean="0">
                          <a:latin typeface="Angsana New" pitchFamily="18" charset="-34"/>
                          <a:cs typeface="Angsana New" pitchFamily="18" charset="-34"/>
                        </a:rPr>
                        <a:t>[CoCl</a:t>
                      </a:r>
                      <a:r>
                        <a:rPr lang="en-US" sz="3600" baseline="-25000" dirty="0" smtClean="0">
                          <a:latin typeface="Angsana New" pitchFamily="18" charset="-34"/>
                          <a:cs typeface="Angsana New" pitchFamily="18" charset="-34"/>
                        </a:rPr>
                        <a:t>4</a:t>
                      </a:r>
                      <a:r>
                        <a:rPr lang="en-US" sz="3600" dirty="0" smtClean="0">
                          <a:latin typeface="Angsana New" pitchFamily="18" charset="-34"/>
                          <a:cs typeface="Angsana New" pitchFamily="18" charset="-34"/>
                        </a:rPr>
                        <a:t>]</a:t>
                      </a:r>
                      <a:r>
                        <a:rPr lang="en-US" sz="3600" baseline="30000" dirty="0" smtClean="0">
                          <a:latin typeface="Angsana New" pitchFamily="18" charset="-34"/>
                          <a:cs typeface="Angsana New" pitchFamily="18" charset="-34"/>
                        </a:rPr>
                        <a:t>2-</a:t>
                      </a:r>
                      <a:r>
                        <a:rPr lang="en-US" sz="360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 </a:t>
                      </a:r>
                      <a:r>
                        <a:rPr lang="th-TH" sz="360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 เพิ่มขึ้น</a:t>
                      </a:r>
                      <a:endParaRPr lang="th-TH" sz="3600" b="1" dirty="0" smtClean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964876">
                <a:tc>
                  <a:txBody>
                    <a:bodyPr/>
                    <a:lstStyle/>
                    <a:p>
                      <a:r>
                        <a:rPr lang="th-TH" sz="3600" dirty="0" smtClean="0">
                          <a:latin typeface="Angsana New" pitchFamily="18" charset="-34"/>
                          <a:cs typeface="Angsana New" pitchFamily="18" charset="-34"/>
                        </a:rPr>
                        <a:t>4</a:t>
                      </a:r>
                      <a:endParaRPr lang="th-TH" sz="36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3600" dirty="0" smtClean="0">
                          <a:latin typeface="Angsana New" pitchFamily="18" charset="-34"/>
                          <a:cs typeface="Angsana New" pitchFamily="18" charset="-34"/>
                        </a:rPr>
                        <a:t>น้ำ</a:t>
                      </a:r>
                      <a:endParaRPr lang="th-TH" sz="36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3600" dirty="0" smtClean="0">
                          <a:latin typeface="Angsana New" pitchFamily="18" charset="-34"/>
                          <a:cs typeface="Angsana New" pitchFamily="18" charset="-34"/>
                        </a:rPr>
                        <a:t>สีชมพู</a:t>
                      </a:r>
                      <a:endParaRPr lang="th-TH" sz="36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600" dirty="0" smtClean="0">
                          <a:latin typeface="Angsana New" pitchFamily="18" charset="-34"/>
                          <a:cs typeface="Angsana New" pitchFamily="18" charset="-34"/>
                        </a:rPr>
                        <a:t>โม</a:t>
                      </a:r>
                      <a:r>
                        <a:rPr lang="th-TH" sz="3600" dirty="0" err="1" smtClean="0">
                          <a:latin typeface="Angsana New" pitchFamily="18" charset="-34"/>
                          <a:cs typeface="Angsana New" pitchFamily="18" charset="-34"/>
                        </a:rPr>
                        <a:t>ลของ</a:t>
                      </a:r>
                      <a:r>
                        <a:rPr lang="th-TH" sz="3600" dirty="0" smtClean="0">
                          <a:latin typeface="Angsana New" pitchFamily="18" charset="-34"/>
                          <a:cs typeface="Angsana New" pitchFamily="18" charset="-34"/>
                        </a:rPr>
                        <a:t> </a:t>
                      </a:r>
                      <a:r>
                        <a:rPr lang="en-US" sz="3600" dirty="0" smtClean="0">
                          <a:latin typeface="Angsana New" pitchFamily="18" charset="-34"/>
                          <a:cs typeface="Angsana New" pitchFamily="18" charset="-34"/>
                        </a:rPr>
                        <a:t>[Co(H</a:t>
                      </a:r>
                      <a:r>
                        <a:rPr lang="en-US" sz="3600" baseline="-25000" dirty="0" smtClean="0">
                          <a:latin typeface="Angsana New" pitchFamily="18" charset="-34"/>
                          <a:cs typeface="Angsana New" pitchFamily="18" charset="-34"/>
                        </a:rPr>
                        <a:t>2</a:t>
                      </a:r>
                      <a:r>
                        <a:rPr lang="en-US" sz="3600" dirty="0" smtClean="0">
                          <a:latin typeface="Angsana New" pitchFamily="18" charset="-34"/>
                          <a:cs typeface="Angsana New" pitchFamily="18" charset="-34"/>
                        </a:rPr>
                        <a:t>O)</a:t>
                      </a:r>
                      <a:r>
                        <a:rPr lang="en-US" sz="3600" baseline="-25000" dirty="0" smtClean="0">
                          <a:latin typeface="Angsana New" pitchFamily="18" charset="-34"/>
                          <a:cs typeface="Angsana New" pitchFamily="18" charset="-34"/>
                        </a:rPr>
                        <a:t>6</a:t>
                      </a:r>
                      <a:r>
                        <a:rPr lang="en-US" sz="3600" dirty="0" smtClean="0">
                          <a:latin typeface="Angsana New" pitchFamily="18" charset="-34"/>
                          <a:cs typeface="Angsana New" pitchFamily="18" charset="-34"/>
                        </a:rPr>
                        <a:t>]</a:t>
                      </a:r>
                      <a:r>
                        <a:rPr lang="en-US" sz="3600" baseline="30000" dirty="0" smtClean="0">
                          <a:latin typeface="Angsana New" pitchFamily="18" charset="-34"/>
                          <a:cs typeface="Angsana New" pitchFamily="18" charset="-34"/>
                        </a:rPr>
                        <a:t>2+ </a:t>
                      </a:r>
                      <a:r>
                        <a:rPr lang="th-TH" sz="3600" baseline="30000" dirty="0" smtClean="0">
                          <a:latin typeface="Angsana New" pitchFamily="18" charset="-34"/>
                          <a:cs typeface="Angsana New" pitchFamily="18" charset="-34"/>
                        </a:rPr>
                        <a:t> </a:t>
                      </a:r>
                      <a:r>
                        <a:rPr lang="th-TH" sz="3600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ลดลง</a:t>
                      </a:r>
                      <a:endParaRPr lang="th-TH" sz="3600" b="1" dirty="0" smtClean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" name="ดาว 8 แฉก 11"/>
          <p:cNvSpPr/>
          <p:nvPr/>
        </p:nvSpPr>
        <p:spPr>
          <a:xfrm>
            <a:off x="8396210" y="6165304"/>
            <a:ext cx="720080" cy="692696"/>
          </a:xfrm>
          <a:prstGeom prst="star8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smtClean="0"/>
              <a:t>11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9378785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61851"/>
            <a:ext cx="8229600" cy="1143000"/>
          </a:xfrm>
        </p:spPr>
        <p:txBody>
          <a:bodyPr/>
          <a:lstStyle/>
          <a:p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อิทธิพลของความดันต่อสมดุล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13667" name="Rectangle 3"/>
          <p:cNvSpPr>
            <a:spLocks noGrp="1" noChangeArrowheads="1"/>
          </p:cNvSpPr>
          <p:nvPr>
            <p:ph idx="1"/>
          </p:nvPr>
        </p:nvSpPr>
        <p:spPr>
          <a:xfrm>
            <a:off x="755650" y="1749251"/>
            <a:ext cx="8205788" cy="5064125"/>
          </a:xfrm>
        </p:spPr>
        <p:txBody>
          <a:bodyPr/>
          <a:lstStyle/>
          <a:p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ความดันจะมีผลโดยตรงต่อปริมาตรของสาร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(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แก๊ส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)</a:t>
            </a:r>
          </a:p>
          <a:p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ถ้าจำนวนโมลของแก๊สของสารตั้งต้นและผลิตภัณฑ์ในสมการเคมี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เท่ากัน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(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  <a:sym typeface="Symbol" pitchFamily="18" charset="2"/>
              </a:rPr>
              <a:t>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  <a:sym typeface="Symbol" pitchFamily="18" charset="2"/>
              </a:rPr>
              <a:t>n</a:t>
            </a:r>
            <a:r>
              <a:rPr lang="en-US" sz="3600" b="1" baseline="-25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  <a:sym typeface="Symbol" pitchFamily="18" charset="2"/>
              </a:rPr>
              <a:t>g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  <a:sym typeface="Symbol" pitchFamily="18" charset="2"/>
              </a:rPr>
              <a:t>= 0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)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ความดันไม่มีผลต่อสมดุล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pPr lvl="1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N</a:t>
            </a:r>
            <a:r>
              <a:rPr lang="en-US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(g) + O</a:t>
            </a:r>
            <a:r>
              <a:rPr lang="en-US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(g) 	      2NO(g)   </a:t>
            </a:r>
          </a:p>
          <a:p>
            <a:pPr lvl="1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H</a:t>
            </a:r>
            <a:r>
              <a:rPr lang="en-US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(g) +  I</a:t>
            </a:r>
            <a:r>
              <a:rPr lang="en-US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(g) 	      2HI(g) </a:t>
            </a:r>
          </a:p>
          <a:p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ถ้าจำนวนโมลของแก๊สของสารตั้งต้นและผลิตภัณฑ์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ไม่เท่ากัน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(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  <a:sym typeface="Symbol" pitchFamily="18" charset="2"/>
              </a:rPr>
              <a:t>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n</a:t>
            </a:r>
            <a:r>
              <a:rPr lang="en-US" sz="3600" b="1" baseline="-25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g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  <a:sym typeface="Symbol" pitchFamily="18" charset="2"/>
              </a:rPr>
              <a:t>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0)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ความดันจะมีผลต่อสมดุล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pPr lvl="1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2N</a:t>
            </a:r>
            <a:r>
              <a:rPr lang="en-US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O(g)  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 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2N</a:t>
            </a:r>
            <a:r>
              <a:rPr lang="en-US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(g) + O</a:t>
            </a:r>
            <a:r>
              <a:rPr lang="en-US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(g) </a:t>
            </a:r>
          </a:p>
        </p:txBody>
      </p:sp>
      <p:grpSp>
        <p:nvGrpSpPr>
          <p:cNvPr id="113670" name="Group 6"/>
          <p:cNvGrpSpPr>
            <a:grpSpLocks/>
          </p:cNvGrpSpPr>
          <p:nvPr/>
        </p:nvGrpSpPr>
        <p:grpSpPr bwMode="auto">
          <a:xfrm>
            <a:off x="5294317" y="3827288"/>
            <a:ext cx="1401763" cy="595313"/>
            <a:chOff x="3513" y="2054"/>
            <a:chExt cx="883" cy="375"/>
          </a:xfrm>
        </p:grpSpPr>
        <p:sp>
          <p:nvSpPr>
            <p:cNvPr id="113668" name="Text Box 4"/>
            <p:cNvSpPr txBox="1">
              <a:spLocks noChangeArrowheads="1"/>
            </p:cNvSpPr>
            <p:nvPr/>
          </p:nvSpPr>
          <p:spPr bwMode="auto">
            <a:xfrm>
              <a:off x="3775" y="2054"/>
              <a:ext cx="621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CC00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>
                  <a:solidFill>
                    <a:srgbClr val="3333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  <a:cs typeface="Angsana New" pitchFamily="18" charset="-34"/>
                  <a:sym typeface="Symbol" pitchFamily="18" charset="2"/>
                </a:rPr>
                <a:t>n</a:t>
              </a:r>
              <a:r>
                <a:rPr lang="en-US" b="1" baseline="-25000">
                  <a:solidFill>
                    <a:srgbClr val="3333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  <a:cs typeface="Angsana New" pitchFamily="18" charset="-34"/>
                  <a:sym typeface="Symbol" pitchFamily="18" charset="2"/>
                </a:rPr>
                <a:t>g</a:t>
              </a:r>
              <a:r>
                <a:rPr lang="en-US" b="1">
                  <a:solidFill>
                    <a:srgbClr val="3333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  <a:cs typeface="Angsana New" pitchFamily="18" charset="-34"/>
                  <a:sym typeface="Symbol" pitchFamily="18" charset="2"/>
                </a:rPr>
                <a:t> = 0</a:t>
              </a:r>
            </a:p>
          </p:txBody>
        </p:sp>
        <p:sp>
          <p:nvSpPr>
            <p:cNvPr id="113669" name="Freeform 5"/>
            <p:cNvSpPr>
              <a:spLocks/>
            </p:cNvSpPr>
            <p:nvPr/>
          </p:nvSpPr>
          <p:spPr bwMode="auto">
            <a:xfrm>
              <a:off x="3513" y="2064"/>
              <a:ext cx="298" cy="365"/>
            </a:xfrm>
            <a:custGeom>
              <a:avLst/>
              <a:gdLst>
                <a:gd name="T0" fmla="*/ 10 w 298"/>
                <a:gd name="T1" fmla="*/ 365 h 365"/>
                <a:gd name="T2" fmla="*/ 298 w 298"/>
                <a:gd name="T3" fmla="*/ 183 h 365"/>
                <a:gd name="T4" fmla="*/ 0 w 298"/>
                <a:gd name="T5" fmla="*/ 0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8" h="365">
                  <a:moveTo>
                    <a:pt x="10" y="365"/>
                  </a:moveTo>
                  <a:lnTo>
                    <a:pt x="298" y="183"/>
                  </a:lnTo>
                  <a:lnTo>
                    <a:pt x="0" y="0"/>
                  </a:lnTo>
                </a:path>
              </a:pathLst>
            </a:custGeom>
            <a:noFill/>
            <a:ln w="19050" cap="sq" cmpd="sng">
              <a:solidFill>
                <a:srgbClr val="333399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CC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endParaRPr>
            </a:p>
          </p:txBody>
        </p:sp>
      </p:grpSp>
      <p:grpSp>
        <p:nvGrpSpPr>
          <p:cNvPr id="113671" name="Group 7"/>
          <p:cNvGrpSpPr>
            <a:grpSpLocks/>
          </p:cNvGrpSpPr>
          <p:nvPr/>
        </p:nvGrpSpPr>
        <p:grpSpPr bwMode="auto">
          <a:xfrm>
            <a:off x="3275856" y="3749501"/>
            <a:ext cx="490538" cy="220662"/>
            <a:chOff x="4830" y="527"/>
            <a:chExt cx="318" cy="136"/>
          </a:xfrm>
        </p:grpSpPr>
        <p:sp>
          <p:nvSpPr>
            <p:cNvPr id="113672" name="Freeform 8"/>
            <p:cNvSpPr>
              <a:spLocks/>
            </p:cNvSpPr>
            <p:nvPr/>
          </p:nvSpPr>
          <p:spPr bwMode="auto">
            <a:xfrm>
              <a:off x="4830" y="527"/>
              <a:ext cx="318" cy="45"/>
            </a:xfrm>
            <a:custGeom>
              <a:avLst/>
              <a:gdLst>
                <a:gd name="T0" fmla="*/ 0 w 998"/>
                <a:gd name="T1" fmla="*/ 90 h 90"/>
                <a:gd name="T2" fmla="*/ 998 w 998"/>
                <a:gd name="T3" fmla="*/ 90 h 90"/>
                <a:gd name="T4" fmla="*/ 817 w 998"/>
                <a:gd name="T5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98" h="90">
                  <a:moveTo>
                    <a:pt x="0" y="90"/>
                  </a:moveTo>
                  <a:lnTo>
                    <a:pt x="998" y="90"/>
                  </a:lnTo>
                  <a:lnTo>
                    <a:pt x="817" y="0"/>
                  </a:lnTo>
                </a:path>
              </a:pathLst>
            </a:custGeom>
            <a:noFill/>
            <a:ln w="22225" cap="sq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113673" name="Freeform 9"/>
            <p:cNvSpPr>
              <a:spLocks/>
            </p:cNvSpPr>
            <p:nvPr/>
          </p:nvSpPr>
          <p:spPr bwMode="auto">
            <a:xfrm flipH="1" flipV="1">
              <a:off x="4830" y="618"/>
              <a:ext cx="318" cy="45"/>
            </a:xfrm>
            <a:custGeom>
              <a:avLst/>
              <a:gdLst>
                <a:gd name="T0" fmla="*/ 0 w 998"/>
                <a:gd name="T1" fmla="*/ 90 h 90"/>
                <a:gd name="T2" fmla="*/ 998 w 998"/>
                <a:gd name="T3" fmla="*/ 90 h 90"/>
                <a:gd name="T4" fmla="*/ 817 w 998"/>
                <a:gd name="T5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98" h="90">
                  <a:moveTo>
                    <a:pt x="0" y="90"/>
                  </a:moveTo>
                  <a:lnTo>
                    <a:pt x="998" y="90"/>
                  </a:lnTo>
                  <a:lnTo>
                    <a:pt x="817" y="0"/>
                  </a:lnTo>
                </a:path>
              </a:pathLst>
            </a:custGeom>
            <a:noFill/>
            <a:ln w="22225" cap="sq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endParaRPr>
            </a:p>
          </p:txBody>
        </p:sp>
      </p:grpSp>
      <p:grpSp>
        <p:nvGrpSpPr>
          <p:cNvPr id="113674" name="Group 10"/>
          <p:cNvGrpSpPr>
            <a:grpSpLocks/>
          </p:cNvGrpSpPr>
          <p:nvPr/>
        </p:nvGrpSpPr>
        <p:grpSpPr bwMode="auto">
          <a:xfrm>
            <a:off x="3275856" y="4282901"/>
            <a:ext cx="490538" cy="220662"/>
            <a:chOff x="4830" y="527"/>
            <a:chExt cx="318" cy="136"/>
          </a:xfrm>
        </p:grpSpPr>
        <p:sp>
          <p:nvSpPr>
            <p:cNvPr id="113675" name="Freeform 11"/>
            <p:cNvSpPr>
              <a:spLocks/>
            </p:cNvSpPr>
            <p:nvPr/>
          </p:nvSpPr>
          <p:spPr bwMode="auto">
            <a:xfrm>
              <a:off x="4830" y="527"/>
              <a:ext cx="318" cy="45"/>
            </a:xfrm>
            <a:custGeom>
              <a:avLst/>
              <a:gdLst>
                <a:gd name="T0" fmla="*/ 0 w 998"/>
                <a:gd name="T1" fmla="*/ 90 h 90"/>
                <a:gd name="T2" fmla="*/ 998 w 998"/>
                <a:gd name="T3" fmla="*/ 90 h 90"/>
                <a:gd name="T4" fmla="*/ 817 w 998"/>
                <a:gd name="T5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98" h="90">
                  <a:moveTo>
                    <a:pt x="0" y="90"/>
                  </a:moveTo>
                  <a:lnTo>
                    <a:pt x="998" y="90"/>
                  </a:lnTo>
                  <a:lnTo>
                    <a:pt x="817" y="0"/>
                  </a:lnTo>
                </a:path>
              </a:pathLst>
            </a:custGeom>
            <a:noFill/>
            <a:ln w="22225" cap="sq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113676" name="Freeform 12"/>
            <p:cNvSpPr>
              <a:spLocks/>
            </p:cNvSpPr>
            <p:nvPr/>
          </p:nvSpPr>
          <p:spPr bwMode="auto">
            <a:xfrm flipH="1" flipV="1">
              <a:off x="4830" y="618"/>
              <a:ext cx="318" cy="45"/>
            </a:xfrm>
            <a:custGeom>
              <a:avLst/>
              <a:gdLst>
                <a:gd name="T0" fmla="*/ 0 w 998"/>
                <a:gd name="T1" fmla="*/ 90 h 90"/>
                <a:gd name="T2" fmla="*/ 998 w 998"/>
                <a:gd name="T3" fmla="*/ 90 h 90"/>
                <a:gd name="T4" fmla="*/ 817 w 998"/>
                <a:gd name="T5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98" h="90">
                  <a:moveTo>
                    <a:pt x="0" y="90"/>
                  </a:moveTo>
                  <a:lnTo>
                    <a:pt x="998" y="90"/>
                  </a:lnTo>
                  <a:lnTo>
                    <a:pt x="817" y="0"/>
                  </a:lnTo>
                </a:path>
              </a:pathLst>
            </a:custGeom>
            <a:noFill/>
            <a:ln w="22225" cap="sq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endParaRPr>
            </a:p>
          </p:txBody>
        </p:sp>
      </p:grpSp>
      <p:grpSp>
        <p:nvGrpSpPr>
          <p:cNvPr id="113677" name="Group 13"/>
          <p:cNvGrpSpPr>
            <a:grpSpLocks/>
          </p:cNvGrpSpPr>
          <p:nvPr/>
        </p:nvGrpSpPr>
        <p:grpSpPr bwMode="auto">
          <a:xfrm>
            <a:off x="2828925" y="6018038"/>
            <a:ext cx="490538" cy="220663"/>
            <a:chOff x="4830" y="527"/>
            <a:chExt cx="318" cy="136"/>
          </a:xfrm>
        </p:grpSpPr>
        <p:sp>
          <p:nvSpPr>
            <p:cNvPr id="113678" name="Freeform 14"/>
            <p:cNvSpPr>
              <a:spLocks/>
            </p:cNvSpPr>
            <p:nvPr/>
          </p:nvSpPr>
          <p:spPr bwMode="auto">
            <a:xfrm>
              <a:off x="4830" y="527"/>
              <a:ext cx="318" cy="45"/>
            </a:xfrm>
            <a:custGeom>
              <a:avLst/>
              <a:gdLst>
                <a:gd name="T0" fmla="*/ 0 w 998"/>
                <a:gd name="T1" fmla="*/ 90 h 90"/>
                <a:gd name="T2" fmla="*/ 998 w 998"/>
                <a:gd name="T3" fmla="*/ 90 h 90"/>
                <a:gd name="T4" fmla="*/ 817 w 998"/>
                <a:gd name="T5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98" h="90">
                  <a:moveTo>
                    <a:pt x="0" y="90"/>
                  </a:moveTo>
                  <a:lnTo>
                    <a:pt x="998" y="90"/>
                  </a:lnTo>
                  <a:lnTo>
                    <a:pt x="817" y="0"/>
                  </a:lnTo>
                </a:path>
              </a:pathLst>
            </a:custGeom>
            <a:noFill/>
            <a:ln w="22225" cap="sq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113679" name="Freeform 15"/>
            <p:cNvSpPr>
              <a:spLocks/>
            </p:cNvSpPr>
            <p:nvPr/>
          </p:nvSpPr>
          <p:spPr bwMode="auto">
            <a:xfrm flipH="1" flipV="1">
              <a:off x="4830" y="618"/>
              <a:ext cx="318" cy="45"/>
            </a:xfrm>
            <a:custGeom>
              <a:avLst/>
              <a:gdLst>
                <a:gd name="T0" fmla="*/ 0 w 998"/>
                <a:gd name="T1" fmla="*/ 90 h 90"/>
                <a:gd name="T2" fmla="*/ 998 w 998"/>
                <a:gd name="T3" fmla="*/ 90 h 90"/>
                <a:gd name="T4" fmla="*/ 817 w 998"/>
                <a:gd name="T5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98" h="90">
                  <a:moveTo>
                    <a:pt x="0" y="90"/>
                  </a:moveTo>
                  <a:lnTo>
                    <a:pt x="998" y="90"/>
                  </a:lnTo>
                  <a:lnTo>
                    <a:pt x="817" y="0"/>
                  </a:lnTo>
                </a:path>
              </a:pathLst>
            </a:custGeom>
            <a:noFill/>
            <a:ln w="22225" cap="sq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endParaRPr>
            </a:p>
          </p:txBody>
        </p:sp>
      </p:grpSp>
      <p:grpSp>
        <p:nvGrpSpPr>
          <p:cNvPr id="113684" name="Group 20"/>
          <p:cNvGrpSpPr>
            <a:grpSpLocks/>
          </p:cNvGrpSpPr>
          <p:nvPr/>
        </p:nvGrpSpPr>
        <p:grpSpPr bwMode="auto">
          <a:xfrm>
            <a:off x="5705477" y="5821193"/>
            <a:ext cx="1833563" cy="523876"/>
            <a:chOff x="3584" y="3390"/>
            <a:chExt cx="1155" cy="330"/>
          </a:xfrm>
        </p:grpSpPr>
        <p:sp>
          <p:nvSpPr>
            <p:cNvPr id="113681" name="Text Box 17"/>
            <p:cNvSpPr txBox="1">
              <a:spLocks noChangeArrowheads="1"/>
            </p:cNvSpPr>
            <p:nvPr/>
          </p:nvSpPr>
          <p:spPr bwMode="auto">
            <a:xfrm>
              <a:off x="3759" y="3390"/>
              <a:ext cx="980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CC00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>
                  <a:solidFill>
                    <a:srgbClr val="3333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  <a:cs typeface="Angsana New" pitchFamily="18" charset="-34"/>
                  <a:sym typeface="Symbol" pitchFamily="18" charset="2"/>
                </a:rPr>
                <a:t>n</a:t>
              </a:r>
              <a:r>
                <a:rPr lang="en-US" b="1" baseline="-25000">
                  <a:solidFill>
                    <a:srgbClr val="3333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  <a:cs typeface="Angsana New" pitchFamily="18" charset="-34"/>
                  <a:sym typeface="Symbol" pitchFamily="18" charset="2"/>
                </a:rPr>
                <a:t>g</a:t>
              </a:r>
              <a:r>
                <a:rPr lang="en-US" b="1">
                  <a:solidFill>
                    <a:srgbClr val="3333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  <a:cs typeface="Angsana New" pitchFamily="18" charset="-34"/>
                  <a:sym typeface="Symbol" pitchFamily="18" charset="2"/>
                </a:rPr>
                <a:t> = 3-2 = 1</a:t>
              </a:r>
            </a:p>
          </p:txBody>
        </p:sp>
        <p:sp>
          <p:nvSpPr>
            <p:cNvPr id="113683" name="Line 19"/>
            <p:cNvSpPr>
              <a:spLocks noChangeShapeType="1"/>
            </p:cNvSpPr>
            <p:nvPr/>
          </p:nvSpPr>
          <p:spPr bwMode="auto">
            <a:xfrm flipH="1">
              <a:off x="3584" y="3562"/>
              <a:ext cx="202" cy="0"/>
            </a:xfrm>
            <a:prstGeom prst="line">
              <a:avLst/>
            </a:prstGeom>
            <a:noFill/>
            <a:ln w="28575" cap="sq">
              <a:solidFill>
                <a:srgbClr val="333399"/>
              </a:solidFill>
              <a:round/>
              <a:headEnd type="none" w="sm" len="sm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endParaRPr>
            </a:p>
          </p:txBody>
        </p:sp>
      </p:grpSp>
      <p:sp>
        <p:nvSpPr>
          <p:cNvPr id="21" name="TextBox 3"/>
          <p:cNvSpPr txBox="1"/>
          <p:nvPr/>
        </p:nvSpPr>
        <p:spPr>
          <a:xfrm>
            <a:off x="36512" y="12803"/>
            <a:ext cx="9107488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ว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30224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เคมี </a:t>
            </a: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                                             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ภาคเรียนที่ </a:t>
            </a:r>
            <a:r>
              <a:rPr 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ปีการศึกษา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2557   </a:t>
            </a:r>
            <a:endParaRPr lang="th-TH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กลุ่มสาระการเรียนรู้วิทยาศาสตร์                                  โรงเรียนจอมสุรางค์อุปถัมภ์</a:t>
            </a:r>
          </a:p>
        </p:txBody>
      </p:sp>
      <p:sp>
        <p:nvSpPr>
          <p:cNvPr id="20" name="ดาว 8 แฉก 19"/>
          <p:cNvSpPr/>
          <p:nvPr/>
        </p:nvSpPr>
        <p:spPr>
          <a:xfrm>
            <a:off x="8396210" y="6165304"/>
            <a:ext cx="720080" cy="692696"/>
          </a:xfrm>
          <a:prstGeom prst="star8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smtClean="0"/>
              <a:t>12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0575354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1076052"/>
            <a:ext cx="8388424" cy="840780"/>
          </a:xfrm>
        </p:spPr>
        <p:txBody>
          <a:bodyPr/>
          <a:lstStyle/>
          <a:p>
            <a:r>
              <a:rPr lang="th-TH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การรบกวนภาวะสมดุลของระบบโดยการเพิ่มความดัน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15616" y="1912764"/>
            <a:ext cx="77768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กรณีที่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1 </a:t>
            </a:r>
            <a:r>
              <a:rPr lang="th-TH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การเพิ่ม</a:t>
            </a:r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ความดันรวมของแก๊สในระบบและ</a:t>
            </a:r>
            <a:b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</a:br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</a:t>
            </a:r>
            <a:r>
              <a:rPr lang="th-TH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ความดันย่อยของแก๊สแต่ละชนิด </a:t>
            </a:r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ทำได้โดย</a:t>
            </a:r>
            <a:b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</a:br>
            <a:r>
              <a:rPr lang="th-TH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การลดปริมาตรภาชนะลง </a:t>
            </a:r>
            <a:r>
              <a:rPr lang="th-TH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ระบบจะปรับตัว</a:t>
            </a:r>
            <a:br>
              <a:rPr lang="th-TH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</a:br>
            <a:r>
              <a:rPr lang="th-TH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ไปในทิศทางที่มีจำนวน</a:t>
            </a:r>
            <a:r>
              <a:rPr lang="th-TH" sz="3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โมลรวมข</a:t>
            </a:r>
            <a:r>
              <a:rPr lang="th-TH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องแก๊สลดลง</a:t>
            </a:r>
            <a:endParaRPr lang="th-TH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26201" y="4505052"/>
            <a:ext cx="77768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กรณีที่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การเพิ่มความดันรวมของแก๊สในระบบแต่</a:t>
            </a:r>
            <a:b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</a:br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ไม่เพิ่มความดันย่อยของแก๊สแต่ละชนิด </a:t>
            </a:r>
            <a:b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</a:br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ทำได้โดย</a:t>
            </a:r>
            <a:r>
              <a:rPr lang="th-TH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การเติมแก๊สเฉื่อย  ระบบจะไม่ได้รับผลกระทบใด ๆ (ไม่มีการปรับตัว)</a:t>
            </a:r>
            <a:endParaRPr lang="th-TH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" name="TextBox 3"/>
          <p:cNvSpPr txBox="1"/>
          <p:nvPr/>
        </p:nvSpPr>
        <p:spPr>
          <a:xfrm>
            <a:off x="36512" y="12803"/>
            <a:ext cx="9107488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ว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30224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เคมี </a:t>
            </a: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                                             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ภาคเรียนที่ </a:t>
            </a:r>
            <a:r>
              <a:rPr 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ปีการศึกษา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2557   </a:t>
            </a:r>
            <a:endParaRPr lang="th-TH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กลุ่มสาระการเรียนรู้วิทยาศาสตร์                                  โรงเรียนจอมสุรางค์อุปถัมภ์</a:t>
            </a:r>
          </a:p>
        </p:txBody>
      </p:sp>
      <p:sp>
        <p:nvSpPr>
          <p:cNvPr id="7" name="ดาว 8 แฉก 6"/>
          <p:cNvSpPr/>
          <p:nvPr/>
        </p:nvSpPr>
        <p:spPr>
          <a:xfrm>
            <a:off x="8396210" y="6165304"/>
            <a:ext cx="720080" cy="692696"/>
          </a:xfrm>
          <a:prstGeom prst="star8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smtClean="0"/>
              <a:t>13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9378785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1147391"/>
            <a:ext cx="872611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ตัวอย่าง </a:t>
            </a:r>
            <a:r>
              <a:rPr lang="th-TH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8 </a:t>
            </a:r>
            <a: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ปฏิกิริยา  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2NO  +  O</a:t>
            </a:r>
            <a:r>
              <a:rPr lang="en-US" sz="4000" b="1" baseline="-25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2NO</a:t>
            </a:r>
            <a:r>
              <a:rPr lang="en-US" sz="4000" b="1" baseline="-25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</a:t>
            </a:r>
            <a: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เกิดขึ้นที่อุณหภูมิห้อง  ถ้าความดันของระบบเพิ่มขึ้นโดยเติมแก๊สไนโตรเจน แต่ปริมาตรและอุณหภูมิเหมือนเดิม  </a:t>
            </a:r>
          </a:p>
          <a:p>
            <a: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ข้อสรุปใดถูกต้อง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56758" y="3948158"/>
            <a:ext cx="7992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ก.ภาวะสมดุลไม่เปลี่ยน</a:t>
            </a:r>
            <a:endParaRPr lang="th-TH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3608" y="4603775"/>
            <a:ext cx="68077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ข</a:t>
            </a:r>
            <a: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.ภาวะสมดุลเปลี่ยนโดย 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NO</a:t>
            </a:r>
            <a:r>
              <a:rPr lang="en-US" sz="4000" b="1" baseline="-25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</a:t>
            </a:r>
            <a: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แยกสลาย</a:t>
            </a:r>
            <a:endParaRPr lang="th-TH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3608" y="5323855"/>
            <a:ext cx="8036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ค</a:t>
            </a:r>
            <a: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.ภาวะสมดุลเปลี่ยนโดย 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NO </a:t>
            </a:r>
            <a: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รวมตัวกับ  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O</a:t>
            </a:r>
            <a:r>
              <a:rPr lang="en-US" sz="4000" b="1" baseline="-25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</a:t>
            </a:r>
            <a: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มากขึ้น</a:t>
            </a:r>
            <a:endParaRPr lang="th-TH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43609" y="6043935"/>
            <a:ext cx="7056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ง</a:t>
            </a:r>
            <a: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.ภาวะสมดุลเปลี่ยนโดยค่าคงที่สมดุลเพิ่มขึ้น</a:t>
            </a:r>
            <a:endParaRPr lang="th-TH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grpSp>
        <p:nvGrpSpPr>
          <p:cNvPr id="8" name="กลุ่ม 7"/>
          <p:cNvGrpSpPr/>
          <p:nvPr/>
        </p:nvGrpSpPr>
        <p:grpSpPr>
          <a:xfrm>
            <a:off x="4845971" y="1390597"/>
            <a:ext cx="432048" cy="216024"/>
            <a:chOff x="4355976" y="980728"/>
            <a:chExt cx="1152128" cy="360040"/>
          </a:xfrm>
        </p:grpSpPr>
        <p:grpSp>
          <p:nvGrpSpPr>
            <p:cNvPr id="9" name="กลุ่ม 8"/>
            <p:cNvGrpSpPr/>
            <p:nvPr/>
          </p:nvGrpSpPr>
          <p:grpSpPr>
            <a:xfrm>
              <a:off x="4355976" y="980728"/>
              <a:ext cx="1152128" cy="144016"/>
              <a:chOff x="4355976" y="980728"/>
              <a:chExt cx="1152128" cy="144016"/>
            </a:xfrm>
          </p:grpSpPr>
          <p:cxnSp>
            <p:nvCxnSpPr>
              <p:cNvPr id="13" name="ตัวเชื่อมต่อตรง 12"/>
              <p:cNvCxnSpPr/>
              <p:nvPr/>
            </p:nvCxnSpPr>
            <p:spPr bwMode="auto">
              <a:xfrm>
                <a:off x="4355976" y="1124744"/>
                <a:ext cx="1152128" cy="0"/>
              </a:xfrm>
              <a:prstGeom prst="line">
                <a:avLst/>
              </a:prstGeom>
              <a:ln>
                <a:headEnd type="none" w="sm" len="sm"/>
                <a:tailEnd type="none" w="sm" len="sm"/>
              </a:ln>
              <a:ex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4" name="ตัวเชื่อมต่อตรง 13"/>
              <p:cNvCxnSpPr/>
              <p:nvPr/>
            </p:nvCxnSpPr>
            <p:spPr bwMode="auto">
              <a:xfrm>
                <a:off x="5292080" y="980728"/>
                <a:ext cx="216024" cy="144016"/>
              </a:xfrm>
              <a:prstGeom prst="line">
                <a:avLst/>
              </a:prstGeom>
              <a:ln>
                <a:headEnd type="none" w="sm" len="sm"/>
                <a:tailEnd type="none" w="sm" len="sm"/>
              </a:ln>
              <a:ex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10" name="กลุ่ม 9"/>
            <p:cNvGrpSpPr/>
            <p:nvPr/>
          </p:nvGrpSpPr>
          <p:grpSpPr>
            <a:xfrm rot="10800000">
              <a:off x="4355976" y="1196752"/>
              <a:ext cx="1152128" cy="144016"/>
              <a:chOff x="4355976" y="980728"/>
              <a:chExt cx="1152128" cy="144016"/>
            </a:xfrm>
          </p:grpSpPr>
          <p:cxnSp>
            <p:nvCxnSpPr>
              <p:cNvPr id="11" name="ตัวเชื่อมต่อตรง 10"/>
              <p:cNvCxnSpPr/>
              <p:nvPr/>
            </p:nvCxnSpPr>
            <p:spPr bwMode="auto">
              <a:xfrm>
                <a:off x="4355976" y="1124744"/>
                <a:ext cx="1152128" cy="0"/>
              </a:xfrm>
              <a:prstGeom prst="line">
                <a:avLst/>
              </a:prstGeom>
              <a:ln>
                <a:headEnd type="none" w="sm" len="sm"/>
                <a:tailEnd type="none" w="sm" len="sm"/>
              </a:ln>
              <a:ex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2" name="ตัวเชื่อมต่อตรง 11"/>
              <p:cNvCxnSpPr/>
              <p:nvPr/>
            </p:nvCxnSpPr>
            <p:spPr bwMode="auto">
              <a:xfrm>
                <a:off x="5292080" y="980728"/>
                <a:ext cx="216024" cy="144016"/>
              </a:xfrm>
              <a:prstGeom prst="line">
                <a:avLst/>
              </a:prstGeom>
              <a:ln>
                <a:headEnd type="none" w="sm" len="sm"/>
                <a:tailEnd type="none" w="sm" len="sm"/>
              </a:ln>
              <a:ex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</p:grpSp>
      <p:sp>
        <p:nvSpPr>
          <p:cNvPr id="15" name="TextBox 3"/>
          <p:cNvSpPr txBox="1"/>
          <p:nvPr/>
        </p:nvSpPr>
        <p:spPr>
          <a:xfrm>
            <a:off x="36512" y="12803"/>
            <a:ext cx="9107488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ว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30224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เคมี </a:t>
            </a: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                                             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ภาคเรียนที่ </a:t>
            </a:r>
            <a:r>
              <a:rPr 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ปีการศึกษา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2557   </a:t>
            </a:r>
            <a:endParaRPr lang="th-TH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กลุ่มสาระการเรียนรู้วิทยาศาสตร์                                  โรงเรียนจอมสุรางค์อุปถัมภ์</a:t>
            </a:r>
          </a:p>
        </p:txBody>
      </p:sp>
      <p:sp>
        <p:nvSpPr>
          <p:cNvPr id="16" name="ดาว 8 แฉก 15"/>
          <p:cNvSpPr/>
          <p:nvPr/>
        </p:nvSpPr>
        <p:spPr>
          <a:xfrm>
            <a:off x="8396210" y="6165304"/>
            <a:ext cx="720080" cy="692696"/>
          </a:xfrm>
          <a:prstGeom prst="star8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smtClean="0"/>
              <a:t>14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405623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980728"/>
            <a:ext cx="8388424" cy="908720"/>
          </a:xfrm>
        </p:spPr>
        <p:txBody>
          <a:bodyPr>
            <a:normAutofit fontScale="90000"/>
          </a:bodyPr>
          <a:lstStyle/>
          <a:p>
            <a:pPr algn="l"/>
            <a:r>
              <a:rPr lang="th-TH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การรบกวนภาวะสมดุลของระบบโดยการลดความดัน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1772816"/>
            <a:ext cx="77768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ทำได้โดย</a:t>
            </a:r>
            <a: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/>
            </a:r>
            <a:b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</a:br>
            <a: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การเพิ่มปริมาตรของระบบ  ทำให้ความเข้มข้นของแก๊สทุกชนิดในระบบลดลง ระบบจะปรับตัวในทิศทางที่จะเพิ่มจำนวนโม</a:t>
            </a:r>
            <a:r>
              <a:rPr lang="th-TH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ลของ</a:t>
            </a:r>
            <a: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ระบบ  </a:t>
            </a:r>
            <a:r>
              <a:rPr lang="th-TH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ค่า 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K</a:t>
            </a:r>
            <a:r>
              <a:rPr lang="th-TH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คงเดิม</a:t>
            </a:r>
            <a:endParaRPr lang="th-TH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" name="TextBox 3"/>
          <p:cNvSpPr txBox="1"/>
          <p:nvPr/>
        </p:nvSpPr>
        <p:spPr>
          <a:xfrm>
            <a:off x="36512" y="12803"/>
            <a:ext cx="9107488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ว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30224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เคมี </a:t>
            </a: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                                             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ภาคเรียนที่ </a:t>
            </a:r>
            <a:r>
              <a:rPr 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ปีการศึกษา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2557   </a:t>
            </a:r>
            <a:endParaRPr lang="th-TH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กลุ่มสาระการเรียนรู้วิทยาศาสตร์                                  โรงเรียนจอมสุรางค์อุปถัมภ์</a:t>
            </a:r>
          </a:p>
        </p:txBody>
      </p:sp>
      <p:sp>
        <p:nvSpPr>
          <p:cNvPr id="6" name="ดาว 8 แฉก 5"/>
          <p:cNvSpPr/>
          <p:nvPr/>
        </p:nvSpPr>
        <p:spPr>
          <a:xfrm>
            <a:off x="8396210" y="6165304"/>
            <a:ext cx="720080" cy="692696"/>
          </a:xfrm>
          <a:prstGeom prst="star8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smtClean="0"/>
              <a:t>15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3714081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13A15-521B-4F2D-96EB-9C7AD9675A76}" type="slidenum">
              <a:rPr lang="en-US">
                <a:solidFill>
                  <a:srgbClr val="000000"/>
                </a:solidFill>
              </a:rPr>
              <a:pPr/>
              <a:t>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TextBox 3"/>
          <p:cNvSpPr txBox="1"/>
          <p:nvPr/>
        </p:nvSpPr>
        <p:spPr>
          <a:xfrm>
            <a:off x="36512" y="0"/>
            <a:ext cx="9107488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ว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30224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เคมี </a:t>
            </a: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                                             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ภาคเรียนที่ </a:t>
            </a:r>
            <a:r>
              <a:rPr 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ปีการศึกษา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2557   </a:t>
            </a:r>
            <a:endParaRPr lang="th-TH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กลุ่มสาระการเรียนรู้วิทยาศาสตร์                                  โรงเรียนจอมสุรางค์อุปถัมภ์</a:t>
            </a:r>
          </a:p>
        </p:txBody>
      </p:sp>
      <p:sp>
        <p:nvSpPr>
          <p:cNvPr id="6" name="ดาว 8 แฉก 5"/>
          <p:cNvSpPr/>
          <p:nvPr/>
        </p:nvSpPr>
        <p:spPr>
          <a:xfrm>
            <a:off x="8396210" y="6165304"/>
            <a:ext cx="720080" cy="692696"/>
          </a:xfrm>
          <a:prstGeom prst="star8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smtClean="0"/>
              <a:t>3</a:t>
            </a:r>
            <a:endParaRPr lang="th-TH" dirty="0"/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179512" y="1024008"/>
            <a:ext cx="15985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3.อุณหภูมิ</a:t>
            </a:r>
            <a:endParaRPr lang="th-TH" dirty="0"/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611560" y="2242607"/>
            <a:ext cx="8280920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การเปลี่ยนแปลงอุณหภูมิจะทำให้ค่า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K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เปลี่ยนแปลง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ปฏิกิริยาจะปรับตัวเพื่อให้</a:t>
            </a:r>
            <a:r>
              <a:rPr lang="en-US" sz="4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ค่า</a:t>
            </a:r>
            <a:r>
              <a:rPr 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Q  </a:t>
            </a:r>
            <a:r>
              <a:rPr 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เท่ากับ</a:t>
            </a:r>
            <a:r>
              <a:rPr lang="en-US" sz="4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ค่า</a:t>
            </a:r>
            <a:r>
              <a:rPr lang="en-US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K </a:t>
            </a:r>
            <a:r>
              <a:rPr lang="en-US" sz="4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ใหม่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14621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75866"/>
            <a:ext cx="5043487" cy="652934"/>
          </a:xfrm>
        </p:spPr>
        <p:txBody>
          <a:bodyPr>
            <a:noAutofit/>
          </a:bodyPr>
          <a:lstStyle/>
          <a:p>
            <a:pPr algn="l"/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อิทธิพลของความดันต่อสมดุล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57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2N</a:t>
            </a:r>
            <a:r>
              <a:rPr lang="en-US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O(g)    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2N</a:t>
            </a:r>
            <a:r>
              <a:rPr lang="en-US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(g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+ O</a:t>
            </a:r>
            <a:r>
              <a:rPr lang="en-US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(g) </a:t>
            </a:r>
          </a:p>
          <a:p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ที่สมดุล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เพิ่มความ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ดัน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โ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ดยการ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ลด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ปริมาตรภาชนะ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ลดความดัน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โ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ดยการ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เพิ่ม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ปริมาตรภาชนะ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15716" name="Group 4"/>
          <p:cNvGrpSpPr>
            <a:grpSpLocks/>
          </p:cNvGrpSpPr>
          <p:nvPr/>
        </p:nvGrpSpPr>
        <p:grpSpPr bwMode="auto">
          <a:xfrm>
            <a:off x="3726185" y="1844824"/>
            <a:ext cx="485775" cy="170907"/>
            <a:chOff x="4830" y="527"/>
            <a:chExt cx="318" cy="136"/>
          </a:xfrm>
        </p:grpSpPr>
        <p:sp>
          <p:nvSpPr>
            <p:cNvPr id="115717" name="Freeform 5"/>
            <p:cNvSpPr>
              <a:spLocks/>
            </p:cNvSpPr>
            <p:nvPr/>
          </p:nvSpPr>
          <p:spPr bwMode="auto">
            <a:xfrm>
              <a:off x="4830" y="527"/>
              <a:ext cx="318" cy="45"/>
            </a:xfrm>
            <a:custGeom>
              <a:avLst/>
              <a:gdLst>
                <a:gd name="T0" fmla="*/ 0 w 998"/>
                <a:gd name="T1" fmla="*/ 90 h 90"/>
                <a:gd name="T2" fmla="*/ 998 w 998"/>
                <a:gd name="T3" fmla="*/ 90 h 90"/>
                <a:gd name="T4" fmla="*/ 817 w 998"/>
                <a:gd name="T5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98" h="90">
                  <a:moveTo>
                    <a:pt x="0" y="90"/>
                  </a:moveTo>
                  <a:lnTo>
                    <a:pt x="998" y="90"/>
                  </a:lnTo>
                  <a:lnTo>
                    <a:pt x="817" y="0"/>
                  </a:lnTo>
                </a:path>
              </a:pathLst>
            </a:custGeom>
            <a:noFill/>
            <a:ln w="22225" cap="sq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ngsana New" charset="-34"/>
              </a:endParaRPr>
            </a:p>
          </p:txBody>
        </p:sp>
        <p:sp>
          <p:nvSpPr>
            <p:cNvPr id="115718" name="Freeform 6"/>
            <p:cNvSpPr>
              <a:spLocks/>
            </p:cNvSpPr>
            <p:nvPr/>
          </p:nvSpPr>
          <p:spPr bwMode="auto">
            <a:xfrm flipH="1" flipV="1">
              <a:off x="4830" y="618"/>
              <a:ext cx="318" cy="45"/>
            </a:xfrm>
            <a:custGeom>
              <a:avLst/>
              <a:gdLst>
                <a:gd name="T0" fmla="*/ 0 w 998"/>
                <a:gd name="T1" fmla="*/ 90 h 90"/>
                <a:gd name="T2" fmla="*/ 998 w 998"/>
                <a:gd name="T3" fmla="*/ 90 h 90"/>
                <a:gd name="T4" fmla="*/ 817 w 998"/>
                <a:gd name="T5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98" h="90">
                  <a:moveTo>
                    <a:pt x="0" y="90"/>
                  </a:moveTo>
                  <a:lnTo>
                    <a:pt x="998" y="90"/>
                  </a:lnTo>
                  <a:lnTo>
                    <a:pt x="817" y="0"/>
                  </a:lnTo>
                </a:path>
              </a:pathLst>
            </a:custGeom>
            <a:noFill/>
            <a:ln w="22225" cap="sq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ngsana New" charset="-34"/>
              </a:endParaRPr>
            </a:p>
          </p:txBody>
        </p:sp>
      </p:grpSp>
      <p:graphicFrame>
        <p:nvGraphicFramePr>
          <p:cNvPr id="11571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1995231"/>
              </p:ext>
            </p:extLst>
          </p:nvPr>
        </p:nvGraphicFramePr>
        <p:xfrm>
          <a:off x="2232637" y="2367467"/>
          <a:ext cx="1828800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8" name="Equation" r:id="rId5" imgW="799920" imgH="495000" progId="Equation.3">
                  <p:embed/>
                </p:oleObj>
              </mc:Choice>
              <mc:Fallback>
                <p:oleObj name="Equation" r:id="rId5" imgW="799920" imgH="495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2637" y="2367467"/>
                        <a:ext cx="1828800" cy="1133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5745" name="Group 33"/>
          <p:cNvGrpSpPr>
            <a:grpSpLocks/>
          </p:cNvGrpSpPr>
          <p:nvPr/>
        </p:nvGrpSpPr>
        <p:grpSpPr bwMode="auto">
          <a:xfrm>
            <a:off x="3967163" y="3927475"/>
            <a:ext cx="2474912" cy="757238"/>
            <a:chOff x="2499" y="2474"/>
            <a:chExt cx="1559" cy="477"/>
          </a:xfrm>
        </p:grpSpPr>
        <p:grpSp>
          <p:nvGrpSpPr>
            <p:cNvPr id="115728" name="Group 16"/>
            <p:cNvGrpSpPr>
              <a:grpSpLocks/>
            </p:cNvGrpSpPr>
            <p:nvPr/>
          </p:nvGrpSpPr>
          <p:grpSpPr bwMode="auto">
            <a:xfrm flipH="1" flipV="1">
              <a:off x="2910" y="2474"/>
              <a:ext cx="323" cy="161"/>
              <a:chOff x="3498" y="3518"/>
              <a:chExt cx="323" cy="161"/>
            </a:xfrm>
          </p:grpSpPr>
          <p:sp>
            <p:nvSpPr>
              <p:cNvPr id="115729" name="Freeform 17"/>
              <p:cNvSpPr>
                <a:spLocks/>
              </p:cNvSpPr>
              <p:nvPr/>
            </p:nvSpPr>
            <p:spPr bwMode="auto">
              <a:xfrm>
                <a:off x="3498" y="3518"/>
                <a:ext cx="323" cy="87"/>
              </a:xfrm>
              <a:custGeom>
                <a:avLst/>
                <a:gdLst>
                  <a:gd name="T0" fmla="*/ 0 w 741"/>
                  <a:gd name="T1" fmla="*/ 166 h 166"/>
                  <a:gd name="T2" fmla="*/ 741 w 741"/>
                  <a:gd name="T3" fmla="*/ 166 h 166"/>
                  <a:gd name="T4" fmla="*/ 563 w 741"/>
                  <a:gd name="T5" fmla="*/ 0 h 166"/>
                  <a:gd name="T6" fmla="*/ 563 w 741"/>
                  <a:gd name="T7" fmla="*/ 100 h 166"/>
                  <a:gd name="T8" fmla="*/ 0 w 741"/>
                  <a:gd name="T9" fmla="*/ 100 h 166"/>
                  <a:gd name="T10" fmla="*/ 0 w 741"/>
                  <a:gd name="T11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1" h="166">
                    <a:moveTo>
                      <a:pt x="0" y="166"/>
                    </a:moveTo>
                    <a:lnTo>
                      <a:pt x="741" y="166"/>
                    </a:lnTo>
                    <a:lnTo>
                      <a:pt x="563" y="0"/>
                    </a:lnTo>
                    <a:lnTo>
                      <a:pt x="563" y="100"/>
                    </a:lnTo>
                    <a:lnTo>
                      <a:pt x="0" y="100"/>
                    </a:lnTo>
                    <a:lnTo>
                      <a:pt x="0" y="166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sq" cmpd="sng">
                    <a:solidFill>
                      <a:schemeClr val="tx1"/>
                    </a:solidFill>
                    <a:prstDash val="solid"/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b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Angsana New" charset="-34"/>
                </a:endParaRPr>
              </a:p>
            </p:txBody>
          </p:sp>
          <p:sp>
            <p:nvSpPr>
              <p:cNvPr id="115730" name="Freeform 18"/>
              <p:cNvSpPr>
                <a:spLocks/>
              </p:cNvSpPr>
              <p:nvPr/>
            </p:nvSpPr>
            <p:spPr bwMode="auto">
              <a:xfrm>
                <a:off x="3558" y="3646"/>
                <a:ext cx="178" cy="33"/>
              </a:xfrm>
              <a:custGeom>
                <a:avLst/>
                <a:gdLst>
                  <a:gd name="T0" fmla="*/ 331 w 331"/>
                  <a:gd name="T1" fmla="*/ 0 h 39"/>
                  <a:gd name="T2" fmla="*/ 0 w 331"/>
                  <a:gd name="T3" fmla="*/ 0 h 39"/>
                  <a:gd name="T4" fmla="*/ 66 w 331"/>
                  <a:gd name="T5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31" h="39">
                    <a:moveTo>
                      <a:pt x="331" y="0"/>
                    </a:moveTo>
                    <a:lnTo>
                      <a:pt x="0" y="0"/>
                    </a:lnTo>
                    <a:lnTo>
                      <a:pt x="66" y="39"/>
                    </a:lnTo>
                  </a:path>
                </a:pathLst>
              </a:custGeom>
              <a:noFill/>
              <a:ln w="19050" cap="sq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b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Angsana New" charset="-34"/>
                </a:endParaRPr>
              </a:p>
            </p:txBody>
          </p:sp>
        </p:grpSp>
        <p:sp>
          <p:nvSpPr>
            <p:cNvPr id="115734" name="Text Box 22"/>
            <p:cNvSpPr txBox="1">
              <a:spLocks noChangeArrowheads="1"/>
            </p:cNvSpPr>
            <p:nvPr/>
          </p:nvSpPr>
          <p:spPr bwMode="auto">
            <a:xfrm>
              <a:off x="2499" y="2663"/>
              <a:ext cx="155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th-TH" sz="2400" b="1" i="1">
                  <a:solidFill>
                    <a:srgbClr val="0033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จำนวนโมลของแก๊สลดลง</a:t>
              </a:r>
              <a:endParaRPr lang="en-US" sz="2400" b="1" i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15744" name="Group 32"/>
          <p:cNvGrpSpPr>
            <a:grpSpLocks/>
          </p:cNvGrpSpPr>
          <p:nvPr/>
        </p:nvGrpSpPr>
        <p:grpSpPr bwMode="auto">
          <a:xfrm>
            <a:off x="4014788" y="5545138"/>
            <a:ext cx="2620962" cy="712787"/>
            <a:chOff x="2529" y="3493"/>
            <a:chExt cx="1651" cy="449"/>
          </a:xfrm>
        </p:grpSpPr>
        <p:grpSp>
          <p:nvGrpSpPr>
            <p:cNvPr id="115724" name="Group 12"/>
            <p:cNvGrpSpPr>
              <a:grpSpLocks/>
            </p:cNvGrpSpPr>
            <p:nvPr/>
          </p:nvGrpSpPr>
          <p:grpSpPr bwMode="auto">
            <a:xfrm>
              <a:off x="2905" y="3493"/>
              <a:ext cx="323" cy="161"/>
              <a:chOff x="3462" y="2561"/>
              <a:chExt cx="323" cy="161"/>
            </a:xfrm>
          </p:grpSpPr>
          <p:sp>
            <p:nvSpPr>
              <p:cNvPr id="115725" name="Freeform 13"/>
              <p:cNvSpPr>
                <a:spLocks/>
              </p:cNvSpPr>
              <p:nvPr/>
            </p:nvSpPr>
            <p:spPr bwMode="auto">
              <a:xfrm>
                <a:off x="3462" y="2561"/>
                <a:ext cx="323" cy="87"/>
              </a:xfrm>
              <a:custGeom>
                <a:avLst/>
                <a:gdLst>
                  <a:gd name="T0" fmla="*/ 0 w 741"/>
                  <a:gd name="T1" fmla="*/ 166 h 166"/>
                  <a:gd name="T2" fmla="*/ 741 w 741"/>
                  <a:gd name="T3" fmla="*/ 166 h 166"/>
                  <a:gd name="T4" fmla="*/ 563 w 741"/>
                  <a:gd name="T5" fmla="*/ 0 h 166"/>
                  <a:gd name="T6" fmla="*/ 563 w 741"/>
                  <a:gd name="T7" fmla="*/ 100 h 166"/>
                  <a:gd name="T8" fmla="*/ 0 w 741"/>
                  <a:gd name="T9" fmla="*/ 100 h 166"/>
                  <a:gd name="T10" fmla="*/ 0 w 741"/>
                  <a:gd name="T11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1" h="166">
                    <a:moveTo>
                      <a:pt x="0" y="166"/>
                    </a:moveTo>
                    <a:lnTo>
                      <a:pt x="741" y="166"/>
                    </a:lnTo>
                    <a:lnTo>
                      <a:pt x="563" y="0"/>
                    </a:lnTo>
                    <a:lnTo>
                      <a:pt x="563" y="100"/>
                    </a:lnTo>
                    <a:lnTo>
                      <a:pt x="0" y="100"/>
                    </a:lnTo>
                    <a:lnTo>
                      <a:pt x="0" y="166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sq" cmpd="sng">
                    <a:solidFill>
                      <a:schemeClr val="tx1"/>
                    </a:solidFill>
                    <a:prstDash val="solid"/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b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Angsana New" charset="-34"/>
                </a:endParaRPr>
              </a:p>
            </p:txBody>
          </p:sp>
          <p:sp>
            <p:nvSpPr>
              <p:cNvPr id="115726" name="Freeform 14"/>
              <p:cNvSpPr>
                <a:spLocks/>
              </p:cNvSpPr>
              <p:nvPr/>
            </p:nvSpPr>
            <p:spPr bwMode="auto">
              <a:xfrm>
                <a:off x="3522" y="2689"/>
                <a:ext cx="178" cy="33"/>
              </a:xfrm>
              <a:custGeom>
                <a:avLst/>
                <a:gdLst>
                  <a:gd name="T0" fmla="*/ 331 w 331"/>
                  <a:gd name="T1" fmla="*/ 0 h 39"/>
                  <a:gd name="T2" fmla="*/ 0 w 331"/>
                  <a:gd name="T3" fmla="*/ 0 h 39"/>
                  <a:gd name="T4" fmla="*/ 66 w 331"/>
                  <a:gd name="T5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31" h="39">
                    <a:moveTo>
                      <a:pt x="331" y="0"/>
                    </a:moveTo>
                    <a:lnTo>
                      <a:pt x="0" y="0"/>
                    </a:lnTo>
                    <a:lnTo>
                      <a:pt x="66" y="39"/>
                    </a:lnTo>
                  </a:path>
                </a:pathLst>
              </a:custGeom>
              <a:noFill/>
              <a:ln w="19050" cap="sq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b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Angsana New" charset="-34"/>
                </a:endParaRPr>
              </a:p>
            </p:txBody>
          </p:sp>
        </p:grpSp>
        <p:sp>
          <p:nvSpPr>
            <p:cNvPr id="115735" name="Text Box 23"/>
            <p:cNvSpPr txBox="1">
              <a:spLocks noChangeArrowheads="1"/>
            </p:cNvSpPr>
            <p:nvPr/>
          </p:nvSpPr>
          <p:spPr bwMode="auto">
            <a:xfrm>
              <a:off x="2529" y="3654"/>
              <a:ext cx="165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th-TH" sz="2400" b="1" i="1">
                  <a:solidFill>
                    <a:srgbClr val="0033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จำนวนโมลของแก๊สเพิ่มขึ้น</a:t>
              </a:r>
              <a:endParaRPr lang="en-US" sz="2400" b="1" i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15723" name="Text Box 11"/>
          <p:cNvSpPr txBox="1">
            <a:spLocks noChangeArrowheads="1"/>
          </p:cNvSpPr>
          <p:nvPr/>
        </p:nvSpPr>
        <p:spPr bwMode="auto">
          <a:xfrm>
            <a:off x="3600450" y="3879850"/>
            <a:ext cx="38004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8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ngsana New" charset="-34"/>
              </a:rPr>
              <a:t>2N</a:t>
            </a:r>
            <a:r>
              <a:rPr lang="en-US" sz="1800" b="1" baseline="-250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ngsana New" charset="-34"/>
              </a:rPr>
              <a:t>2</a:t>
            </a:r>
            <a:r>
              <a:rPr lang="en-US" sz="18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ngsana New" charset="-34"/>
              </a:rPr>
              <a:t>O(g)           2N</a:t>
            </a:r>
            <a:r>
              <a:rPr lang="en-US" sz="1800" b="1" baseline="-250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ngsana New" charset="-34"/>
              </a:rPr>
              <a:t>2</a:t>
            </a:r>
            <a:r>
              <a:rPr lang="en-US" sz="18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ngsana New" charset="-34"/>
              </a:rPr>
              <a:t>(g) + O</a:t>
            </a:r>
            <a:r>
              <a:rPr lang="en-US" sz="1800" b="1" baseline="-250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ngsana New" charset="-34"/>
              </a:rPr>
              <a:t>2</a:t>
            </a:r>
            <a:r>
              <a:rPr lang="en-US" sz="18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ngsana New" charset="-34"/>
              </a:rPr>
              <a:t>(g) </a:t>
            </a:r>
          </a:p>
        </p:txBody>
      </p:sp>
      <p:grpSp>
        <p:nvGrpSpPr>
          <p:cNvPr id="115748" name="Group 36"/>
          <p:cNvGrpSpPr>
            <a:grpSpLocks noChangeAspect="1"/>
          </p:cNvGrpSpPr>
          <p:nvPr/>
        </p:nvGrpSpPr>
        <p:grpSpPr bwMode="auto">
          <a:xfrm>
            <a:off x="1691680" y="4005064"/>
            <a:ext cx="1828800" cy="1133475"/>
            <a:chOff x="1006" y="2148"/>
            <a:chExt cx="1152" cy="714"/>
          </a:xfrm>
        </p:grpSpPr>
        <p:sp>
          <p:nvSpPr>
            <p:cNvPr id="115747" name="AutoShape 35"/>
            <p:cNvSpPr>
              <a:spLocks noChangeAspect="1" noChangeArrowheads="1" noTextEdit="1"/>
            </p:cNvSpPr>
            <p:nvPr/>
          </p:nvSpPr>
          <p:spPr bwMode="auto">
            <a:xfrm>
              <a:off x="1006" y="2148"/>
              <a:ext cx="1152" cy="714"/>
            </a:xfrm>
            <a:prstGeom prst="rect">
              <a:avLst/>
            </a:prstGeom>
            <a:solidFill>
              <a:srgbClr val="FF99CC">
                <a:alpha val="50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ngsana New" charset="-34"/>
              </a:endParaRPr>
            </a:p>
          </p:txBody>
        </p:sp>
        <p:sp>
          <p:nvSpPr>
            <p:cNvPr id="115749" name="Line 37"/>
            <p:cNvSpPr>
              <a:spLocks noChangeShapeType="1"/>
            </p:cNvSpPr>
            <p:nvPr/>
          </p:nvSpPr>
          <p:spPr bwMode="auto">
            <a:xfrm>
              <a:off x="1043" y="2496"/>
              <a:ext cx="58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ngsana New" charset="-34"/>
              </a:endParaRPr>
            </a:p>
          </p:txBody>
        </p:sp>
        <p:sp>
          <p:nvSpPr>
            <p:cNvPr id="115750" name="Rectangle 38"/>
            <p:cNvSpPr>
              <a:spLocks noChangeArrowheads="1"/>
            </p:cNvSpPr>
            <p:nvPr/>
          </p:nvSpPr>
          <p:spPr bwMode="auto">
            <a:xfrm>
              <a:off x="2032" y="2492"/>
              <a:ext cx="79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i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Angsana New" charset="-34"/>
                </a:rPr>
                <a:t>P</a:t>
              </a:r>
              <a:endParaRPr lang="en-US" sz="18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ngsana New" charset="-34"/>
              </a:endParaRPr>
            </a:p>
          </p:txBody>
        </p:sp>
        <p:sp>
          <p:nvSpPr>
            <p:cNvPr id="115751" name="Rectangle 39"/>
            <p:cNvSpPr>
              <a:spLocks noChangeArrowheads="1"/>
            </p:cNvSpPr>
            <p:nvPr/>
          </p:nvSpPr>
          <p:spPr bwMode="auto">
            <a:xfrm>
              <a:off x="1410" y="2663"/>
              <a:ext cx="93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i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Angsana New" charset="-34"/>
                </a:rPr>
                <a:t>O</a:t>
              </a:r>
              <a:endParaRPr 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ngsana New" charset="-34"/>
              </a:endParaRPr>
            </a:p>
          </p:txBody>
        </p:sp>
        <p:sp>
          <p:nvSpPr>
            <p:cNvPr id="115752" name="Rectangle 40"/>
            <p:cNvSpPr>
              <a:spLocks noChangeArrowheads="1"/>
            </p:cNvSpPr>
            <p:nvPr/>
          </p:nvSpPr>
          <p:spPr bwMode="auto">
            <a:xfrm>
              <a:off x="1265" y="2663"/>
              <a:ext cx="93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i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Angsana New" charset="-34"/>
                </a:rPr>
                <a:t>N</a:t>
              </a:r>
              <a:endParaRPr lang="en-US" sz="18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ngsana New" charset="-34"/>
              </a:endParaRPr>
            </a:p>
          </p:txBody>
        </p:sp>
        <p:sp>
          <p:nvSpPr>
            <p:cNvPr id="115753" name="Rectangle 41"/>
            <p:cNvSpPr>
              <a:spLocks noChangeArrowheads="1"/>
            </p:cNvSpPr>
            <p:nvPr/>
          </p:nvSpPr>
          <p:spPr bwMode="auto">
            <a:xfrm>
              <a:off x="1446" y="2322"/>
              <a:ext cx="93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i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Angsana New" charset="-34"/>
                </a:rPr>
                <a:t>O</a:t>
              </a:r>
              <a:endParaRPr 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ngsana New" charset="-34"/>
              </a:endParaRPr>
            </a:p>
          </p:txBody>
        </p:sp>
        <p:sp>
          <p:nvSpPr>
            <p:cNvPr id="115754" name="Rectangle 42"/>
            <p:cNvSpPr>
              <a:spLocks noChangeArrowheads="1"/>
            </p:cNvSpPr>
            <p:nvPr/>
          </p:nvSpPr>
          <p:spPr bwMode="auto">
            <a:xfrm>
              <a:off x="1173" y="2322"/>
              <a:ext cx="93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i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Angsana New" charset="-34"/>
                </a:rPr>
                <a:t>N</a:t>
              </a:r>
              <a:endParaRPr lang="en-US" sz="18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ngsana New" charset="-34"/>
              </a:endParaRPr>
            </a:p>
          </p:txBody>
        </p:sp>
        <p:sp>
          <p:nvSpPr>
            <p:cNvPr id="115755" name="Rectangle 43"/>
            <p:cNvSpPr>
              <a:spLocks noChangeArrowheads="1"/>
            </p:cNvSpPr>
            <p:nvPr/>
          </p:nvSpPr>
          <p:spPr bwMode="auto">
            <a:xfrm>
              <a:off x="1868" y="2355"/>
              <a:ext cx="150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i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Angsana New" charset="-34"/>
                </a:rPr>
                <a:t>K</a:t>
              </a:r>
              <a:endParaRPr lang="en-US" sz="18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ngsana New" charset="-34"/>
              </a:endParaRPr>
            </a:p>
          </p:txBody>
        </p:sp>
        <p:sp>
          <p:nvSpPr>
            <p:cNvPr id="115756" name="Rectangle 44"/>
            <p:cNvSpPr>
              <a:spLocks noChangeArrowheads="1"/>
            </p:cNvSpPr>
            <p:nvPr/>
          </p:nvSpPr>
          <p:spPr bwMode="auto">
            <a:xfrm>
              <a:off x="1157" y="2526"/>
              <a:ext cx="138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i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Angsana New" charset="-34"/>
                </a:rPr>
                <a:t>P</a:t>
              </a:r>
              <a:endParaRPr lang="en-US" sz="18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ngsana New" charset="-34"/>
              </a:endParaRPr>
            </a:p>
          </p:txBody>
        </p:sp>
        <p:sp>
          <p:nvSpPr>
            <p:cNvPr id="115757" name="Rectangle 45"/>
            <p:cNvSpPr>
              <a:spLocks noChangeArrowheads="1"/>
            </p:cNvSpPr>
            <p:nvPr/>
          </p:nvSpPr>
          <p:spPr bwMode="auto">
            <a:xfrm>
              <a:off x="1347" y="2185"/>
              <a:ext cx="138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i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Angsana New" charset="-34"/>
                </a:rPr>
                <a:t>P</a:t>
              </a:r>
              <a:endParaRPr lang="en-US" sz="18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ngsana New" charset="-34"/>
              </a:endParaRPr>
            </a:p>
          </p:txBody>
        </p:sp>
        <p:sp>
          <p:nvSpPr>
            <p:cNvPr id="115758" name="Rectangle 46"/>
            <p:cNvSpPr>
              <a:spLocks noChangeArrowheads="1"/>
            </p:cNvSpPr>
            <p:nvPr/>
          </p:nvSpPr>
          <p:spPr bwMode="auto">
            <a:xfrm>
              <a:off x="1064" y="2185"/>
              <a:ext cx="138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i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Angsana New" charset="-34"/>
                </a:rPr>
                <a:t>P</a:t>
              </a:r>
              <a:endParaRPr lang="en-US" sz="18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ngsana New" charset="-34"/>
              </a:endParaRPr>
            </a:p>
          </p:txBody>
        </p:sp>
        <p:sp>
          <p:nvSpPr>
            <p:cNvPr id="115759" name="Rectangle 47"/>
            <p:cNvSpPr>
              <a:spLocks noChangeArrowheads="1"/>
            </p:cNvSpPr>
            <p:nvPr/>
          </p:nvSpPr>
          <p:spPr bwMode="auto">
            <a:xfrm>
              <a:off x="1689" y="2330"/>
              <a:ext cx="124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ymbol" pitchFamily="18" charset="2"/>
                  <a:cs typeface="Angsana New" charset="-34"/>
                </a:rPr>
                <a:t>&gt;</a:t>
              </a:r>
              <a:endParaRPr lang="en-US" sz="18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ngsana New" charset="-34"/>
              </a:endParaRPr>
            </a:p>
          </p:txBody>
        </p:sp>
        <p:sp>
          <p:nvSpPr>
            <p:cNvPr id="115760" name="Rectangle 48"/>
            <p:cNvSpPr>
              <a:spLocks noChangeArrowheads="1"/>
            </p:cNvSpPr>
            <p:nvPr/>
          </p:nvSpPr>
          <p:spPr bwMode="auto">
            <a:xfrm>
              <a:off x="1306" y="2509"/>
              <a:ext cx="65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Angsana New" charset="-34"/>
                </a:rPr>
                <a:t>2</a:t>
              </a:r>
              <a:endParaRPr lang="en-US" sz="18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ngsana New" charset="-34"/>
              </a:endParaRPr>
            </a:p>
          </p:txBody>
        </p:sp>
        <p:sp>
          <p:nvSpPr>
            <p:cNvPr id="115761" name="Rectangle 49"/>
            <p:cNvSpPr>
              <a:spLocks noChangeArrowheads="1"/>
            </p:cNvSpPr>
            <p:nvPr/>
          </p:nvSpPr>
          <p:spPr bwMode="auto">
            <a:xfrm>
              <a:off x="1213" y="2168"/>
              <a:ext cx="65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Angsana New" charset="-34"/>
                </a:rPr>
                <a:t>2</a:t>
              </a:r>
              <a:endParaRPr lang="en-US" sz="18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ngsana New" charset="-34"/>
              </a:endParaRPr>
            </a:p>
          </p:txBody>
        </p:sp>
        <p:sp>
          <p:nvSpPr>
            <p:cNvPr id="115762" name="Rectangle 50"/>
            <p:cNvSpPr>
              <a:spLocks noChangeArrowheads="1"/>
            </p:cNvSpPr>
            <p:nvPr/>
          </p:nvSpPr>
          <p:spPr bwMode="auto">
            <a:xfrm>
              <a:off x="1361" y="2728"/>
              <a:ext cx="48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Angsana New" charset="-34"/>
                </a:rPr>
                <a:t>2</a:t>
              </a:r>
              <a:endParaRPr lang="en-US" sz="18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ngsana New" charset="-34"/>
              </a:endParaRPr>
            </a:p>
          </p:txBody>
        </p:sp>
        <p:sp>
          <p:nvSpPr>
            <p:cNvPr id="115763" name="Rectangle 51"/>
            <p:cNvSpPr>
              <a:spLocks noChangeArrowheads="1"/>
            </p:cNvSpPr>
            <p:nvPr/>
          </p:nvSpPr>
          <p:spPr bwMode="auto">
            <a:xfrm>
              <a:off x="1537" y="2387"/>
              <a:ext cx="48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Angsana New" charset="-34"/>
                </a:rPr>
                <a:t>2</a:t>
              </a:r>
              <a:endParaRPr lang="en-US" sz="18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ngsana New" charset="-34"/>
              </a:endParaRPr>
            </a:p>
          </p:txBody>
        </p:sp>
        <p:sp>
          <p:nvSpPr>
            <p:cNvPr id="115764" name="Rectangle 52"/>
            <p:cNvSpPr>
              <a:spLocks noChangeArrowheads="1"/>
            </p:cNvSpPr>
            <p:nvPr/>
          </p:nvSpPr>
          <p:spPr bwMode="auto">
            <a:xfrm>
              <a:off x="1268" y="2387"/>
              <a:ext cx="48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Angsana New" charset="-34"/>
                </a:rPr>
                <a:t>2</a:t>
              </a:r>
              <a:endParaRPr lang="en-US" sz="18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ngsana New" charset="-34"/>
              </a:endParaRPr>
            </a:p>
          </p:txBody>
        </p:sp>
      </p:grpSp>
      <p:sp>
        <p:nvSpPr>
          <p:cNvPr id="115740" name="Text Box 28"/>
          <p:cNvSpPr txBox="1">
            <a:spLocks noChangeArrowheads="1"/>
          </p:cNvSpPr>
          <p:nvPr/>
        </p:nvSpPr>
        <p:spPr bwMode="auto">
          <a:xfrm>
            <a:off x="3573463" y="5478463"/>
            <a:ext cx="38004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8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ngsana New" charset="-34"/>
              </a:rPr>
              <a:t>2N</a:t>
            </a:r>
            <a:r>
              <a:rPr lang="en-US" sz="1800" b="1" baseline="-250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ngsana New" charset="-34"/>
              </a:rPr>
              <a:t>2</a:t>
            </a:r>
            <a:r>
              <a:rPr lang="en-US" sz="18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ngsana New" charset="-34"/>
              </a:rPr>
              <a:t>O(g)           2N</a:t>
            </a:r>
            <a:r>
              <a:rPr lang="en-US" sz="1800" b="1" baseline="-250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ngsana New" charset="-34"/>
              </a:rPr>
              <a:t>2</a:t>
            </a:r>
            <a:r>
              <a:rPr lang="en-US" sz="18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ngsana New" charset="-34"/>
              </a:rPr>
              <a:t>(g) + O</a:t>
            </a:r>
            <a:r>
              <a:rPr lang="en-US" sz="1800" b="1" baseline="-250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ngsana New" charset="-34"/>
              </a:rPr>
              <a:t>2</a:t>
            </a:r>
            <a:r>
              <a:rPr lang="en-US" sz="18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ngsana New" charset="-34"/>
              </a:rPr>
              <a:t>(g) </a:t>
            </a:r>
          </a:p>
        </p:txBody>
      </p:sp>
      <p:grpSp>
        <p:nvGrpSpPr>
          <p:cNvPr id="115766" name="Group 54"/>
          <p:cNvGrpSpPr>
            <a:grpSpLocks noChangeAspect="1"/>
          </p:cNvGrpSpPr>
          <p:nvPr/>
        </p:nvGrpSpPr>
        <p:grpSpPr bwMode="auto">
          <a:xfrm>
            <a:off x="1630363" y="5589240"/>
            <a:ext cx="1828800" cy="1133475"/>
            <a:chOff x="1027" y="3263"/>
            <a:chExt cx="1152" cy="714"/>
          </a:xfrm>
        </p:grpSpPr>
        <p:sp>
          <p:nvSpPr>
            <p:cNvPr id="115765" name="AutoShape 53"/>
            <p:cNvSpPr>
              <a:spLocks noChangeAspect="1" noChangeArrowheads="1" noTextEdit="1"/>
            </p:cNvSpPr>
            <p:nvPr/>
          </p:nvSpPr>
          <p:spPr bwMode="auto">
            <a:xfrm>
              <a:off x="1027" y="3263"/>
              <a:ext cx="1152" cy="714"/>
            </a:xfrm>
            <a:prstGeom prst="rect">
              <a:avLst/>
            </a:prstGeom>
            <a:solidFill>
              <a:srgbClr val="FF99CC">
                <a:alpha val="50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ngsana New" charset="-34"/>
              </a:endParaRPr>
            </a:p>
          </p:txBody>
        </p:sp>
        <p:sp>
          <p:nvSpPr>
            <p:cNvPr id="115767" name="Line 55"/>
            <p:cNvSpPr>
              <a:spLocks noChangeShapeType="1"/>
            </p:cNvSpPr>
            <p:nvPr/>
          </p:nvSpPr>
          <p:spPr bwMode="auto">
            <a:xfrm>
              <a:off x="1064" y="3611"/>
              <a:ext cx="588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ngsana New" charset="-34"/>
              </a:endParaRPr>
            </a:p>
          </p:txBody>
        </p:sp>
        <p:sp>
          <p:nvSpPr>
            <p:cNvPr id="115768" name="Rectangle 56"/>
            <p:cNvSpPr>
              <a:spLocks noChangeArrowheads="1"/>
            </p:cNvSpPr>
            <p:nvPr/>
          </p:nvSpPr>
          <p:spPr bwMode="auto">
            <a:xfrm>
              <a:off x="2050" y="3607"/>
              <a:ext cx="79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i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Angsana New" charset="-34"/>
                </a:rPr>
                <a:t>P</a:t>
              </a:r>
              <a:endParaRPr lang="en-US" sz="18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ngsana New" charset="-34"/>
              </a:endParaRPr>
            </a:p>
          </p:txBody>
        </p:sp>
        <p:sp>
          <p:nvSpPr>
            <p:cNvPr id="115769" name="Rectangle 57"/>
            <p:cNvSpPr>
              <a:spLocks noChangeArrowheads="1"/>
            </p:cNvSpPr>
            <p:nvPr/>
          </p:nvSpPr>
          <p:spPr bwMode="auto">
            <a:xfrm>
              <a:off x="1431" y="3778"/>
              <a:ext cx="93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i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Angsana New" charset="-34"/>
                </a:rPr>
                <a:t>O</a:t>
              </a:r>
              <a:endParaRPr lang="en-US" sz="18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ngsana New" charset="-34"/>
              </a:endParaRPr>
            </a:p>
          </p:txBody>
        </p:sp>
        <p:sp>
          <p:nvSpPr>
            <p:cNvPr id="115770" name="Rectangle 58"/>
            <p:cNvSpPr>
              <a:spLocks noChangeArrowheads="1"/>
            </p:cNvSpPr>
            <p:nvPr/>
          </p:nvSpPr>
          <p:spPr bwMode="auto">
            <a:xfrm>
              <a:off x="1286" y="3778"/>
              <a:ext cx="93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i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Angsana New" charset="-34"/>
                </a:rPr>
                <a:t>N</a:t>
              </a:r>
              <a:endParaRPr lang="en-US" sz="18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ngsana New" charset="-34"/>
              </a:endParaRPr>
            </a:p>
          </p:txBody>
        </p:sp>
        <p:sp>
          <p:nvSpPr>
            <p:cNvPr id="115771" name="Rectangle 59"/>
            <p:cNvSpPr>
              <a:spLocks noChangeArrowheads="1"/>
            </p:cNvSpPr>
            <p:nvPr/>
          </p:nvSpPr>
          <p:spPr bwMode="auto">
            <a:xfrm>
              <a:off x="1467" y="3437"/>
              <a:ext cx="93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i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Angsana New" charset="-34"/>
                </a:rPr>
                <a:t>O</a:t>
              </a:r>
              <a:endParaRPr lang="en-US" sz="18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ngsana New" charset="-34"/>
              </a:endParaRPr>
            </a:p>
          </p:txBody>
        </p:sp>
        <p:sp>
          <p:nvSpPr>
            <p:cNvPr id="115772" name="Rectangle 60"/>
            <p:cNvSpPr>
              <a:spLocks noChangeArrowheads="1"/>
            </p:cNvSpPr>
            <p:nvPr/>
          </p:nvSpPr>
          <p:spPr bwMode="auto">
            <a:xfrm>
              <a:off x="1194" y="3437"/>
              <a:ext cx="93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i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Angsana New" charset="-34"/>
                </a:rPr>
                <a:t>N</a:t>
              </a:r>
              <a:endParaRPr lang="en-US" sz="18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ngsana New" charset="-34"/>
              </a:endParaRPr>
            </a:p>
          </p:txBody>
        </p:sp>
        <p:sp>
          <p:nvSpPr>
            <p:cNvPr id="115773" name="Rectangle 61"/>
            <p:cNvSpPr>
              <a:spLocks noChangeArrowheads="1"/>
            </p:cNvSpPr>
            <p:nvPr/>
          </p:nvSpPr>
          <p:spPr bwMode="auto">
            <a:xfrm>
              <a:off x="1885" y="3470"/>
              <a:ext cx="150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i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Angsana New" charset="-34"/>
                </a:rPr>
                <a:t>K</a:t>
              </a:r>
              <a:endParaRPr lang="en-US" sz="18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ngsana New" charset="-34"/>
              </a:endParaRPr>
            </a:p>
          </p:txBody>
        </p:sp>
        <p:sp>
          <p:nvSpPr>
            <p:cNvPr id="115774" name="Rectangle 62"/>
            <p:cNvSpPr>
              <a:spLocks noChangeArrowheads="1"/>
            </p:cNvSpPr>
            <p:nvPr/>
          </p:nvSpPr>
          <p:spPr bwMode="auto">
            <a:xfrm>
              <a:off x="1178" y="3641"/>
              <a:ext cx="138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i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Angsana New" charset="-34"/>
                </a:rPr>
                <a:t>P</a:t>
              </a:r>
              <a:endParaRPr lang="en-US" sz="18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ngsana New" charset="-34"/>
              </a:endParaRPr>
            </a:p>
          </p:txBody>
        </p:sp>
        <p:sp>
          <p:nvSpPr>
            <p:cNvPr id="115775" name="Rectangle 63"/>
            <p:cNvSpPr>
              <a:spLocks noChangeArrowheads="1"/>
            </p:cNvSpPr>
            <p:nvPr/>
          </p:nvSpPr>
          <p:spPr bwMode="auto">
            <a:xfrm>
              <a:off x="1368" y="3300"/>
              <a:ext cx="138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i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Angsana New" charset="-34"/>
                </a:rPr>
                <a:t>P</a:t>
              </a:r>
              <a:endParaRPr lang="en-US" sz="18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ngsana New" charset="-34"/>
              </a:endParaRPr>
            </a:p>
          </p:txBody>
        </p:sp>
        <p:sp>
          <p:nvSpPr>
            <p:cNvPr id="115776" name="Rectangle 64"/>
            <p:cNvSpPr>
              <a:spLocks noChangeArrowheads="1"/>
            </p:cNvSpPr>
            <p:nvPr/>
          </p:nvSpPr>
          <p:spPr bwMode="auto">
            <a:xfrm>
              <a:off x="1085" y="3300"/>
              <a:ext cx="138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i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Angsana New" charset="-34"/>
                </a:rPr>
                <a:t>P</a:t>
              </a:r>
              <a:endParaRPr lang="en-US" sz="18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ngsana New" charset="-34"/>
              </a:endParaRPr>
            </a:p>
          </p:txBody>
        </p:sp>
        <p:sp>
          <p:nvSpPr>
            <p:cNvPr id="115777" name="Rectangle 65"/>
            <p:cNvSpPr>
              <a:spLocks noChangeArrowheads="1"/>
            </p:cNvSpPr>
            <p:nvPr/>
          </p:nvSpPr>
          <p:spPr bwMode="auto">
            <a:xfrm>
              <a:off x="1707" y="3445"/>
              <a:ext cx="124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ymbol" pitchFamily="18" charset="2"/>
                  <a:cs typeface="Angsana New" charset="-34"/>
                </a:rPr>
                <a:t>&lt;</a:t>
              </a:r>
              <a:endParaRPr lang="en-US" sz="18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ngsana New" charset="-34"/>
              </a:endParaRPr>
            </a:p>
          </p:txBody>
        </p:sp>
        <p:sp>
          <p:nvSpPr>
            <p:cNvPr id="115778" name="Rectangle 66"/>
            <p:cNvSpPr>
              <a:spLocks noChangeArrowheads="1"/>
            </p:cNvSpPr>
            <p:nvPr/>
          </p:nvSpPr>
          <p:spPr bwMode="auto">
            <a:xfrm>
              <a:off x="1327" y="3624"/>
              <a:ext cx="65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Angsana New" charset="-34"/>
                </a:rPr>
                <a:t>2</a:t>
              </a:r>
              <a:endParaRPr lang="en-US" sz="18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ngsana New" charset="-34"/>
              </a:endParaRPr>
            </a:p>
          </p:txBody>
        </p:sp>
        <p:sp>
          <p:nvSpPr>
            <p:cNvPr id="115779" name="Rectangle 67"/>
            <p:cNvSpPr>
              <a:spLocks noChangeArrowheads="1"/>
            </p:cNvSpPr>
            <p:nvPr/>
          </p:nvSpPr>
          <p:spPr bwMode="auto">
            <a:xfrm>
              <a:off x="1234" y="3283"/>
              <a:ext cx="65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Angsana New" charset="-34"/>
                </a:rPr>
                <a:t>2</a:t>
              </a:r>
              <a:endParaRPr lang="en-US" sz="18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ngsana New" charset="-34"/>
              </a:endParaRPr>
            </a:p>
          </p:txBody>
        </p:sp>
        <p:sp>
          <p:nvSpPr>
            <p:cNvPr id="115780" name="Rectangle 68"/>
            <p:cNvSpPr>
              <a:spLocks noChangeArrowheads="1"/>
            </p:cNvSpPr>
            <p:nvPr/>
          </p:nvSpPr>
          <p:spPr bwMode="auto">
            <a:xfrm>
              <a:off x="1382" y="3843"/>
              <a:ext cx="48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Angsana New" charset="-34"/>
                </a:rPr>
                <a:t>2</a:t>
              </a:r>
              <a:endParaRPr lang="en-US" sz="18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ngsana New" charset="-34"/>
              </a:endParaRPr>
            </a:p>
          </p:txBody>
        </p:sp>
        <p:sp>
          <p:nvSpPr>
            <p:cNvPr id="115781" name="Rectangle 69"/>
            <p:cNvSpPr>
              <a:spLocks noChangeArrowheads="1"/>
            </p:cNvSpPr>
            <p:nvPr/>
          </p:nvSpPr>
          <p:spPr bwMode="auto">
            <a:xfrm>
              <a:off x="1558" y="3502"/>
              <a:ext cx="48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Angsana New" charset="-34"/>
                </a:rPr>
                <a:t>2</a:t>
              </a:r>
              <a:endParaRPr lang="en-US" sz="18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ngsana New" charset="-34"/>
              </a:endParaRPr>
            </a:p>
          </p:txBody>
        </p:sp>
        <p:sp>
          <p:nvSpPr>
            <p:cNvPr id="115782" name="Rectangle 70"/>
            <p:cNvSpPr>
              <a:spLocks noChangeArrowheads="1"/>
            </p:cNvSpPr>
            <p:nvPr/>
          </p:nvSpPr>
          <p:spPr bwMode="auto">
            <a:xfrm>
              <a:off x="1289" y="3502"/>
              <a:ext cx="48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Angsana New" charset="-34"/>
                </a:rPr>
                <a:t>2</a:t>
              </a:r>
              <a:endParaRPr lang="en-US" sz="18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ngsana New" charset="-34"/>
              </a:endParaRPr>
            </a:p>
          </p:txBody>
        </p:sp>
      </p:grpSp>
      <p:grpSp>
        <p:nvGrpSpPr>
          <p:cNvPr id="115803" name="Group 91"/>
          <p:cNvGrpSpPr>
            <a:grpSpLocks/>
          </p:cNvGrpSpPr>
          <p:nvPr/>
        </p:nvGrpSpPr>
        <p:grpSpPr bwMode="auto">
          <a:xfrm>
            <a:off x="6708775" y="4133850"/>
            <a:ext cx="1935163" cy="1706563"/>
            <a:chOff x="4226" y="2604"/>
            <a:chExt cx="1219" cy="1075"/>
          </a:xfrm>
        </p:grpSpPr>
        <p:sp>
          <p:nvSpPr>
            <p:cNvPr id="115736" name="AutoShape 24"/>
            <p:cNvSpPr>
              <a:spLocks noChangeArrowheads="1"/>
            </p:cNvSpPr>
            <p:nvPr/>
          </p:nvSpPr>
          <p:spPr bwMode="auto">
            <a:xfrm rot="5400000">
              <a:off x="4309" y="2521"/>
              <a:ext cx="197" cy="363"/>
            </a:xfrm>
            <a:custGeom>
              <a:avLst/>
              <a:gdLst>
                <a:gd name="G0" fmla="+- 15126 0 0"/>
                <a:gd name="G1" fmla="+- 2912 0 0"/>
                <a:gd name="G2" fmla="+- 12158 0 2912"/>
                <a:gd name="G3" fmla="+- G2 0 2912"/>
                <a:gd name="G4" fmla="*/ G3 32768 32059"/>
                <a:gd name="G5" fmla="*/ G4 1 2"/>
                <a:gd name="G6" fmla="+- 21600 0 15126"/>
                <a:gd name="G7" fmla="*/ G6 2912 6079"/>
                <a:gd name="G8" fmla="+- G7 15126 0"/>
                <a:gd name="T0" fmla="*/ 15126 w 21600"/>
                <a:gd name="T1" fmla="*/ 0 h 21600"/>
                <a:gd name="T2" fmla="*/ 15126 w 21600"/>
                <a:gd name="T3" fmla="*/ 12158 h 21600"/>
                <a:gd name="T4" fmla="*/ 3237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rgbClr val="00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ngsana New" charset="-34"/>
              </a:endParaRPr>
            </a:p>
          </p:txBody>
        </p:sp>
        <p:sp>
          <p:nvSpPr>
            <p:cNvPr id="115737" name="AutoShape 25"/>
            <p:cNvSpPr>
              <a:spLocks noChangeArrowheads="1"/>
            </p:cNvSpPr>
            <p:nvPr/>
          </p:nvSpPr>
          <p:spPr bwMode="auto">
            <a:xfrm rot="16200000" flipV="1">
              <a:off x="4325" y="3414"/>
              <a:ext cx="197" cy="334"/>
            </a:xfrm>
            <a:custGeom>
              <a:avLst/>
              <a:gdLst>
                <a:gd name="G0" fmla="+- 15126 0 0"/>
                <a:gd name="G1" fmla="+- 2912 0 0"/>
                <a:gd name="G2" fmla="+- 12158 0 2912"/>
                <a:gd name="G3" fmla="+- G2 0 2912"/>
                <a:gd name="G4" fmla="*/ G3 32768 32059"/>
                <a:gd name="G5" fmla="*/ G4 1 2"/>
                <a:gd name="G6" fmla="+- 21600 0 15126"/>
                <a:gd name="G7" fmla="*/ G6 2912 6079"/>
                <a:gd name="G8" fmla="+- G7 15126 0"/>
                <a:gd name="T0" fmla="*/ 15126 w 21600"/>
                <a:gd name="T1" fmla="*/ 0 h 21600"/>
                <a:gd name="T2" fmla="*/ 15126 w 21600"/>
                <a:gd name="T3" fmla="*/ 12158 h 21600"/>
                <a:gd name="T4" fmla="*/ 3237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rgbClr val="CC33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ngsana New" charset="-34"/>
              </a:endParaRPr>
            </a:p>
          </p:txBody>
        </p:sp>
        <p:grpSp>
          <p:nvGrpSpPr>
            <p:cNvPr id="115786" name="Group 74"/>
            <p:cNvGrpSpPr>
              <a:grpSpLocks noChangeAspect="1"/>
            </p:cNvGrpSpPr>
            <p:nvPr/>
          </p:nvGrpSpPr>
          <p:grpSpPr bwMode="auto">
            <a:xfrm>
              <a:off x="4464" y="2822"/>
              <a:ext cx="981" cy="608"/>
              <a:chOff x="4464" y="2822"/>
              <a:chExt cx="981" cy="608"/>
            </a:xfrm>
          </p:grpSpPr>
          <p:sp>
            <p:nvSpPr>
              <p:cNvPr id="115785" name="AutoShape 73"/>
              <p:cNvSpPr>
                <a:spLocks noChangeAspect="1" noChangeArrowheads="1" noTextEdit="1"/>
              </p:cNvSpPr>
              <p:nvPr/>
            </p:nvSpPr>
            <p:spPr bwMode="auto">
              <a:xfrm>
                <a:off x="4464" y="2822"/>
                <a:ext cx="981" cy="608"/>
              </a:xfrm>
              <a:prstGeom prst="rect">
                <a:avLst/>
              </a:prstGeom>
              <a:solidFill>
                <a:srgbClr val="00CC66">
                  <a:alpha val="50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b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Angsana New" charset="-34"/>
                </a:endParaRPr>
              </a:p>
            </p:txBody>
          </p:sp>
          <p:sp>
            <p:nvSpPr>
              <p:cNvPr id="115787" name="Line 75"/>
              <p:cNvSpPr>
                <a:spLocks noChangeShapeType="1"/>
              </p:cNvSpPr>
              <p:nvPr/>
            </p:nvSpPr>
            <p:spPr bwMode="auto">
              <a:xfrm>
                <a:off x="4495" y="3118"/>
                <a:ext cx="501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b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Angsana New" charset="-34"/>
                </a:endParaRPr>
              </a:p>
            </p:txBody>
          </p:sp>
          <p:sp>
            <p:nvSpPr>
              <p:cNvPr id="115788" name="Rectangle 76"/>
              <p:cNvSpPr>
                <a:spLocks noChangeArrowheads="1"/>
              </p:cNvSpPr>
              <p:nvPr/>
            </p:nvSpPr>
            <p:spPr bwMode="auto">
              <a:xfrm>
                <a:off x="5338" y="3115"/>
                <a:ext cx="69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b="1" i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Angsana New" charset="-34"/>
                  </a:rPr>
                  <a:t>P</a:t>
                </a:r>
                <a:endParaRPr lang="en-US" sz="1800" b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Angsana New" charset="-34"/>
                </a:endParaRPr>
              </a:p>
            </p:txBody>
          </p:sp>
          <p:sp>
            <p:nvSpPr>
              <p:cNvPr id="115789" name="Rectangle 77"/>
              <p:cNvSpPr>
                <a:spLocks noChangeArrowheads="1"/>
              </p:cNvSpPr>
              <p:nvPr/>
            </p:nvSpPr>
            <p:spPr bwMode="auto">
              <a:xfrm>
                <a:off x="4808" y="3261"/>
                <a:ext cx="82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b="1" i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Angsana New" charset="-34"/>
                  </a:rPr>
                  <a:t>O</a:t>
                </a:r>
                <a:endParaRPr lang="en-US" sz="1800" b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Angsana New" charset="-34"/>
                </a:endParaRPr>
              </a:p>
            </p:txBody>
          </p:sp>
          <p:sp>
            <p:nvSpPr>
              <p:cNvPr id="115790" name="Rectangle 78"/>
              <p:cNvSpPr>
                <a:spLocks noChangeArrowheads="1"/>
              </p:cNvSpPr>
              <p:nvPr/>
            </p:nvSpPr>
            <p:spPr bwMode="auto">
              <a:xfrm>
                <a:off x="4685" y="3261"/>
                <a:ext cx="82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b="1" i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Angsana New" charset="-34"/>
                  </a:rPr>
                  <a:t>N</a:t>
                </a:r>
                <a:endParaRPr lang="en-US" sz="1800" b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Angsana New" charset="-34"/>
                </a:endParaRPr>
              </a:p>
            </p:txBody>
          </p:sp>
          <p:sp>
            <p:nvSpPr>
              <p:cNvPr id="115791" name="Rectangle 79"/>
              <p:cNvSpPr>
                <a:spLocks noChangeArrowheads="1"/>
              </p:cNvSpPr>
              <p:nvPr/>
            </p:nvSpPr>
            <p:spPr bwMode="auto">
              <a:xfrm>
                <a:off x="4839" y="2971"/>
                <a:ext cx="82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b="1" i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Angsana New" charset="-34"/>
                  </a:rPr>
                  <a:t>O</a:t>
                </a:r>
                <a:endParaRPr lang="en-US" sz="1800" b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Angsana New" charset="-34"/>
                </a:endParaRPr>
              </a:p>
            </p:txBody>
          </p:sp>
          <p:sp>
            <p:nvSpPr>
              <p:cNvPr id="115792" name="Rectangle 80"/>
              <p:cNvSpPr>
                <a:spLocks noChangeArrowheads="1"/>
              </p:cNvSpPr>
              <p:nvPr/>
            </p:nvSpPr>
            <p:spPr bwMode="auto">
              <a:xfrm>
                <a:off x="4606" y="2971"/>
                <a:ext cx="82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b="1" i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Angsana New" charset="-34"/>
                  </a:rPr>
                  <a:t>N</a:t>
                </a:r>
                <a:endParaRPr lang="en-US" sz="1800" b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Angsana New" charset="-34"/>
                </a:endParaRPr>
              </a:p>
            </p:txBody>
          </p:sp>
          <p:sp>
            <p:nvSpPr>
              <p:cNvPr id="115793" name="Rectangle 81"/>
              <p:cNvSpPr>
                <a:spLocks noChangeArrowheads="1"/>
              </p:cNvSpPr>
              <p:nvPr/>
            </p:nvSpPr>
            <p:spPr bwMode="auto">
              <a:xfrm>
                <a:off x="5198" y="2998"/>
                <a:ext cx="124" cy="2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300" b="1" i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Angsana New" charset="-34"/>
                  </a:rPr>
                  <a:t>K</a:t>
                </a:r>
                <a:endParaRPr lang="en-US" sz="1800" b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Angsana New" charset="-34"/>
                </a:endParaRPr>
              </a:p>
            </p:txBody>
          </p:sp>
          <p:sp>
            <p:nvSpPr>
              <p:cNvPr id="115794" name="Rectangle 82"/>
              <p:cNvSpPr>
                <a:spLocks noChangeArrowheads="1"/>
              </p:cNvSpPr>
              <p:nvPr/>
            </p:nvSpPr>
            <p:spPr bwMode="auto">
              <a:xfrm>
                <a:off x="4592" y="3144"/>
                <a:ext cx="113" cy="2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300" b="1" i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Angsana New" charset="-34"/>
                  </a:rPr>
                  <a:t>P</a:t>
                </a:r>
                <a:endParaRPr lang="en-US" sz="1800" b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Angsana New" charset="-34"/>
                </a:endParaRPr>
              </a:p>
            </p:txBody>
          </p:sp>
          <p:sp>
            <p:nvSpPr>
              <p:cNvPr id="115795" name="Rectangle 83"/>
              <p:cNvSpPr>
                <a:spLocks noChangeArrowheads="1"/>
              </p:cNvSpPr>
              <p:nvPr/>
            </p:nvSpPr>
            <p:spPr bwMode="auto">
              <a:xfrm>
                <a:off x="4755" y="2854"/>
                <a:ext cx="113" cy="2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300" b="1" i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Angsana New" charset="-34"/>
                  </a:rPr>
                  <a:t>P</a:t>
                </a:r>
                <a:endParaRPr lang="en-US" sz="1800" b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Angsana New" charset="-34"/>
                </a:endParaRPr>
              </a:p>
            </p:txBody>
          </p:sp>
          <p:sp>
            <p:nvSpPr>
              <p:cNvPr id="115796" name="Rectangle 84"/>
              <p:cNvSpPr>
                <a:spLocks noChangeArrowheads="1"/>
              </p:cNvSpPr>
              <p:nvPr/>
            </p:nvSpPr>
            <p:spPr bwMode="auto">
              <a:xfrm>
                <a:off x="4514" y="2854"/>
                <a:ext cx="113" cy="2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300" b="1" i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Angsana New" charset="-34"/>
                  </a:rPr>
                  <a:t>P</a:t>
                </a:r>
                <a:endParaRPr lang="en-US" sz="1800" b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Angsana New" charset="-34"/>
                </a:endParaRPr>
              </a:p>
            </p:txBody>
          </p:sp>
          <p:sp>
            <p:nvSpPr>
              <p:cNvPr id="115797" name="Rectangle 85"/>
              <p:cNvSpPr>
                <a:spLocks noChangeArrowheads="1"/>
              </p:cNvSpPr>
              <p:nvPr/>
            </p:nvSpPr>
            <p:spPr bwMode="auto">
              <a:xfrm>
                <a:off x="5046" y="2977"/>
                <a:ext cx="102" cy="2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300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ymbol" pitchFamily="18" charset="2"/>
                    <a:cs typeface="Angsana New" charset="-34"/>
                  </a:rPr>
                  <a:t>=</a:t>
                </a:r>
                <a:endParaRPr lang="en-US" sz="1800" b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Angsana New" charset="-34"/>
                </a:endParaRPr>
              </a:p>
            </p:txBody>
          </p:sp>
          <p:sp>
            <p:nvSpPr>
              <p:cNvPr id="115798" name="Rectangle 86"/>
              <p:cNvSpPr>
                <a:spLocks noChangeArrowheads="1"/>
              </p:cNvSpPr>
              <p:nvPr/>
            </p:nvSpPr>
            <p:spPr bwMode="auto">
              <a:xfrm>
                <a:off x="4719" y="3129"/>
                <a:ext cx="57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Angsana New" charset="-34"/>
                  </a:rPr>
                  <a:t>2</a:t>
                </a:r>
                <a:endParaRPr lang="en-US" sz="1800" b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Angsana New" charset="-34"/>
                </a:endParaRPr>
              </a:p>
            </p:txBody>
          </p:sp>
          <p:sp>
            <p:nvSpPr>
              <p:cNvPr id="115799" name="Rectangle 87"/>
              <p:cNvSpPr>
                <a:spLocks noChangeArrowheads="1"/>
              </p:cNvSpPr>
              <p:nvPr/>
            </p:nvSpPr>
            <p:spPr bwMode="auto">
              <a:xfrm>
                <a:off x="4641" y="2839"/>
                <a:ext cx="57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Angsana New" charset="-34"/>
                  </a:rPr>
                  <a:t>2</a:t>
                </a:r>
                <a:endParaRPr lang="en-US" sz="1800" b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Angsana New" charset="-34"/>
                </a:endParaRPr>
              </a:p>
            </p:txBody>
          </p:sp>
          <p:sp>
            <p:nvSpPr>
              <p:cNvPr id="115800" name="Rectangle 88"/>
              <p:cNvSpPr>
                <a:spLocks noChangeArrowheads="1"/>
              </p:cNvSpPr>
              <p:nvPr/>
            </p:nvSpPr>
            <p:spPr bwMode="auto">
              <a:xfrm>
                <a:off x="4766" y="3316"/>
                <a:ext cx="40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Angsana New" charset="-34"/>
                  </a:rPr>
                  <a:t>2</a:t>
                </a:r>
                <a:endParaRPr lang="en-US" sz="1800" b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Angsana New" charset="-34"/>
                </a:endParaRPr>
              </a:p>
            </p:txBody>
          </p:sp>
          <p:sp>
            <p:nvSpPr>
              <p:cNvPr id="115801" name="Rectangle 89"/>
              <p:cNvSpPr>
                <a:spLocks noChangeArrowheads="1"/>
              </p:cNvSpPr>
              <p:nvPr/>
            </p:nvSpPr>
            <p:spPr bwMode="auto">
              <a:xfrm>
                <a:off x="4917" y="3026"/>
                <a:ext cx="40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Angsana New" charset="-34"/>
                  </a:rPr>
                  <a:t>2</a:t>
                </a:r>
                <a:endParaRPr lang="en-US" sz="1800" b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Angsana New" charset="-34"/>
                </a:endParaRPr>
              </a:p>
            </p:txBody>
          </p:sp>
          <p:sp>
            <p:nvSpPr>
              <p:cNvPr id="115802" name="Rectangle 90"/>
              <p:cNvSpPr>
                <a:spLocks noChangeArrowheads="1"/>
              </p:cNvSpPr>
              <p:nvPr/>
            </p:nvSpPr>
            <p:spPr bwMode="auto">
              <a:xfrm>
                <a:off x="4687" y="3026"/>
                <a:ext cx="40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Angsana New" charset="-34"/>
                  </a:rPr>
                  <a:t>2</a:t>
                </a:r>
                <a:endParaRPr lang="en-US" sz="1800" b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Angsana New" charset="-34"/>
                </a:endParaRPr>
              </a:p>
            </p:txBody>
          </p:sp>
        </p:grpSp>
      </p:grpSp>
      <p:sp>
        <p:nvSpPr>
          <p:cNvPr id="81" name="TextBox 3"/>
          <p:cNvSpPr txBox="1"/>
          <p:nvPr/>
        </p:nvSpPr>
        <p:spPr>
          <a:xfrm>
            <a:off x="36512" y="12803"/>
            <a:ext cx="9107488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ว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30224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เคมี </a:t>
            </a: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                                             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ภาคเรียนที่ </a:t>
            </a:r>
            <a:r>
              <a:rPr 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ปีการศึกษา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2557   </a:t>
            </a:r>
            <a:endParaRPr lang="th-TH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กลุ่มสาระการเรียนรู้วิทยาศาสตร์                                  โรงเรียนจอมสุรางค์อุปถัมภ์</a:t>
            </a:r>
          </a:p>
        </p:txBody>
      </p:sp>
      <p:sp>
        <p:nvSpPr>
          <p:cNvPr id="78" name="ดาว 8 แฉก 77"/>
          <p:cNvSpPr/>
          <p:nvPr/>
        </p:nvSpPr>
        <p:spPr>
          <a:xfrm>
            <a:off x="8396210" y="6165304"/>
            <a:ext cx="720080" cy="692696"/>
          </a:xfrm>
          <a:prstGeom prst="star8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smtClean="0"/>
              <a:t>17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7945677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กลุ่ม 6"/>
          <p:cNvGrpSpPr/>
          <p:nvPr/>
        </p:nvGrpSpPr>
        <p:grpSpPr>
          <a:xfrm>
            <a:off x="4427984" y="1772816"/>
            <a:ext cx="1152128" cy="360040"/>
            <a:chOff x="4355976" y="980728"/>
            <a:chExt cx="1152128" cy="360040"/>
          </a:xfrm>
        </p:grpSpPr>
        <p:grpSp>
          <p:nvGrpSpPr>
            <p:cNvPr id="8" name="กลุ่ม 7"/>
            <p:cNvGrpSpPr/>
            <p:nvPr/>
          </p:nvGrpSpPr>
          <p:grpSpPr>
            <a:xfrm>
              <a:off x="4355976" y="980728"/>
              <a:ext cx="1152128" cy="144016"/>
              <a:chOff x="4355976" y="980728"/>
              <a:chExt cx="1152128" cy="144016"/>
            </a:xfrm>
          </p:grpSpPr>
          <p:cxnSp>
            <p:nvCxnSpPr>
              <p:cNvPr id="12" name="ตัวเชื่อมต่อตรง 11"/>
              <p:cNvCxnSpPr/>
              <p:nvPr/>
            </p:nvCxnSpPr>
            <p:spPr bwMode="auto">
              <a:xfrm>
                <a:off x="4355976" y="1124744"/>
                <a:ext cx="1152128" cy="0"/>
              </a:xfrm>
              <a:prstGeom prst="line">
                <a:avLst/>
              </a:prstGeom>
              <a:ln>
                <a:headEnd type="none" w="sm" len="sm"/>
                <a:tailEnd type="none" w="sm" len="sm"/>
              </a:ln>
              <a:ex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3" name="ตัวเชื่อมต่อตรง 12"/>
              <p:cNvCxnSpPr/>
              <p:nvPr/>
            </p:nvCxnSpPr>
            <p:spPr bwMode="auto">
              <a:xfrm>
                <a:off x="5292080" y="980728"/>
                <a:ext cx="216024" cy="144016"/>
              </a:xfrm>
              <a:prstGeom prst="line">
                <a:avLst/>
              </a:prstGeom>
              <a:ln>
                <a:headEnd type="none" w="sm" len="sm"/>
                <a:tailEnd type="none" w="sm" len="sm"/>
              </a:ln>
              <a:ex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9" name="กลุ่ม 8"/>
            <p:cNvGrpSpPr/>
            <p:nvPr/>
          </p:nvGrpSpPr>
          <p:grpSpPr>
            <a:xfrm rot="10800000">
              <a:off x="4355976" y="1196752"/>
              <a:ext cx="1152128" cy="144016"/>
              <a:chOff x="4355976" y="980728"/>
              <a:chExt cx="1152128" cy="144016"/>
            </a:xfrm>
          </p:grpSpPr>
          <p:cxnSp>
            <p:nvCxnSpPr>
              <p:cNvPr id="10" name="ตัวเชื่อมต่อตรง 9"/>
              <p:cNvCxnSpPr/>
              <p:nvPr/>
            </p:nvCxnSpPr>
            <p:spPr bwMode="auto">
              <a:xfrm>
                <a:off x="4355976" y="1124744"/>
                <a:ext cx="1152128" cy="0"/>
              </a:xfrm>
              <a:prstGeom prst="line">
                <a:avLst/>
              </a:prstGeom>
              <a:ln>
                <a:headEnd type="none" w="sm" len="sm"/>
                <a:tailEnd type="none" w="sm" len="sm"/>
              </a:ln>
              <a:ex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1" name="ตัวเชื่อมต่อตรง 10"/>
              <p:cNvCxnSpPr/>
              <p:nvPr/>
            </p:nvCxnSpPr>
            <p:spPr bwMode="auto">
              <a:xfrm>
                <a:off x="5292080" y="980728"/>
                <a:ext cx="216024" cy="144016"/>
              </a:xfrm>
              <a:prstGeom prst="line">
                <a:avLst/>
              </a:prstGeom>
              <a:ln>
                <a:headEnd type="none" w="sm" len="sm"/>
                <a:tailEnd type="none" w="sm" len="sm"/>
              </a:ln>
              <a:ex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</p:grpSp>
      <p:sp>
        <p:nvSpPr>
          <p:cNvPr id="14" name="TextBox 13"/>
          <p:cNvSpPr txBox="1"/>
          <p:nvPr/>
        </p:nvSpPr>
        <p:spPr>
          <a:xfrm>
            <a:off x="323528" y="923522"/>
            <a:ext cx="885698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ตัวอย่าง </a:t>
            </a:r>
            <a:r>
              <a:rPr lang="th-TH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9 </a:t>
            </a:r>
            <a: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เผาถ่าน(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C) </a:t>
            </a:r>
            <a: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ด้วย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O</a:t>
            </a:r>
            <a:r>
              <a:rPr lang="en-US" sz="4000" b="1" baseline="-25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</a:t>
            </a:r>
            <a: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จำนวน 2 </a:t>
            </a:r>
            <a:r>
              <a:rPr lang="th-TH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โมล</a:t>
            </a:r>
            <a: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ในภาชนะปิด ได้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CO</a:t>
            </a:r>
            <a:r>
              <a:rPr lang="en-US" sz="4000" b="1" baseline="-25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</a:t>
            </a:r>
            <a: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ดังสมการ 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C(s) + O</a:t>
            </a:r>
            <a:r>
              <a:rPr lang="en-US" sz="4000" b="1" baseline="-25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(g)                    CO</a:t>
            </a:r>
            <a:r>
              <a:rPr lang="en-US" sz="4000" b="1" baseline="-25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(g)  </a:t>
            </a:r>
            <a: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ที่ภาวะสมดุลเกิด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CO</a:t>
            </a:r>
            <a:r>
              <a:rPr lang="en-US" sz="4000" b="1" baseline="-25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x   </a:t>
            </a:r>
            <a:r>
              <a:rPr lang="th-TH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โมล</a:t>
            </a:r>
            <a: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ถ้าทำการทดลองซ้ำที่อุณหภูมิเดียวกัน โดยใช้ผงถ่านและ 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O</a:t>
            </a:r>
            <a:r>
              <a:rPr lang="en-US" sz="4000" b="1" baseline="-25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</a:t>
            </a:r>
            <a: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เท่าเดิมแต่ลดปริมาตรภาชนะลงเหลือครึ่งหนึ่ง ที่ภาวะสมดุลนี้เกิด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CO</a:t>
            </a:r>
            <a:r>
              <a:rPr lang="en-US" sz="4000" b="1" baseline="-25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y  </a:t>
            </a:r>
            <a:r>
              <a:rPr lang="th-TH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โมล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x  </a:t>
            </a:r>
            <a: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และ 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y</a:t>
            </a:r>
            <a: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มีความสัมพันธ์กันอย่างไร</a:t>
            </a:r>
            <a:endParaRPr lang="th-TH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15616" y="4470211"/>
            <a:ext cx="2592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ก.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x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= 2y</a:t>
            </a:r>
            <a:endParaRPr lang="th-TH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95936" y="4470211"/>
            <a:ext cx="2592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>
              <a:defRPr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defRPr>
            </a:lvl1pPr>
          </a:lstStyle>
          <a:p>
            <a:r>
              <a:rPr lang="th-TH" dirty="0"/>
              <a:t>ข. </a:t>
            </a:r>
            <a:r>
              <a:rPr lang="en-US" dirty="0"/>
              <a:t>x</a:t>
            </a:r>
            <a:r>
              <a:rPr lang="en-US" dirty="0" smtClean="0"/>
              <a:t> </a:t>
            </a:r>
            <a:r>
              <a:rPr lang="en-US" dirty="0"/>
              <a:t>= y</a:t>
            </a:r>
            <a:endParaRPr lang="th-TH" dirty="0"/>
          </a:p>
        </p:txBody>
      </p:sp>
      <p:sp>
        <p:nvSpPr>
          <p:cNvPr id="15" name="TextBox 14"/>
          <p:cNvSpPr txBox="1"/>
          <p:nvPr/>
        </p:nvSpPr>
        <p:spPr>
          <a:xfrm>
            <a:off x="1080389" y="5256746"/>
            <a:ext cx="24842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>
              <a:defRPr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defRPr>
            </a:lvl1pPr>
          </a:lstStyle>
          <a:p>
            <a:r>
              <a:rPr lang="th-TH" dirty="0"/>
              <a:t>ค. </a:t>
            </a:r>
            <a:r>
              <a:rPr lang="en-US" dirty="0"/>
              <a:t>x</a:t>
            </a:r>
            <a:r>
              <a:rPr lang="en-US" dirty="0" smtClean="0"/>
              <a:t> </a:t>
            </a:r>
            <a:r>
              <a:rPr lang="en-US" dirty="0"/>
              <a:t>=0.5y</a:t>
            </a:r>
            <a:endParaRPr lang="th-TH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995936" y="5085184"/>
                <a:ext cx="2910090" cy="8529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th-TH"/>
                </a:defPPr>
                <a:lvl1pPr>
                  <a:defRPr sz="4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ngsana New" pitchFamily="18" charset="-34"/>
                    <a:cs typeface="Angsana New" pitchFamily="18" charset="-34"/>
                  </a:defRPr>
                </a:lvl1pPr>
              </a:lstStyle>
              <a:p>
                <a:r>
                  <a:rPr lang="th-TH" dirty="0"/>
                  <a:t>ง.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𝑥</m:t>
                    </m:r>
                    <m:r>
                      <a:rPr lang="en-US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>
                            <a:latin typeface="Cambria Math"/>
                          </a:rPr>
                          <m:t>𝑦</m:t>
                        </m:r>
                      </m:e>
                    </m:rad>
                  </m:oMath>
                </a14:m>
                <a:endParaRPr lang="th-TH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5085184"/>
                <a:ext cx="2910090" cy="852990"/>
              </a:xfrm>
              <a:prstGeom prst="rect">
                <a:avLst/>
              </a:prstGeom>
              <a:blipFill rotWithShape="1">
                <a:blip r:embed="rId4"/>
                <a:stretch>
                  <a:fillRect l="-9853" t="-12857" b="-44286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3"/>
          <p:cNvSpPr txBox="1"/>
          <p:nvPr/>
        </p:nvSpPr>
        <p:spPr>
          <a:xfrm>
            <a:off x="36512" y="12803"/>
            <a:ext cx="9107488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ว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30224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เคมี </a:t>
            </a: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                                             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ภาคเรียนที่ </a:t>
            </a:r>
            <a:r>
              <a:rPr 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ปีการศึกษา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2557   </a:t>
            </a:r>
            <a:endParaRPr lang="th-TH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กลุ่มสาระการเรียนรู้วิทยาศาสตร์                                  โรงเรียนจอมสุรางค์อุปถัมภ์</a:t>
            </a:r>
          </a:p>
        </p:txBody>
      </p:sp>
      <p:sp>
        <p:nvSpPr>
          <p:cNvPr id="18" name="ดาว 8 แฉก 17"/>
          <p:cNvSpPr/>
          <p:nvPr/>
        </p:nvSpPr>
        <p:spPr>
          <a:xfrm>
            <a:off x="8396210" y="6165304"/>
            <a:ext cx="720080" cy="692696"/>
          </a:xfrm>
          <a:prstGeom prst="star8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smtClean="0"/>
              <a:t>18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7054258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6512" y="845840"/>
            <a:ext cx="3602871" cy="926976"/>
          </a:xfrm>
        </p:spPr>
        <p:txBody>
          <a:bodyPr>
            <a:normAutofit fontScale="90000"/>
          </a:bodyPr>
          <a:lstStyle/>
          <a:p>
            <a:r>
              <a:rPr lang="th-TH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สรุปการเลื่อนของสมดุล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3926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8438226"/>
              </p:ext>
            </p:extLst>
          </p:nvPr>
        </p:nvGraphicFramePr>
        <p:xfrm>
          <a:off x="3131841" y="1772651"/>
          <a:ext cx="3096344" cy="9960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2" name="Equation" r:id="rId5" imgW="1460160" imgH="469800" progId="Equation.3">
                  <p:embed/>
                </p:oleObj>
              </mc:Choice>
              <mc:Fallback>
                <p:oleObj name="Equation" r:id="rId5" imgW="146016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1841" y="1772651"/>
                        <a:ext cx="3096344" cy="996006"/>
                      </a:xfrm>
                      <a:prstGeom prst="rect">
                        <a:avLst/>
                      </a:prstGeom>
                      <a:solidFill>
                        <a:srgbClr val="FF99CC">
                          <a:alpha val="35001"/>
                        </a:srgbClr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26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2820172"/>
              </p:ext>
            </p:extLst>
          </p:nvPr>
        </p:nvGraphicFramePr>
        <p:xfrm>
          <a:off x="3467298" y="2974529"/>
          <a:ext cx="1422400" cy="598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3" name="Equation" r:id="rId7" imgW="482400" imgH="203040" progId="Equation.3">
                  <p:embed/>
                </p:oleObj>
              </mc:Choice>
              <mc:Fallback>
                <p:oleObj name="Equation" r:id="rId7" imgW="4824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7298" y="2974529"/>
                        <a:ext cx="1422400" cy="598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27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9465273"/>
              </p:ext>
            </p:extLst>
          </p:nvPr>
        </p:nvGraphicFramePr>
        <p:xfrm>
          <a:off x="6300192" y="5289897"/>
          <a:ext cx="1576388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4" name="Equation" r:id="rId9" imgW="545760" imgH="203040" progId="Equation.3">
                  <p:embed/>
                </p:oleObj>
              </mc:Choice>
              <mc:Fallback>
                <p:oleObj name="Equation" r:id="rId9" imgW="5457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0192" y="5289897"/>
                        <a:ext cx="1576388" cy="587375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27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5541386"/>
              </p:ext>
            </p:extLst>
          </p:nvPr>
        </p:nvGraphicFramePr>
        <p:xfrm>
          <a:off x="6757389" y="5943183"/>
          <a:ext cx="1660525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5" name="Equation" r:id="rId11" imgW="571320" imgH="241200" progId="Equation.3">
                  <p:embed/>
                </p:oleObj>
              </mc:Choice>
              <mc:Fallback>
                <p:oleObj name="Equation" r:id="rId11" imgW="57132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57389" y="5943183"/>
                        <a:ext cx="1660525" cy="701675"/>
                      </a:xfrm>
                      <a:prstGeom prst="rect">
                        <a:avLst/>
                      </a:prstGeom>
                      <a:solidFill>
                        <a:srgbClr val="FF99CC">
                          <a:alpha val="47000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3"/>
          <p:cNvSpPr txBox="1"/>
          <p:nvPr/>
        </p:nvSpPr>
        <p:spPr>
          <a:xfrm>
            <a:off x="36512" y="12803"/>
            <a:ext cx="9107488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ว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30224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เคมี </a:t>
            </a: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                                             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ภาคเรียนที่ </a:t>
            </a:r>
            <a:r>
              <a:rPr 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ปีการศึกษา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2557   </a:t>
            </a:r>
            <a:endParaRPr lang="th-TH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กลุ่มสาระการเรียนรู้วิทยาศาสตร์                                  โรงเรียนจอมสุรางค์อุปถัมภ์</a:t>
            </a:r>
          </a:p>
        </p:txBody>
      </p:sp>
      <p:sp>
        <p:nvSpPr>
          <p:cNvPr id="11" name="ดาว 8 แฉก 10"/>
          <p:cNvSpPr/>
          <p:nvPr/>
        </p:nvSpPr>
        <p:spPr>
          <a:xfrm>
            <a:off x="8396210" y="6165304"/>
            <a:ext cx="720080" cy="692696"/>
          </a:xfrm>
          <a:prstGeom prst="star8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smtClean="0"/>
              <a:t>4</a:t>
            </a:r>
            <a:endParaRPr lang="th-TH" dirty="0"/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179512" y="1726722"/>
            <a:ext cx="134363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ที่สมดุล</a:t>
            </a: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179511" y="2852936"/>
            <a:ext cx="32877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เมื่อสมดุลถูกรบกวน</a:t>
            </a:r>
            <a:endParaRPr lang="en-US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76882" y="5235297"/>
            <a:ext cx="71287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ระบบจะปรับตัวเข้าสู่สมดุลใหม่</a:t>
            </a: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(</a:t>
            </a:r>
            <a:r>
              <a:rPr 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ปรับค่า</a:t>
            </a: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Q)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706971" y="3648507"/>
            <a:ext cx="30123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1.การเปลี่ยน</a:t>
            </a:r>
            <a:r>
              <a:rPr lang="en-US" sz="32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ความ</a:t>
            </a:r>
            <a:r>
              <a:rPr lang="en-US" sz="3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เข้มข้น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endParaRPr lang="th-TH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683568" y="4312992"/>
            <a:ext cx="25907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2.การเปลี่ยน</a:t>
            </a:r>
            <a:r>
              <a:rPr lang="en-US" sz="32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ความ</a:t>
            </a:r>
            <a:r>
              <a:rPr lang="en-US" sz="3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ดัน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endParaRPr lang="th-TH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4105691" y="4089266"/>
            <a:ext cx="15121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Q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เปลี่ยน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683568" y="4797152"/>
            <a:ext cx="25506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3.การเปลี่ยน</a:t>
            </a:r>
            <a:r>
              <a:rPr lang="en-US" sz="32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อุณหภูมิ</a:t>
            </a:r>
            <a:r>
              <a:rPr 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endParaRPr lang="th-TH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4278534" y="4869160"/>
            <a:ext cx="10855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K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เปลี่ยน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6" name="ลูกศรโค้งลง 15"/>
          <p:cNvSpPr/>
          <p:nvPr/>
        </p:nvSpPr>
        <p:spPr>
          <a:xfrm rot="1507913">
            <a:off x="3673643" y="3789040"/>
            <a:ext cx="864097" cy="35394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17" name="ลูกศรโค้งขึ้น 16"/>
          <p:cNvSpPr/>
          <p:nvPr/>
        </p:nvSpPr>
        <p:spPr>
          <a:xfrm>
            <a:off x="3234266" y="4605379"/>
            <a:ext cx="1121710" cy="29238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18" name="สี่เหลี่ยมผืนผ้า 17"/>
          <p:cNvSpPr/>
          <p:nvPr/>
        </p:nvSpPr>
        <p:spPr>
          <a:xfrm>
            <a:off x="692327" y="5872916"/>
            <a:ext cx="41694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1. </a:t>
            </a:r>
            <a:r>
              <a:rPr lang="th-TH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เมื่อ </a:t>
            </a:r>
            <a:r>
              <a:rPr 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Q &lt; K  </a:t>
            </a:r>
            <a:r>
              <a:rPr lang="en-US" sz="32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สมดุล</a:t>
            </a:r>
            <a:r>
              <a:rPr lang="en-US" sz="3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เลื่อนไปทางขวา</a:t>
            </a:r>
            <a:endParaRPr lang="th-TH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สี่เหลี่ยมผืนผ้า 26"/>
          <p:cNvSpPr/>
          <p:nvPr/>
        </p:nvSpPr>
        <p:spPr>
          <a:xfrm>
            <a:off x="683568" y="6228601"/>
            <a:ext cx="46805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. </a:t>
            </a:r>
            <a:r>
              <a:rPr lang="th-TH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เมื่อ </a:t>
            </a:r>
            <a:r>
              <a:rPr 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Q &gt; K  </a:t>
            </a:r>
            <a:r>
              <a:rPr lang="en-US" sz="32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สมดุล</a:t>
            </a:r>
            <a:r>
              <a:rPr lang="en-US" sz="3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เลื่อนไป</a:t>
            </a:r>
            <a:r>
              <a:rPr lang="en-US" sz="32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ทาง</a:t>
            </a:r>
            <a:r>
              <a:rPr lang="th-TH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ซ้าย</a:t>
            </a:r>
            <a:endParaRPr lang="th-TH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ลูกศรขวา 20"/>
          <p:cNvSpPr/>
          <p:nvPr/>
        </p:nvSpPr>
        <p:spPr>
          <a:xfrm>
            <a:off x="3131840" y="5037370"/>
            <a:ext cx="1146694" cy="1979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2" name="ลูกศรขวา 21"/>
          <p:cNvSpPr/>
          <p:nvPr/>
        </p:nvSpPr>
        <p:spPr>
          <a:xfrm>
            <a:off x="5569067" y="6016931"/>
            <a:ext cx="720080" cy="5040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984141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9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9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9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9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39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39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6" grpId="0"/>
      <p:bldP spid="2" grpId="0"/>
      <p:bldP spid="3" grpId="0"/>
      <p:bldP spid="4" grpId="0"/>
      <p:bldP spid="5" grpId="0"/>
      <p:bldP spid="6" grpId="0"/>
      <p:bldP spid="7" grpId="0"/>
      <p:bldP spid="12" grpId="0"/>
      <p:bldP spid="13" grpId="0"/>
      <p:bldP spid="16" grpId="0" animBg="1"/>
      <p:bldP spid="17" grpId="0" animBg="1"/>
      <p:bldP spid="18" grpId="0"/>
      <p:bldP spid="27" grpId="0"/>
      <p:bldP spid="21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63649" y="980728"/>
            <a:ext cx="1556023" cy="854968"/>
          </a:xfrm>
        </p:spPr>
        <p:txBody>
          <a:bodyPr>
            <a:noAutofit/>
          </a:bodyPr>
          <a:lstStyle/>
          <a:p>
            <a:pPr algn="l"/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ตัวอย่าง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idx="1"/>
          </p:nvPr>
        </p:nvSpPr>
        <p:spPr>
          <a:xfrm>
            <a:off x="808760" y="1671639"/>
            <a:ext cx="8229600" cy="452596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4800" b="1" dirty="0" smtClean="0">
                <a:latin typeface="Angsana New" pitchFamily="18" charset="-34"/>
                <a:cs typeface="Angsana New" pitchFamily="18" charset="-34"/>
              </a:rPr>
              <a:t>                 N</a:t>
            </a:r>
            <a:r>
              <a:rPr lang="en-US" sz="4800" b="1" baseline="-25000" dirty="0" smtClean="0"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sz="4800" b="1" dirty="0" smtClean="0">
                <a:latin typeface="Angsana New" pitchFamily="18" charset="-34"/>
                <a:cs typeface="Angsana New" pitchFamily="18" charset="-34"/>
              </a:rPr>
              <a:t>(g</a:t>
            </a:r>
            <a:r>
              <a:rPr lang="en-US" sz="4800" b="1" dirty="0">
                <a:latin typeface="Angsana New" pitchFamily="18" charset="-34"/>
                <a:cs typeface="Angsana New" pitchFamily="18" charset="-34"/>
              </a:rPr>
              <a:t>) + 3H</a:t>
            </a:r>
            <a:r>
              <a:rPr lang="en-US" sz="4800" b="1" baseline="-25000" dirty="0"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sz="4800" b="1" dirty="0">
                <a:latin typeface="Angsana New" pitchFamily="18" charset="-34"/>
                <a:cs typeface="Angsana New" pitchFamily="18" charset="-34"/>
              </a:rPr>
              <a:t>(g) </a:t>
            </a:r>
            <a:r>
              <a:rPr lang="en-US" sz="4800" b="1" dirty="0" smtClean="0">
                <a:latin typeface="Angsana New" pitchFamily="18" charset="-34"/>
                <a:cs typeface="Angsana New" pitchFamily="18" charset="-34"/>
              </a:rPr>
              <a:t>         2NH</a:t>
            </a:r>
            <a:r>
              <a:rPr lang="en-US" sz="4800" b="1" baseline="-25000" dirty="0" smtClean="0">
                <a:latin typeface="Angsana New" pitchFamily="18" charset="-34"/>
                <a:cs typeface="Angsana New" pitchFamily="18" charset="-34"/>
              </a:rPr>
              <a:t>3</a:t>
            </a:r>
            <a:r>
              <a:rPr lang="en-US" sz="4800" b="1" dirty="0" smtClean="0">
                <a:latin typeface="Angsana New" pitchFamily="18" charset="-34"/>
                <a:cs typeface="Angsana New" pitchFamily="18" charset="-34"/>
              </a:rPr>
              <a:t>(g</a:t>
            </a:r>
            <a:r>
              <a:rPr lang="en-US" sz="4800" b="1" dirty="0">
                <a:latin typeface="Angsana New" pitchFamily="18" charset="-34"/>
                <a:cs typeface="Angsana New" pitchFamily="18" charset="-34"/>
              </a:rPr>
              <a:t>)</a:t>
            </a:r>
          </a:p>
          <a:p>
            <a:r>
              <a:rPr lang="en-US" b="1" dirty="0" err="1">
                <a:latin typeface="Angsana New" pitchFamily="18" charset="-34"/>
                <a:cs typeface="Angsana New" pitchFamily="18" charset="-34"/>
              </a:rPr>
              <a:t>ที่สมดุล</a:t>
            </a:r>
            <a:endParaRPr lang="en-US" b="1" dirty="0">
              <a:latin typeface="Angsana New" pitchFamily="18" charset="-34"/>
              <a:cs typeface="Angsana New" pitchFamily="18" charset="-34"/>
            </a:endParaRPr>
          </a:p>
          <a:p>
            <a:endParaRPr lang="en-US" sz="2800" b="1" dirty="0">
              <a:latin typeface="Angsana New" pitchFamily="18" charset="-34"/>
              <a:cs typeface="Angsana New" pitchFamily="18" charset="-34"/>
            </a:endParaRPr>
          </a:p>
          <a:p>
            <a:pPr lvl="1"/>
            <a:r>
              <a:rPr lang="en-US" b="1" dirty="0" err="1">
                <a:latin typeface="Angsana New" pitchFamily="18" charset="-34"/>
                <a:cs typeface="Angsana New" pitchFamily="18" charset="-34"/>
              </a:rPr>
              <a:t>เติม</a:t>
            </a:r>
            <a:r>
              <a:rPr lang="en-US" b="1" dirty="0">
                <a:latin typeface="Angsana New" pitchFamily="18" charset="-34"/>
                <a:cs typeface="Angsana New" pitchFamily="18" charset="-34"/>
              </a:rPr>
              <a:t> N</a:t>
            </a:r>
            <a:r>
              <a:rPr lang="en-US" b="1" baseline="-25000" dirty="0"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b="1" dirty="0">
                <a:latin typeface="Angsana New" pitchFamily="18" charset="-34"/>
                <a:cs typeface="Angsana New" pitchFamily="18" charset="-34"/>
              </a:rPr>
              <a:t>(g) </a:t>
            </a:r>
            <a:r>
              <a:rPr lang="en-US" b="1" dirty="0" err="1">
                <a:latin typeface="Angsana New" pitchFamily="18" charset="-34"/>
                <a:cs typeface="Angsana New" pitchFamily="18" charset="-34"/>
              </a:rPr>
              <a:t>หรือ</a:t>
            </a:r>
            <a:r>
              <a:rPr lang="en-US" b="1" dirty="0">
                <a:latin typeface="Angsana New" pitchFamily="18" charset="-34"/>
                <a:cs typeface="Angsana New" pitchFamily="18" charset="-34"/>
              </a:rPr>
              <a:t> H</a:t>
            </a:r>
            <a:r>
              <a:rPr lang="en-US" b="1" baseline="-25000" dirty="0"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b="1" dirty="0">
                <a:latin typeface="Angsana New" pitchFamily="18" charset="-34"/>
                <a:cs typeface="Angsana New" pitchFamily="18" charset="-34"/>
              </a:rPr>
              <a:t>(g)</a:t>
            </a:r>
          </a:p>
          <a:p>
            <a:pPr lvl="1"/>
            <a:endParaRPr lang="en-US" b="1" dirty="0">
              <a:latin typeface="Angsana New" pitchFamily="18" charset="-34"/>
              <a:cs typeface="Angsana New" pitchFamily="18" charset="-34"/>
            </a:endParaRPr>
          </a:p>
          <a:p>
            <a:pPr lvl="1"/>
            <a:endParaRPr lang="en-US" b="1" dirty="0">
              <a:latin typeface="Angsana New" pitchFamily="18" charset="-34"/>
              <a:cs typeface="Angsana New" pitchFamily="18" charset="-34"/>
            </a:endParaRPr>
          </a:p>
          <a:p>
            <a:pPr lvl="1"/>
            <a:r>
              <a:rPr lang="en-US" b="1" dirty="0" err="1">
                <a:latin typeface="Angsana New" pitchFamily="18" charset="-34"/>
                <a:cs typeface="Angsana New" pitchFamily="18" charset="-34"/>
              </a:rPr>
              <a:t>เติม</a:t>
            </a:r>
            <a:r>
              <a:rPr lang="en-US" b="1" dirty="0">
                <a:latin typeface="Angsana New" pitchFamily="18" charset="-34"/>
                <a:cs typeface="Angsana New" pitchFamily="18" charset="-34"/>
              </a:rPr>
              <a:t> NH</a:t>
            </a:r>
            <a:r>
              <a:rPr lang="en-US" b="1" baseline="-25000" dirty="0">
                <a:latin typeface="Angsana New" pitchFamily="18" charset="-34"/>
                <a:cs typeface="Angsana New" pitchFamily="18" charset="-34"/>
              </a:rPr>
              <a:t>3</a:t>
            </a:r>
            <a:r>
              <a:rPr lang="en-US" b="1" dirty="0">
                <a:latin typeface="Angsana New" pitchFamily="18" charset="-34"/>
                <a:cs typeface="Angsana New" pitchFamily="18" charset="-34"/>
              </a:rPr>
              <a:t>(g) </a:t>
            </a:r>
          </a:p>
        </p:txBody>
      </p:sp>
      <p:sp>
        <p:nvSpPr>
          <p:cNvPr id="4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Angsana New" pitchFamily="18" charset="-34"/>
                <a:cs typeface="Angsana New" pitchFamily="18" charset="-34"/>
              </a:rPr>
              <a:t>FLAS: Chemical Equilibrium</a:t>
            </a:r>
          </a:p>
        </p:txBody>
      </p:sp>
      <p:grpSp>
        <p:nvGrpSpPr>
          <p:cNvPr id="106506" name="Group 10"/>
          <p:cNvGrpSpPr>
            <a:grpSpLocks/>
          </p:cNvGrpSpPr>
          <p:nvPr/>
        </p:nvGrpSpPr>
        <p:grpSpPr bwMode="auto">
          <a:xfrm>
            <a:off x="5133102" y="1988840"/>
            <a:ext cx="414338" cy="174625"/>
            <a:chOff x="4830" y="527"/>
            <a:chExt cx="318" cy="136"/>
          </a:xfrm>
        </p:grpSpPr>
        <p:sp>
          <p:nvSpPr>
            <p:cNvPr id="106507" name="Freeform 11"/>
            <p:cNvSpPr>
              <a:spLocks/>
            </p:cNvSpPr>
            <p:nvPr/>
          </p:nvSpPr>
          <p:spPr bwMode="auto">
            <a:xfrm>
              <a:off x="4830" y="527"/>
              <a:ext cx="318" cy="45"/>
            </a:xfrm>
            <a:custGeom>
              <a:avLst/>
              <a:gdLst>
                <a:gd name="T0" fmla="*/ 0 w 998"/>
                <a:gd name="T1" fmla="*/ 90 h 90"/>
                <a:gd name="T2" fmla="*/ 998 w 998"/>
                <a:gd name="T3" fmla="*/ 90 h 90"/>
                <a:gd name="T4" fmla="*/ 817 w 998"/>
                <a:gd name="T5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98" h="90">
                  <a:moveTo>
                    <a:pt x="0" y="90"/>
                  </a:moveTo>
                  <a:lnTo>
                    <a:pt x="998" y="90"/>
                  </a:lnTo>
                  <a:lnTo>
                    <a:pt x="817" y="0"/>
                  </a:lnTo>
                </a:path>
              </a:pathLst>
            </a:custGeom>
            <a:noFill/>
            <a:ln w="22225" cap="sq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b="1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106508" name="Freeform 12"/>
            <p:cNvSpPr>
              <a:spLocks/>
            </p:cNvSpPr>
            <p:nvPr/>
          </p:nvSpPr>
          <p:spPr bwMode="auto">
            <a:xfrm flipH="1" flipV="1">
              <a:off x="4830" y="618"/>
              <a:ext cx="318" cy="45"/>
            </a:xfrm>
            <a:custGeom>
              <a:avLst/>
              <a:gdLst>
                <a:gd name="T0" fmla="*/ 0 w 998"/>
                <a:gd name="T1" fmla="*/ 90 h 90"/>
                <a:gd name="T2" fmla="*/ 998 w 998"/>
                <a:gd name="T3" fmla="*/ 90 h 90"/>
                <a:gd name="T4" fmla="*/ 817 w 998"/>
                <a:gd name="T5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98" h="90">
                  <a:moveTo>
                    <a:pt x="0" y="90"/>
                  </a:moveTo>
                  <a:lnTo>
                    <a:pt x="998" y="90"/>
                  </a:lnTo>
                  <a:lnTo>
                    <a:pt x="817" y="0"/>
                  </a:lnTo>
                </a:path>
              </a:pathLst>
            </a:custGeom>
            <a:noFill/>
            <a:ln w="22225" cap="sq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b="1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</p:grpSp>
      <p:graphicFrame>
        <p:nvGraphicFramePr>
          <p:cNvPr id="106509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7928689"/>
              </p:ext>
            </p:extLst>
          </p:nvPr>
        </p:nvGraphicFramePr>
        <p:xfrm>
          <a:off x="2703065" y="2348880"/>
          <a:ext cx="3106738" cy="1046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66" name="สมการ" r:id="rId5" imgW="1358640" imgH="457200" progId="Equation.3">
                  <p:embed/>
                </p:oleObj>
              </mc:Choice>
              <mc:Fallback>
                <p:oleObj name="สมการ" r:id="rId5" imgW="135864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3065" y="2348880"/>
                        <a:ext cx="3106738" cy="1046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10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7857324"/>
              </p:ext>
            </p:extLst>
          </p:nvPr>
        </p:nvGraphicFramePr>
        <p:xfrm>
          <a:off x="899592" y="4145756"/>
          <a:ext cx="2638425" cy="931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67" name="สมการ" r:id="rId7" imgW="1295280" imgH="457200" progId="Equation.3">
                  <p:embed/>
                </p:oleObj>
              </mc:Choice>
              <mc:Fallback>
                <p:oleObj name="สมการ" r:id="rId7" imgW="129528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4145756"/>
                        <a:ext cx="2638425" cy="931863"/>
                      </a:xfrm>
                      <a:prstGeom prst="rect">
                        <a:avLst/>
                      </a:prstGeom>
                      <a:solidFill>
                        <a:srgbClr val="33CCFF">
                          <a:alpha val="50000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513" name="Text Box 17"/>
          <p:cNvSpPr txBox="1">
            <a:spLocks noChangeArrowheads="1"/>
          </p:cNvSpPr>
          <p:nvPr/>
        </p:nvSpPr>
        <p:spPr bwMode="auto">
          <a:xfrm>
            <a:off x="3817143" y="3860800"/>
            <a:ext cx="484209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N</a:t>
            </a:r>
            <a:r>
              <a:rPr lang="en-US" b="1" baseline="-25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(g) + 3H</a:t>
            </a:r>
            <a:r>
              <a:rPr lang="en-US" b="1" baseline="-25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(g)         </a:t>
            </a:r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2NH</a:t>
            </a:r>
            <a:r>
              <a:rPr lang="en-US" b="1" baseline="-25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</a:t>
            </a:r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(g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)</a:t>
            </a:r>
          </a:p>
        </p:txBody>
      </p:sp>
      <p:graphicFrame>
        <p:nvGraphicFramePr>
          <p:cNvPr id="106511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9484665"/>
              </p:ext>
            </p:extLst>
          </p:nvPr>
        </p:nvGraphicFramePr>
        <p:xfrm>
          <a:off x="899592" y="5661248"/>
          <a:ext cx="2663825" cy="931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68" name="สมการ" r:id="rId9" imgW="1307880" imgH="457200" progId="Equation.3">
                  <p:embed/>
                </p:oleObj>
              </mc:Choice>
              <mc:Fallback>
                <p:oleObj name="สมการ" r:id="rId9" imgW="130788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5661248"/>
                        <a:ext cx="2663825" cy="931863"/>
                      </a:xfrm>
                      <a:prstGeom prst="rect">
                        <a:avLst/>
                      </a:prstGeom>
                      <a:solidFill>
                        <a:srgbClr val="33CCFF">
                          <a:alpha val="30000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516" name="Text Box 20"/>
          <p:cNvSpPr txBox="1">
            <a:spLocks noChangeArrowheads="1"/>
          </p:cNvSpPr>
          <p:nvPr/>
        </p:nvSpPr>
        <p:spPr bwMode="auto">
          <a:xfrm>
            <a:off x="3923928" y="5586413"/>
            <a:ext cx="316144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N</a:t>
            </a:r>
            <a:r>
              <a:rPr lang="en-US" b="1" baseline="-25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(g) + 3H</a:t>
            </a:r>
            <a:r>
              <a:rPr lang="en-US" b="1" baseline="-25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(g)  </a:t>
            </a:r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2NH</a:t>
            </a:r>
            <a:r>
              <a:rPr lang="en-US" b="1" baseline="-25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(g)</a:t>
            </a:r>
          </a:p>
        </p:txBody>
      </p:sp>
      <p:grpSp>
        <p:nvGrpSpPr>
          <p:cNvPr id="106533" name="Group 37"/>
          <p:cNvGrpSpPr>
            <a:grpSpLocks/>
          </p:cNvGrpSpPr>
          <p:nvPr/>
        </p:nvGrpSpPr>
        <p:grpSpPr bwMode="auto">
          <a:xfrm>
            <a:off x="4265614" y="3860804"/>
            <a:ext cx="2479675" cy="828676"/>
            <a:chOff x="2697" y="2432"/>
            <a:chExt cx="1562" cy="522"/>
          </a:xfrm>
        </p:grpSpPr>
        <p:grpSp>
          <p:nvGrpSpPr>
            <p:cNvPr id="106520" name="Group 24"/>
            <p:cNvGrpSpPr>
              <a:grpSpLocks/>
            </p:cNvGrpSpPr>
            <p:nvPr/>
          </p:nvGrpSpPr>
          <p:grpSpPr bwMode="auto">
            <a:xfrm>
              <a:off x="3383" y="2432"/>
              <a:ext cx="323" cy="164"/>
              <a:chOff x="3579" y="2558"/>
              <a:chExt cx="323" cy="164"/>
            </a:xfrm>
          </p:grpSpPr>
          <p:sp>
            <p:nvSpPr>
              <p:cNvPr id="106514" name="Freeform 18"/>
              <p:cNvSpPr>
                <a:spLocks/>
              </p:cNvSpPr>
              <p:nvPr/>
            </p:nvSpPr>
            <p:spPr bwMode="auto">
              <a:xfrm>
                <a:off x="3579" y="2558"/>
                <a:ext cx="323" cy="87"/>
              </a:xfrm>
              <a:custGeom>
                <a:avLst/>
                <a:gdLst>
                  <a:gd name="T0" fmla="*/ 0 w 741"/>
                  <a:gd name="T1" fmla="*/ 166 h 166"/>
                  <a:gd name="T2" fmla="*/ 741 w 741"/>
                  <a:gd name="T3" fmla="*/ 166 h 166"/>
                  <a:gd name="T4" fmla="*/ 563 w 741"/>
                  <a:gd name="T5" fmla="*/ 0 h 166"/>
                  <a:gd name="T6" fmla="*/ 563 w 741"/>
                  <a:gd name="T7" fmla="*/ 100 h 166"/>
                  <a:gd name="T8" fmla="*/ 0 w 741"/>
                  <a:gd name="T9" fmla="*/ 100 h 166"/>
                  <a:gd name="T10" fmla="*/ 0 w 741"/>
                  <a:gd name="T11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1" h="166">
                    <a:moveTo>
                      <a:pt x="0" y="166"/>
                    </a:moveTo>
                    <a:lnTo>
                      <a:pt x="741" y="166"/>
                    </a:lnTo>
                    <a:lnTo>
                      <a:pt x="563" y="0"/>
                    </a:lnTo>
                    <a:lnTo>
                      <a:pt x="563" y="100"/>
                    </a:lnTo>
                    <a:lnTo>
                      <a:pt x="0" y="100"/>
                    </a:lnTo>
                    <a:lnTo>
                      <a:pt x="0" y="166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sq" cmpd="sng">
                    <a:solidFill>
                      <a:schemeClr val="tx1"/>
                    </a:solidFill>
                    <a:prstDash val="solid"/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b="1">
                  <a:solidFill>
                    <a:srgbClr val="000000"/>
                  </a:solidFill>
                  <a:latin typeface="Angsana New" pitchFamily="18" charset="-34"/>
                  <a:cs typeface="Angsana New" pitchFamily="18" charset="-34"/>
                </a:endParaRPr>
              </a:p>
            </p:txBody>
          </p:sp>
          <p:sp>
            <p:nvSpPr>
              <p:cNvPr id="106515" name="Freeform 19"/>
              <p:cNvSpPr>
                <a:spLocks/>
              </p:cNvSpPr>
              <p:nvPr/>
            </p:nvSpPr>
            <p:spPr bwMode="auto">
              <a:xfrm>
                <a:off x="3676" y="2689"/>
                <a:ext cx="178" cy="33"/>
              </a:xfrm>
              <a:custGeom>
                <a:avLst/>
                <a:gdLst>
                  <a:gd name="T0" fmla="*/ 331 w 331"/>
                  <a:gd name="T1" fmla="*/ 0 h 39"/>
                  <a:gd name="T2" fmla="*/ 0 w 331"/>
                  <a:gd name="T3" fmla="*/ 0 h 39"/>
                  <a:gd name="T4" fmla="*/ 66 w 331"/>
                  <a:gd name="T5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31" h="39">
                    <a:moveTo>
                      <a:pt x="331" y="0"/>
                    </a:moveTo>
                    <a:lnTo>
                      <a:pt x="0" y="0"/>
                    </a:lnTo>
                    <a:lnTo>
                      <a:pt x="66" y="39"/>
                    </a:lnTo>
                  </a:path>
                </a:pathLst>
              </a:custGeom>
              <a:noFill/>
              <a:ln w="19050" cap="sq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b="1">
                  <a:solidFill>
                    <a:srgbClr val="000000"/>
                  </a:solidFill>
                  <a:latin typeface="Angsana New" pitchFamily="18" charset="-34"/>
                  <a:cs typeface="Angsana New" pitchFamily="18" charset="-34"/>
                </a:endParaRPr>
              </a:p>
            </p:txBody>
          </p:sp>
        </p:grpSp>
        <p:sp>
          <p:nvSpPr>
            <p:cNvPr id="106524" name="Text Box 28"/>
            <p:cNvSpPr txBox="1">
              <a:spLocks noChangeArrowheads="1"/>
            </p:cNvSpPr>
            <p:nvPr/>
          </p:nvSpPr>
          <p:spPr bwMode="auto">
            <a:xfrm>
              <a:off x="2697" y="2663"/>
              <a:ext cx="156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th-TH" sz="2400" b="1" i="1" dirty="0">
                  <a:solidFill>
                    <a:srgbClr val="003399"/>
                  </a:solidFill>
                  <a:latin typeface="Angsana New" pitchFamily="18" charset="-34"/>
                  <a:cs typeface="Angsana New" pitchFamily="18" charset="-34"/>
                </a:rPr>
                <a:t>ลดสารตั้งต้น เพิ่มผลิตภัณฑ์</a:t>
              </a:r>
              <a:endParaRPr lang="en-US" sz="2400" b="1" i="1" dirty="0">
                <a:solidFill>
                  <a:srgbClr val="003399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</p:grpSp>
      <p:grpSp>
        <p:nvGrpSpPr>
          <p:cNvPr id="106534" name="Group 38"/>
          <p:cNvGrpSpPr>
            <a:grpSpLocks/>
          </p:cNvGrpSpPr>
          <p:nvPr/>
        </p:nvGrpSpPr>
        <p:grpSpPr bwMode="auto">
          <a:xfrm>
            <a:off x="4211985" y="5657857"/>
            <a:ext cx="2479675" cy="939801"/>
            <a:chOff x="2450" y="3434"/>
            <a:chExt cx="1562" cy="592"/>
          </a:xfrm>
        </p:grpSpPr>
        <p:grpSp>
          <p:nvGrpSpPr>
            <p:cNvPr id="106519" name="Group 23"/>
            <p:cNvGrpSpPr>
              <a:grpSpLocks/>
            </p:cNvGrpSpPr>
            <p:nvPr/>
          </p:nvGrpSpPr>
          <p:grpSpPr bwMode="auto">
            <a:xfrm flipH="1" flipV="1">
              <a:off x="3295" y="3434"/>
              <a:ext cx="323" cy="161"/>
              <a:chOff x="3498" y="3518"/>
              <a:chExt cx="323" cy="161"/>
            </a:xfrm>
          </p:grpSpPr>
          <p:sp>
            <p:nvSpPr>
              <p:cNvPr id="106517" name="Freeform 21"/>
              <p:cNvSpPr>
                <a:spLocks/>
              </p:cNvSpPr>
              <p:nvPr/>
            </p:nvSpPr>
            <p:spPr bwMode="auto">
              <a:xfrm>
                <a:off x="3498" y="3518"/>
                <a:ext cx="323" cy="87"/>
              </a:xfrm>
              <a:custGeom>
                <a:avLst/>
                <a:gdLst>
                  <a:gd name="T0" fmla="*/ 0 w 741"/>
                  <a:gd name="T1" fmla="*/ 166 h 166"/>
                  <a:gd name="T2" fmla="*/ 741 w 741"/>
                  <a:gd name="T3" fmla="*/ 166 h 166"/>
                  <a:gd name="T4" fmla="*/ 563 w 741"/>
                  <a:gd name="T5" fmla="*/ 0 h 166"/>
                  <a:gd name="T6" fmla="*/ 563 w 741"/>
                  <a:gd name="T7" fmla="*/ 100 h 166"/>
                  <a:gd name="T8" fmla="*/ 0 w 741"/>
                  <a:gd name="T9" fmla="*/ 100 h 166"/>
                  <a:gd name="T10" fmla="*/ 0 w 741"/>
                  <a:gd name="T11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1" h="166">
                    <a:moveTo>
                      <a:pt x="0" y="166"/>
                    </a:moveTo>
                    <a:lnTo>
                      <a:pt x="741" y="166"/>
                    </a:lnTo>
                    <a:lnTo>
                      <a:pt x="563" y="0"/>
                    </a:lnTo>
                    <a:lnTo>
                      <a:pt x="563" y="100"/>
                    </a:lnTo>
                    <a:lnTo>
                      <a:pt x="0" y="100"/>
                    </a:lnTo>
                    <a:lnTo>
                      <a:pt x="0" y="166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sq" cmpd="sng">
                    <a:solidFill>
                      <a:schemeClr val="tx1"/>
                    </a:solidFill>
                    <a:prstDash val="solid"/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b="1">
                  <a:solidFill>
                    <a:srgbClr val="000000"/>
                  </a:solidFill>
                  <a:latin typeface="Angsana New" pitchFamily="18" charset="-34"/>
                  <a:cs typeface="Angsana New" pitchFamily="18" charset="-34"/>
                </a:endParaRPr>
              </a:p>
            </p:txBody>
          </p:sp>
          <p:sp>
            <p:nvSpPr>
              <p:cNvPr id="106518" name="Freeform 22"/>
              <p:cNvSpPr>
                <a:spLocks/>
              </p:cNvSpPr>
              <p:nvPr/>
            </p:nvSpPr>
            <p:spPr bwMode="auto">
              <a:xfrm>
                <a:off x="3558" y="3646"/>
                <a:ext cx="178" cy="33"/>
              </a:xfrm>
              <a:custGeom>
                <a:avLst/>
                <a:gdLst>
                  <a:gd name="T0" fmla="*/ 331 w 331"/>
                  <a:gd name="T1" fmla="*/ 0 h 39"/>
                  <a:gd name="T2" fmla="*/ 0 w 331"/>
                  <a:gd name="T3" fmla="*/ 0 h 39"/>
                  <a:gd name="T4" fmla="*/ 66 w 331"/>
                  <a:gd name="T5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31" h="39">
                    <a:moveTo>
                      <a:pt x="331" y="0"/>
                    </a:moveTo>
                    <a:lnTo>
                      <a:pt x="0" y="0"/>
                    </a:lnTo>
                    <a:lnTo>
                      <a:pt x="66" y="39"/>
                    </a:lnTo>
                  </a:path>
                </a:pathLst>
              </a:custGeom>
              <a:noFill/>
              <a:ln w="19050" cap="sq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b="1">
                  <a:solidFill>
                    <a:srgbClr val="000000"/>
                  </a:solidFill>
                  <a:latin typeface="Angsana New" pitchFamily="18" charset="-34"/>
                  <a:cs typeface="Angsana New" pitchFamily="18" charset="-34"/>
                </a:endParaRPr>
              </a:p>
            </p:txBody>
          </p:sp>
        </p:grpSp>
        <p:sp>
          <p:nvSpPr>
            <p:cNvPr id="106525" name="Text Box 29"/>
            <p:cNvSpPr txBox="1">
              <a:spLocks noChangeArrowheads="1"/>
            </p:cNvSpPr>
            <p:nvPr/>
          </p:nvSpPr>
          <p:spPr bwMode="auto">
            <a:xfrm>
              <a:off x="2450" y="3735"/>
              <a:ext cx="156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th-TH" sz="2400" b="1" i="1" dirty="0">
                  <a:solidFill>
                    <a:srgbClr val="003399"/>
                  </a:solidFill>
                  <a:latin typeface="Angsana New" pitchFamily="18" charset="-34"/>
                  <a:cs typeface="Angsana New" pitchFamily="18" charset="-34"/>
                </a:rPr>
                <a:t>เพิ่มสารตั้งต้น ลดผลิตภัณฑ์</a:t>
              </a:r>
              <a:endParaRPr lang="en-US" sz="2400" b="1" i="1" dirty="0">
                <a:solidFill>
                  <a:srgbClr val="003399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</p:grpSp>
      <p:grpSp>
        <p:nvGrpSpPr>
          <p:cNvPr id="106556" name="Group 60"/>
          <p:cNvGrpSpPr>
            <a:grpSpLocks/>
          </p:cNvGrpSpPr>
          <p:nvPr/>
        </p:nvGrpSpPr>
        <p:grpSpPr bwMode="auto">
          <a:xfrm>
            <a:off x="6857429" y="4133850"/>
            <a:ext cx="2251075" cy="1706563"/>
            <a:chOff x="4226" y="2604"/>
            <a:chExt cx="1418" cy="1075"/>
          </a:xfrm>
        </p:grpSpPr>
        <p:sp>
          <p:nvSpPr>
            <p:cNvPr id="106523" name="AutoShape 27"/>
            <p:cNvSpPr>
              <a:spLocks noChangeArrowheads="1"/>
            </p:cNvSpPr>
            <p:nvPr/>
          </p:nvSpPr>
          <p:spPr bwMode="auto">
            <a:xfrm>
              <a:off x="4384" y="2866"/>
              <a:ext cx="1260" cy="574"/>
            </a:xfrm>
            <a:prstGeom prst="roundRect">
              <a:avLst>
                <a:gd name="adj" fmla="val 16667"/>
              </a:avLst>
            </a:prstGeom>
            <a:solidFill>
              <a:srgbClr val="74F8B3">
                <a:alpha val="53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106529" name="AutoShape 33"/>
            <p:cNvSpPr>
              <a:spLocks noChangeArrowheads="1"/>
            </p:cNvSpPr>
            <p:nvPr/>
          </p:nvSpPr>
          <p:spPr bwMode="auto">
            <a:xfrm rot="5400000">
              <a:off x="4241" y="2589"/>
              <a:ext cx="245" cy="276"/>
            </a:xfrm>
            <a:custGeom>
              <a:avLst/>
              <a:gdLst>
                <a:gd name="G0" fmla="+- 15126 0 0"/>
                <a:gd name="G1" fmla="+- 2912 0 0"/>
                <a:gd name="G2" fmla="+- 12158 0 2912"/>
                <a:gd name="G3" fmla="+- G2 0 2912"/>
                <a:gd name="G4" fmla="*/ G3 32768 32059"/>
                <a:gd name="G5" fmla="*/ G4 1 2"/>
                <a:gd name="G6" fmla="+- 21600 0 15126"/>
                <a:gd name="G7" fmla="*/ G6 2912 6079"/>
                <a:gd name="G8" fmla="+- G7 15126 0"/>
                <a:gd name="T0" fmla="*/ 15126 w 21600"/>
                <a:gd name="T1" fmla="*/ 0 h 21600"/>
                <a:gd name="T2" fmla="*/ 15126 w 21600"/>
                <a:gd name="T3" fmla="*/ 12158 h 21600"/>
                <a:gd name="T4" fmla="*/ 3237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rgbClr val="00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b="1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106530" name="AutoShape 34"/>
            <p:cNvSpPr>
              <a:spLocks noChangeArrowheads="1"/>
            </p:cNvSpPr>
            <p:nvPr/>
          </p:nvSpPr>
          <p:spPr bwMode="auto">
            <a:xfrm rot="16200000" flipV="1">
              <a:off x="4272" y="3419"/>
              <a:ext cx="245" cy="276"/>
            </a:xfrm>
            <a:custGeom>
              <a:avLst/>
              <a:gdLst>
                <a:gd name="G0" fmla="+- 15126 0 0"/>
                <a:gd name="G1" fmla="+- 2912 0 0"/>
                <a:gd name="G2" fmla="+- 12158 0 2912"/>
                <a:gd name="G3" fmla="+- G2 0 2912"/>
                <a:gd name="G4" fmla="*/ G3 32768 32059"/>
                <a:gd name="G5" fmla="*/ G4 1 2"/>
                <a:gd name="G6" fmla="+- 21600 0 15126"/>
                <a:gd name="G7" fmla="*/ G6 2912 6079"/>
                <a:gd name="G8" fmla="+- G7 15126 0"/>
                <a:gd name="T0" fmla="*/ 15126 w 21600"/>
                <a:gd name="T1" fmla="*/ 0 h 21600"/>
                <a:gd name="T2" fmla="*/ 15126 w 21600"/>
                <a:gd name="T3" fmla="*/ 12158 h 21600"/>
                <a:gd name="T4" fmla="*/ 3237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rgbClr val="CC33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b="1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  <p:grpSp>
          <p:nvGrpSpPr>
            <p:cNvPr id="106539" name="Group 43"/>
            <p:cNvGrpSpPr>
              <a:grpSpLocks noChangeAspect="1"/>
            </p:cNvGrpSpPr>
            <p:nvPr/>
          </p:nvGrpSpPr>
          <p:grpSpPr bwMode="auto">
            <a:xfrm>
              <a:off x="4419" y="2863"/>
              <a:ext cx="1206" cy="553"/>
              <a:chOff x="4419" y="2863"/>
              <a:chExt cx="1206" cy="553"/>
            </a:xfrm>
          </p:grpSpPr>
          <p:sp>
            <p:nvSpPr>
              <p:cNvPr id="106538" name="AutoShape 42"/>
              <p:cNvSpPr>
                <a:spLocks noChangeAspect="1" noChangeArrowheads="1" noTextEdit="1"/>
              </p:cNvSpPr>
              <p:nvPr/>
            </p:nvSpPr>
            <p:spPr bwMode="auto">
              <a:xfrm>
                <a:off x="4419" y="2863"/>
                <a:ext cx="1206" cy="5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b="1">
                  <a:solidFill>
                    <a:srgbClr val="000000"/>
                  </a:solidFill>
                  <a:latin typeface="Angsana New" pitchFamily="18" charset="-34"/>
                  <a:cs typeface="Angsana New" pitchFamily="18" charset="-34"/>
                </a:endParaRPr>
              </a:p>
            </p:txBody>
          </p:sp>
          <p:sp>
            <p:nvSpPr>
              <p:cNvPr id="106540" name="Line 44"/>
              <p:cNvSpPr>
                <a:spLocks noChangeShapeType="1"/>
              </p:cNvSpPr>
              <p:nvPr/>
            </p:nvSpPr>
            <p:spPr bwMode="auto">
              <a:xfrm>
                <a:off x="4450" y="3140"/>
                <a:ext cx="791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b="1">
                  <a:solidFill>
                    <a:srgbClr val="000000"/>
                  </a:solidFill>
                  <a:latin typeface="Angsana New" pitchFamily="18" charset="-34"/>
                  <a:cs typeface="Angsana New" pitchFamily="18" charset="-34"/>
                </a:endParaRPr>
              </a:p>
            </p:txBody>
          </p:sp>
          <p:sp>
            <p:nvSpPr>
              <p:cNvPr id="106541" name="Rectangle 45"/>
              <p:cNvSpPr>
                <a:spLocks noChangeArrowheads="1"/>
              </p:cNvSpPr>
              <p:nvPr/>
            </p:nvSpPr>
            <p:spPr bwMode="auto">
              <a:xfrm>
                <a:off x="5444" y="3022"/>
                <a:ext cx="82" cy="2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300" i="1" dirty="0">
                    <a:solidFill>
                      <a:srgbClr val="000000"/>
                    </a:solidFill>
                    <a:latin typeface="Angsana New" pitchFamily="18" charset="-34"/>
                    <a:cs typeface="Angsana New" pitchFamily="18" charset="-34"/>
                  </a:rPr>
                  <a:t>K</a:t>
                </a:r>
                <a:endParaRPr lang="en-US" sz="1800" dirty="0">
                  <a:solidFill>
                    <a:srgbClr val="000000"/>
                  </a:solidFill>
                  <a:latin typeface="Angsana New" pitchFamily="18" charset="-34"/>
                  <a:cs typeface="Angsana New" pitchFamily="18" charset="-34"/>
                </a:endParaRPr>
              </a:p>
            </p:txBody>
          </p:sp>
          <p:sp>
            <p:nvSpPr>
              <p:cNvPr id="106542" name="Rectangle 46"/>
              <p:cNvSpPr>
                <a:spLocks noChangeArrowheads="1"/>
              </p:cNvSpPr>
              <p:nvPr/>
            </p:nvSpPr>
            <p:spPr bwMode="auto">
              <a:xfrm>
                <a:off x="4874" y="3166"/>
                <a:ext cx="89" cy="2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300" i="1" dirty="0">
                    <a:solidFill>
                      <a:srgbClr val="000000"/>
                    </a:solidFill>
                    <a:latin typeface="Angsana New" pitchFamily="18" charset="-34"/>
                    <a:cs typeface="Angsana New" pitchFamily="18" charset="-34"/>
                  </a:rPr>
                  <a:t>H</a:t>
                </a:r>
                <a:endParaRPr lang="en-US" sz="1800" dirty="0">
                  <a:solidFill>
                    <a:srgbClr val="000000"/>
                  </a:solidFill>
                  <a:latin typeface="Angsana New" pitchFamily="18" charset="-34"/>
                  <a:cs typeface="Angsana New" pitchFamily="18" charset="-34"/>
                </a:endParaRPr>
              </a:p>
            </p:txBody>
          </p:sp>
          <p:sp>
            <p:nvSpPr>
              <p:cNvPr id="106543" name="Rectangle 47"/>
              <p:cNvSpPr>
                <a:spLocks noChangeArrowheads="1"/>
              </p:cNvSpPr>
              <p:nvPr/>
            </p:nvSpPr>
            <p:spPr bwMode="auto">
              <a:xfrm>
                <a:off x="4525" y="3166"/>
                <a:ext cx="82" cy="2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300" i="1">
                    <a:solidFill>
                      <a:srgbClr val="000000"/>
                    </a:solidFill>
                    <a:latin typeface="Angsana New" pitchFamily="18" charset="-34"/>
                    <a:cs typeface="Angsana New" pitchFamily="18" charset="-34"/>
                  </a:rPr>
                  <a:t>N</a:t>
                </a:r>
                <a:endParaRPr lang="en-US" sz="1800">
                  <a:solidFill>
                    <a:srgbClr val="000000"/>
                  </a:solidFill>
                  <a:latin typeface="Angsana New" pitchFamily="18" charset="-34"/>
                  <a:cs typeface="Angsana New" pitchFamily="18" charset="-34"/>
                </a:endParaRPr>
              </a:p>
            </p:txBody>
          </p:sp>
          <p:sp>
            <p:nvSpPr>
              <p:cNvPr id="106544" name="Rectangle 48"/>
              <p:cNvSpPr>
                <a:spLocks noChangeArrowheads="1"/>
              </p:cNvSpPr>
              <p:nvPr/>
            </p:nvSpPr>
            <p:spPr bwMode="auto">
              <a:xfrm>
                <a:off x="4636" y="2905"/>
                <a:ext cx="171" cy="2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300" i="1" dirty="0">
                    <a:solidFill>
                      <a:srgbClr val="000000"/>
                    </a:solidFill>
                    <a:latin typeface="Angsana New" pitchFamily="18" charset="-34"/>
                    <a:cs typeface="Angsana New" pitchFamily="18" charset="-34"/>
                  </a:rPr>
                  <a:t>NH</a:t>
                </a:r>
                <a:endParaRPr lang="en-US" sz="1800" dirty="0">
                  <a:solidFill>
                    <a:srgbClr val="000000"/>
                  </a:solidFill>
                  <a:latin typeface="Angsana New" pitchFamily="18" charset="-34"/>
                  <a:cs typeface="Angsana New" pitchFamily="18" charset="-34"/>
                </a:endParaRPr>
              </a:p>
            </p:txBody>
          </p:sp>
          <p:sp>
            <p:nvSpPr>
              <p:cNvPr id="106545" name="Rectangle 49"/>
              <p:cNvSpPr>
                <a:spLocks noChangeArrowheads="1"/>
              </p:cNvSpPr>
              <p:nvPr/>
            </p:nvSpPr>
            <p:spPr bwMode="auto">
              <a:xfrm>
                <a:off x="5291" y="3001"/>
                <a:ext cx="70" cy="2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300">
                    <a:solidFill>
                      <a:srgbClr val="000000"/>
                    </a:solidFill>
                    <a:latin typeface="Angsana New" pitchFamily="18" charset="-34"/>
                    <a:cs typeface="Angsana New" pitchFamily="18" charset="-34"/>
                  </a:rPr>
                  <a:t>=</a:t>
                </a:r>
                <a:endParaRPr lang="en-US" sz="1800">
                  <a:solidFill>
                    <a:srgbClr val="000000"/>
                  </a:solidFill>
                  <a:latin typeface="Angsana New" pitchFamily="18" charset="-34"/>
                  <a:cs typeface="Angsana New" pitchFamily="18" charset="-34"/>
                </a:endParaRPr>
              </a:p>
            </p:txBody>
          </p:sp>
          <p:sp>
            <p:nvSpPr>
              <p:cNvPr id="106546" name="Rectangle 50"/>
              <p:cNvSpPr>
                <a:spLocks noChangeArrowheads="1"/>
              </p:cNvSpPr>
              <p:nvPr/>
            </p:nvSpPr>
            <p:spPr bwMode="auto">
              <a:xfrm>
                <a:off x="5162" y="3151"/>
                <a:ext cx="37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>
                    <a:solidFill>
                      <a:srgbClr val="000000"/>
                    </a:solidFill>
                    <a:latin typeface="Angsana New" pitchFamily="18" charset="-34"/>
                    <a:cs typeface="Angsana New" pitchFamily="18" charset="-34"/>
                  </a:rPr>
                  <a:t>3</a:t>
                </a:r>
                <a:endParaRPr lang="en-US" sz="1800">
                  <a:solidFill>
                    <a:srgbClr val="000000"/>
                  </a:solidFill>
                  <a:latin typeface="Angsana New" pitchFamily="18" charset="-34"/>
                  <a:cs typeface="Angsana New" pitchFamily="18" charset="-34"/>
                </a:endParaRPr>
              </a:p>
            </p:txBody>
          </p:sp>
          <p:sp>
            <p:nvSpPr>
              <p:cNvPr id="106547" name="Rectangle 51"/>
              <p:cNvSpPr>
                <a:spLocks noChangeArrowheads="1"/>
              </p:cNvSpPr>
              <p:nvPr/>
            </p:nvSpPr>
            <p:spPr bwMode="auto">
              <a:xfrm>
                <a:off x="5026" y="3280"/>
                <a:ext cx="37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>
                    <a:solidFill>
                      <a:srgbClr val="000000"/>
                    </a:solidFill>
                    <a:latin typeface="Angsana New" pitchFamily="18" charset="-34"/>
                    <a:cs typeface="Angsana New" pitchFamily="18" charset="-34"/>
                  </a:rPr>
                  <a:t>2</a:t>
                </a:r>
                <a:endParaRPr lang="en-US" sz="1800">
                  <a:solidFill>
                    <a:srgbClr val="000000"/>
                  </a:solidFill>
                  <a:latin typeface="Angsana New" pitchFamily="18" charset="-34"/>
                  <a:cs typeface="Angsana New" pitchFamily="18" charset="-34"/>
                </a:endParaRPr>
              </a:p>
            </p:txBody>
          </p:sp>
          <p:sp>
            <p:nvSpPr>
              <p:cNvPr id="106548" name="Rectangle 52"/>
              <p:cNvSpPr>
                <a:spLocks noChangeArrowheads="1"/>
              </p:cNvSpPr>
              <p:nvPr/>
            </p:nvSpPr>
            <p:spPr bwMode="auto">
              <a:xfrm>
                <a:off x="4663" y="3280"/>
                <a:ext cx="37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>
                    <a:solidFill>
                      <a:srgbClr val="000000"/>
                    </a:solidFill>
                    <a:latin typeface="Angsana New" pitchFamily="18" charset="-34"/>
                    <a:cs typeface="Angsana New" pitchFamily="18" charset="-34"/>
                  </a:rPr>
                  <a:t>2</a:t>
                </a:r>
                <a:endParaRPr lang="en-US" sz="1800">
                  <a:solidFill>
                    <a:srgbClr val="000000"/>
                  </a:solidFill>
                  <a:latin typeface="Angsana New" pitchFamily="18" charset="-34"/>
                  <a:cs typeface="Angsana New" pitchFamily="18" charset="-34"/>
                </a:endParaRPr>
              </a:p>
            </p:txBody>
          </p:sp>
          <p:sp>
            <p:nvSpPr>
              <p:cNvPr id="106549" name="Rectangle 53"/>
              <p:cNvSpPr>
                <a:spLocks noChangeArrowheads="1"/>
              </p:cNvSpPr>
              <p:nvPr/>
            </p:nvSpPr>
            <p:spPr bwMode="auto">
              <a:xfrm>
                <a:off x="5047" y="2890"/>
                <a:ext cx="37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>
                    <a:solidFill>
                      <a:srgbClr val="000000"/>
                    </a:solidFill>
                    <a:latin typeface="Angsana New" pitchFamily="18" charset="-34"/>
                    <a:cs typeface="Angsana New" pitchFamily="18" charset="-34"/>
                  </a:rPr>
                  <a:t>2</a:t>
                </a:r>
                <a:endParaRPr lang="en-US" sz="1800">
                  <a:solidFill>
                    <a:srgbClr val="000000"/>
                  </a:solidFill>
                  <a:latin typeface="Angsana New" pitchFamily="18" charset="-34"/>
                  <a:cs typeface="Angsana New" pitchFamily="18" charset="-34"/>
                </a:endParaRPr>
              </a:p>
            </p:txBody>
          </p:sp>
          <p:sp>
            <p:nvSpPr>
              <p:cNvPr id="106550" name="Rectangle 54"/>
              <p:cNvSpPr>
                <a:spLocks noChangeArrowheads="1"/>
              </p:cNvSpPr>
              <p:nvPr/>
            </p:nvSpPr>
            <p:spPr bwMode="auto">
              <a:xfrm>
                <a:off x="4912" y="3019"/>
                <a:ext cx="37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>
                    <a:solidFill>
                      <a:srgbClr val="000000"/>
                    </a:solidFill>
                    <a:latin typeface="Angsana New" pitchFamily="18" charset="-34"/>
                    <a:cs typeface="Angsana New" pitchFamily="18" charset="-34"/>
                  </a:rPr>
                  <a:t>3</a:t>
                </a:r>
                <a:endParaRPr lang="en-US" sz="1800">
                  <a:solidFill>
                    <a:srgbClr val="000000"/>
                  </a:solidFill>
                  <a:latin typeface="Angsana New" pitchFamily="18" charset="-34"/>
                  <a:cs typeface="Angsana New" pitchFamily="18" charset="-34"/>
                </a:endParaRPr>
              </a:p>
            </p:txBody>
          </p:sp>
          <p:sp>
            <p:nvSpPr>
              <p:cNvPr id="106551" name="Rectangle 55"/>
              <p:cNvSpPr>
                <a:spLocks noChangeArrowheads="1"/>
              </p:cNvSpPr>
              <p:nvPr/>
            </p:nvSpPr>
            <p:spPr bwMode="auto">
              <a:xfrm>
                <a:off x="5102" y="3166"/>
                <a:ext cx="40" cy="2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300" dirty="0">
                    <a:solidFill>
                      <a:srgbClr val="000000"/>
                    </a:solidFill>
                    <a:latin typeface="Angsana New" pitchFamily="18" charset="-34"/>
                    <a:cs typeface="Angsana New" pitchFamily="18" charset="-34"/>
                  </a:rPr>
                  <a:t>]</a:t>
                </a:r>
                <a:endParaRPr lang="en-US" sz="1800" dirty="0">
                  <a:solidFill>
                    <a:srgbClr val="000000"/>
                  </a:solidFill>
                  <a:latin typeface="Angsana New" pitchFamily="18" charset="-34"/>
                  <a:cs typeface="Angsana New" pitchFamily="18" charset="-34"/>
                </a:endParaRPr>
              </a:p>
            </p:txBody>
          </p:sp>
          <p:sp>
            <p:nvSpPr>
              <p:cNvPr id="106552" name="Rectangle 56"/>
              <p:cNvSpPr>
                <a:spLocks noChangeArrowheads="1"/>
              </p:cNvSpPr>
              <p:nvPr/>
            </p:nvSpPr>
            <p:spPr bwMode="auto">
              <a:xfrm>
                <a:off x="4739" y="3166"/>
                <a:ext cx="81" cy="2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300">
                    <a:solidFill>
                      <a:srgbClr val="000000"/>
                    </a:solidFill>
                    <a:latin typeface="Angsana New" pitchFamily="18" charset="-34"/>
                    <a:cs typeface="Angsana New" pitchFamily="18" charset="-34"/>
                  </a:rPr>
                  <a:t>][</a:t>
                </a:r>
                <a:endParaRPr lang="en-US" sz="1800">
                  <a:solidFill>
                    <a:srgbClr val="000000"/>
                  </a:solidFill>
                  <a:latin typeface="Angsana New" pitchFamily="18" charset="-34"/>
                  <a:cs typeface="Angsana New" pitchFamily="18" charset="-34"/>
                </a:endParaRPr>
              </a:p>
            </p:txBody>
          </p:sp>
          <p:sp>
            <p:nvSpPr>
              <p:cNvPr id="106553" name="Rectangle 57"/>
              <p:cNvSpPr>
                <a:spLocks noChangeArrowheads="1"/>
              </p:cNvSpPr>
              <p:nvPr/>
            </p:nvSpPr>
            <p:spPr bwMode="auto">
              <a:xfrm>
                <a:off x="4448" y="3166"/>
                <a:ext cx="40" cy="2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300">
                    <a:solidFill>
                      <a:srgbClr val="000000"/>
                    </a:solidFill>
                    <a:latin typeface="Angsana New" pitchFamily="18" charset="-34"/>
                    <a:cs typeface="Angsana New" pitchFamily="18" charset="-34"/>
                  </a:rPr>
                  <a:t>[</a:t>
                </a:r>
                <a:endParaRPr lang="en-US" sz="1800">
                  <a:solidFill>
                    <a:srgbClr val="000000"/>
                  </a:solidFill>
                  <a:latin typeface="Angsana New" pitchFamily="18" charset="-34"/>
                  <a:cs typeface="Angsana New" pitchFamily="18" charset="-34"/>
                </a:endParaRPr>
              </a:p>
            </p:txBody>
          </p:sp>
          <p:sp>
            <p:nvSpPr>
              <p:cNvPr id="106554" name="Rectangle 58"/>
              <p:cNvSpPr>
                <a:spLocks noChangeArrowheads="1"/>
              </p:cNvSpPr>
              <p:nvPr/>
            </p:nvSpPr>
            <p:spPr bwMode="auto">
              <a:xfrm>
                <a:off x="4984" y="2905"/>
                <a:ext cx="40" cy="2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300" dirty="0">
                    <a:solidFill>
                      <a:srgbClr val="000000"/>
                    </a:solidFill>
                    <a:latin typeface="Angsana New" pitchFamily="18" charset="-34"/>
                    <a:cs typeface="Angsana New" pitchFamily="18" charset="-34"/>
                  </a:rPr>
                  <a:t>]</a:t>
                </a:r>
                <a:endParaRPr lang="en-US" sz="1800" dirty="0">
                  <a:solidFill>
                    <a:srgbClr val="000000"/>
                  </a:solidFill>
                  <a:latin typeface="Angsana New" pitchFamily="18" charset="-34"/>
                  <a:cs typeface="Angsana New" pitchFamily="18" charset="-34"/>
                </a:endParaRPr>
              </a:p>
            </p:txBody>
          </p:sp>
          <p:sp>
            <p:nvSpPr>
              <p:cNvPr id="106555" name="Rectangle 59"/>
              <p:cNvSpPr>
                <a:spLocks noChangeArrowheads="1"/>
              </p:cNvSpPr>
              <p:nvPr/>
            </p:nvSpPr>
            <p:spPr bwMode="auto">
              <a:xfrm>
                <a:off x="4560" y="2905"/>
                <a:ext cx="40" cy="2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300">
                    <a:solidFill>
                      <a:srgbClr val="000000"/>
                    </a:solidFill>
                    <a:latin typeface="Angsana New" pitchFamily="18" charset="-34"/>
                    <a:cs typeface="Angsana New" pitchFamily="18" charset="-34"/>
                  </a:rPr>
                  <a:t>[</a:t>
                </a:r>
                <a:endParaRPr lang="en-US" sz="1800">
                  <a:solidFill>
                    <a:srgbClr val="000000"/>
                  </a:solidFill>
                  <a:latin typeface="Angsana New" pitchFamily="18" charset="-34"/>
                  <a:cs typeface="Angsana New" pitchFamily="18" charset="-34"/>
                </a:endParaRPr>
              </a:p>
            </p:txBody>
          </p:sp>
        </p:grpSp>
      </p:grpSp>
      <p:sp>
        <p:nvSpPr>
          <p:cNvPr id="46" name="TextBox 3"/>
          <p:cNvSpPr txBox="1"/>
          <p:nvPr/>
        </p:nvSpPr>
        <p:spPr>
          <a:xfrm>
            <a:off x="36512" y="12803"/>
            <a:ext cx="9107488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ว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30224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เคมี </a:t>
            </a: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                                             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ภาคเรียนที่ </a:t>
            </a:r>
            <a:r>
              <a:rPr 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ปีการศึกษา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2557   </a:t>
            </a:r>
            <a:endParaRPr lang="th-TH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กลุ่มสาระการเรียนรู้วิทยาศาสตร์                                  โรงเรียนจอมสุรางค์อุปถัมภ์</a:t>
            </a:r>
          </a:p>
        </p:txBody>
      </p:sp>
      <p:sp>
        <p:nvSpPr>
          <p:cNvPr id="47" name="ดาว 8 แฉก 46"/>
          <p:cNvSpPr/>
          <p:nvPr/>
        </p:nvSpPr>
        <p:spPr>
          <a:xfrm>
            <a:off x="8396210" y="6165304"/>
            <a:ext cx="720080" cy="692696"/>
          </a:xfrm>
          <a:prstGeom prst="star8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smtClean="0"/>
              <a:t>5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6321068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86" name="Group 46"/>
          <p:cNvGrpSpPr>
            <a:grpSpLocks/>
          </p:cNvGrpSpPr>
          <p:nvPr/>
        </p:nvGrpSpPr>
        <p:grpSpPr bwMode="auto">
          <a:xfrm>
            <a:off x="5795445" y="3645024"/>
            <a:ext cx="1873250" cy="766764"/>
            <a:chOff x="1908" y="2330"/>
            <a:chExt cx="1180" cy="483"/>
          </a:xfrm>
        </p:grpSpPr>
        <p:grpSp>
          <p:nvGrpSpPr>
            <p:cNvPr id="112656" name="Group 16"/>
            <p:cNvGrpSpPr>
              <a:grpSpLocks/>
            </p:cNvGrpSpPr>
            <p:nvPr/>
          </p:nvGrpSpPr>
          <p:grpSpPr bwMode="auto">
            <a:xfrm flipH="1" flipV="1">
              <a:off x="2765" y="2330"/>
              <a:ext cx="323" cy="161"/>
              <a:chOff x="3498" y="3518"/>
              <a:chExt cx="323" cy="161"/>
            </a:xfrm>
          </p:grpSpPr>
          <p:sp>
            <p:nvSpPr>
              <p:cNvPr id="112657" name="Freeform 17"/>
              <p:cNvSpPr>
                <a:spLocks/>
              </p:cNvSpPr>
              <p:nvPr/>
            </p:nvSpPr>
            <p:spPr bwMode="auto">
              <a:xfrm>
                <a:off x="3498" y="3518"/>
                <a:ext cx="323" cy="87"/>
              </a:xfrm>
              <a:custGeom>
                <a:avLst/>
                <a:gdLst>
                  <a:gd name="T0" fmla="*/ 0 w 741"/>
                  <a:gd name="T1" fmla="*/ 166 h 166"/>
                  <a:gd name="T2" fmla="*/ 741 w 741"/>
                  <a:gd name="T3" fmla="*/ 166 h 166"/>
                  <a:gd name="T4" fmla="*/ 563 w 741"/>
                  <a:gd name="T5" fmla="*/ 0 h 166"/>
                  <a:gd name="T6" fmla="*/ 563 w 741"/>
                  <a:gd name="T7" fmla="*/ 100 h 166"/>
                  <a:gd name="T8" fmla="*/ 0 w 741"/>
                  <a:gd name="T9" fmla="*/ 100 h 166"/>
                  <a:gd name="T10" fmla="*/ 0 w 741"/>
                  <a:gd name="T11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1" h="166">
                    <a:moveTo>
                      <a:pt x="0" y="166"/>
                    </a:moveTo>
                    <a:lnTo>
                      <a:pt x="741" y="166"/>
                    </a:lnTo>
                    <a:lnTo>
                      <a:pt x="563" y="0"/>
                    </a:lnTo>
                    <a:lnTo>
                      <a:pt x="563" y="100"/>
                    </a:lnTo>
                    <a:lnTo>
                      <a:pt x="0" y="100"/>
                    </a:lnTo>
                    <a:lnTo>
                      <a:pt x="0" y="166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sq" cmpd="sng">
                    <a:solidFill>
                      <a:schemeClr val="tx1"/>
                    </a:solidFill>
                    <a:prstDash val="solid"/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b="1">
                  <a:solidFill>
                    <a:srgbClr val="000000"/>
                  </a:solidFill>
                  <a:latin typeface="Arial" charset="0"/>
                  <a:cs typeface="Angsana New" charset="-34"/>
                </a:endParaRPr>
              </a:p>
            </p:txBody>
          </p:sp>
          <p:sp>
            <p:nvSpPr>
              <p:cNvPr id="112658" name="Freeform 18"/>
              <p:cNvSpPr>
                <a:spLocks/>
              </p:cNvSpPr>
              <p:nvPr/>
            </p:nvSpPr>
            <p:spPr bwMode="auto">
              <a:xfrm>
                <a:off x="3558" y="3646"/>
                <a:ext cx="178" cy="33"/>
              </a:xfrm>
              <a:custGeom>
                <a:avLst/>
                <a:gdLst>
                  <a:gd name="T0" fmla="*/ 331 w 331"/>
                  <a:gd name="T1" fmla="*/ 0 h 39"/>
                  <a:gd name="T2" fmla="*/ 0 w 331"/>
                  <a:gd name="T3" fmla="*/ 0 h 39"/>
                  <a:gd name="T4" fmla="*/ 66 w 331"/>
                  <a:gd name="T5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31" h="39">
                    <a:moveTo>
                      <a:pt x="331" y="0"/>
                    </a:moveTo>
                    <a:lnTo>
                      <a:pt x="0" y="0"/>
                    </a:lnTo>
                    <a:lnTo>
                      <a:pt x="66" y="39"/>
                    </a:lnTo>
                  </a:path>
                </a:pathLst>
              </a:custGeom>
              <a:noFill/>
              <a:ln w="19050" cap="sq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b="1">
                  <a:solidFill>
                    <a:srgbClr val="000000"/>
                  </a:solidFill>
                  <a:latin typeface="Arial" charset="0"/>
                  <a:cs typeface="Angsana New" charset="-34"/>
                </a:endParaRPr>
              </a:p>
            </p:txBody>
          </p:sp>
        </p:grpSp>
        <p:sp>
          <p:nvSpPr>
            <p:cNvPr id="112663" name="Text Box 23"/>
            <p:cNvSpPr txBox="1">
              <a:spLocks noChangeArrowheads="1"/>
            </p:cNvSpPr>
            <p:nvPr/>
          </p:nvSpPr>
          <p:spPr bwMode="auto">
            <a:xfrm>
              <a:off x="1908" y="2525"/>
              <a:ext cx="113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th-TH" sz="2400" b="1" i="1" dirty="0">
                  <a:solidFill>
                    <a:srgbClr val="003399"/>
                  </a:solidFill>
                </a:rPr>
                <a:t>ตกตะกอนมากขึ้น</a:t>
              </a:r>
              <a:endParaRPr lang="en-US" sz="2400" b="1" i="1" dirty="0">
                <a:solidFill>
                  <a:srgbClr val="003399"/>
                </a:solidFill>
              </a:endParaRPr>
            </a:p>
          </p:txBody>
        </p:sp>
      </p:grpSp>
      <p:grpSp>
        <p:nvGrpSpPr>
          <p:cNvPr id="112687" name="Group 47"/>
          <p:cNvGrpSpPr>
            <a:grpSpLocks/>
          </p:cNvGrpSpPr>
          <p:nvPr/>
        </p:nvGrpSpPr>
        <p:grpSpPr bwMode="auto">
          <a:xfrm>
            <a:off x="6311622" y="4747321"/>
            <a:ext cx="2143125" cy="728662"/>
            <a:chOff x="2335" y="3511"/>
            <a:chExt cx="1350" cy="459"/>
          </a:xfrm>
        </p:grpSpPr>
        <p:grpSp>
          <p:nvGrpSpPr>
            <p:cNvPr id="112652" name="Group 12"/>
            <p:cNvGrpSpPr>
              <a:grpSpLocks/>
            </p:cNvGrpSpPr>
            <p:nvPr/>
          </p:nvGrpSpPr>
          <p:grpSpPr bwMode="auto">
            <a:xfrm>
              <a:off x="2786" y="3511"/>
              <a:ext cx="323" cy="161"/>
              <a:chOff x="3462" y="2561"/>
              <a:chExt cx="323" cy="161"/>
            </a:xfrm>
          </p:grpSpPr>
          <p:sp>
            <p:nvSpPr>
              <p:cNvPr id="112653" name="Freeform 13"/>
              <p:cNvSpPr>
                <a:spLocks/>
              </p:cNvSpPr>
              <p:nvPr/>
            </p:nvSpPr>
            <p:spPr bwMode="auto">
              <a:xfrm>
                <a:off x="3462" y="2561"/>
                <a:ext cx="323" cy="87"/>
              </a:xfrm>
              <a:custGeom>
                <a:avLst/>
                <a:gdLst>
                  <a:gd name="T0" fmla="*/ 0 w 741"/>
                  <a:gd name="T1" fmla="*/ 166 h 166"/>
                  <a:gd name="T2" fmla="*/ 741 w 741"/>
                  <a:gd name="T3" fmla="*/ 166 h 166"/>
                  <a:gd name="T4" fmla="*/ 563 w 741"/>
                  <a:gd name="T5" fmla="*/ 0 h 166"/>
                  <a:gd name="T6" fmla="*/ 563 w 741"/>
                  <a:gd name="T7" fmla="*/ 100 h 166"/>
                  <a:gd name="T8" fmla="*/ 0 w 741"/>
                  <a:gd name="T9" fmla="*/ 100 h 166"/>
                  <a:gd name="T10" fmla="*/ 0 w 741"/>
                  <a:gd name="T11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1" h="166">
                    <a:moveTo>
                      <a:pt x="0" y="166"/>
                    </a:moveTo>
                    <a:lnTo>
                      <a:pt x="741" y="166"/>
                    </a:lnTo>
                    <a:lnTo>
                      <a:pt x="563" y="0"/>
                    </a:lnTo>
                    <a:lnTo>
                      <a:pt x="563" y="100"/>
                    </a:lnTo>
                    <a:lnTo>
                      <a:pt x="0" y="100"/>
                    </a:lnTo>
                    <a:lnTo>
                      <a:pt x="0" y="166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sq" cmpd="sng">
                    <a:solidFill>
                      <a:schemeClr val="tx1"/>
                    </a:solidFill>
                    <a:prstDash val="solid"/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b="1">
                  <a:solidFill>
                    <a:srgbClr val="000000"/>
                  </a:solidFill>
                  <a:latin typeface="Arial" charset="0"/>
                  <a:cs typeface="Angsana New" charset="-34"/>
                </a:endParaRPr>
              </a:p>
            </p:txBody>
          </p:sp>
          <p:sp>
            <p:nvSpPr>
              <p:cNvPr id="112654" name="Freeform 14"/>
              <p:cNvSpPr>
                <a:spLocks/>
              </p:cNvSpPr>
              <p:nvPr/>
            </p:nvSpPr>
            <p:spPr bwMode="auto">
              <a:xfrm>
                <a:off x="3522" y="2689"/>
                <a:ext cx="178" cy="33"/>
              </a:xfrm>
              <a:custGeom>
                <a:avLst/>
                <a:gdLst>
                  <a:gd name="T0" fmla="*/ 331 w 331"/>
                  <a:gd name="T1" fmla="*/ 0 h 39"/>
                  <a:gd name="T2" fmla="*/ 0 w 331"/>
                  <a:gd name="T3" fmla="*/ 0 h 39"/>
                  <a:gd name="T4" fmla="*/ 66 w 331"/>
                  <a:gd name="T5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31" h="39">
                    <a:moveTo>
                      <a:pt x="331" y="0"/>
                    </a:moveTo>
                    <a:lnTo>
                      <a:pt x="0" y="0"/>
                    </a:lnTo>
                    <a:lnTo>
                      <a:pt x="66" y="39"/>
                    </a:lnTo>
                  </a:path>
                </a:pathLst>
              </a:custGeom>
              <a:noFill/>
              <a:ln w="19050" cap="sq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b="1">
                  <a:solidFill>
                    <a:srgbClr val="000000"/>
                  </a:solidFill>
                  <a:latin typeface="Arial" charset="0"/>
                  <a:cs typeface="Angsana New" charset="-34"/>
                </a:endParaRPr>
              </a:p>
            </p:txBody>
          </p:sp>
        </p:grpSp>
        <p:sp>
          <p:nvSpPr>
            <p:cNvPr id="112662" name="Text Box 22"/>
            <p:cNvSpPr txBox="1">
              <a:spLocks noChangeArrowheads="1"/>
            </p:cNvSpPr>
            <p:nvPr/>
          </p:nvSpPr>
          <p:spPr bwMode="auto">
            <a:xfrm>
              <a:off x="2335" y="3682"/>
              <a:ext cx="135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th-TH" sz="2400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ตะกอนละลายมากขึ้น</a:t>
              </a:r>
              <a:endParaRPr 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12651" name="Text Box 11"/>
          <p:cNvSpPr txBox="1">
            <a:spLocks noChangeArrowheads="1"/>
          </p:cNvSpPr>
          <p:nvPr/>
        </p:nvSpPr>
        <p:spPr bwMode="auto">
          <a:xfrm>
            <a:off x="6034088" y="3566344"/>
            <a:ext cx="31099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800" b="1" dirty="0">
                <a:solidFill>
                  <a:srgbClr val="000000"/>
                </a:solidFill>
                <a:latin typeface="Arial" charset="0"/>
                <a:cs typeface="Angsana New" charset="-34"/>
              </a:rPr>
              <a:t>Mg(OH)</a:t>
            </a:r>
            <a:r>
              <a:rPr lang="en-US" sz="1800" b="1" baseline="-25000" dirty="0">
                <a:solidFill>
                  <a:srgbClr val="000000"/>
                </a:solidFill>
                <a:latin typeface="Arial" charset="0"/>
                <a:cs typeface="Angsana New" charset="-34"/>
              </a:rPr>
              <a:t>2</a:t>
            </a:r>
            <a:r>
              <a:rPr lang="en-US" sz="1800" b="1" dirty="0">
                <a:solidFill>
                  <a:srgbClr val="000000"/>
                </a:solidFill>
                <a:latin typeface="Arial" charset="0"/>
                <a:cs typeface="Angsana New" charset="-34"/>
              </a:rPr>
              <a:t>           Mg</a:t>
            </a:r>
            <a:r>
              <a:rPr lang="en-US" sz="1800" b="1" baseline="30000" dirty="0">
                <a:solidFill>
                  <a:srgbClr val="000000"/>
                </a:solidFill>
                <a:latin typeface="Arial" charset="0"/>
                <a:cs typeface="Angsana New" charset="-34"/>
              </a:rPr>
              <a:t>2+</a:t>
            </a:r>
            <a:r>
              <a:rPr lang="en-US" sz="1800" b="1" dirty="0">
                <a:solidFill>
                  <a:srgbClr val="000000"/>
                </a:solidFill>
                <a:latin typeface="Arial" charset="0"/>
                <a:cs typeface="Angsana New" charset="-34"/>
              </a:rPr>
              <a:t> + 2OH</a:t>
            </a:r>
            <a:r>
              <a:rPr lang="en-US" sz="1800" b="1" baseline="42000" dirty="0">
                <a:solidFill>
                  <a:srgbClr val="000000"/>
                </a:solidFill>
                <a:latin typeface="Arial" charset="0"/>
                <a:cs typeface="Arial" charset="0"/>
              </a:rPr>
              <a:t>–</a:t>
            </a:r>
          </a:p>
        </p:txBody>
      </p:sp>
      <p:sp>
        <p:nvSpPr>
          <p:cNvPr id="112667" name="Text Box 27"/>
          <p:cNvSpPr txBox="1">
            <a:spLocks noChangeArrowheads="1"/>
          </p:cNvSpPr>
          <p:nvPr/>
        </p:nvSpPr>
        <p:spPr bwMode="auto">
          <a:xfrm>
            <a:off x="5934726" y="4666596"/>
            <a:ext cx="31099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800" b="1" dirty="0">
                <a:solidFill>
                  <a:srgbClr val="000000"/>
                </a:solidFill>
                <a:latin typeface="Arial" charset="0"/>
                <a:cs typeface="Angsana New" charset="-34"/>
              </a:rPr>
              <a:t>Mg(OH)</a:t>
            </a:r>
            <a:r>
              <a:rPr lang="en-US" sz="1800" b="1" baseline="-25000" dirty="0">
                <a:solidFill>
                  <a:srgbClr val="000000"/>
                </a:solidFill>
                <a:latin typeface="Arial" charset="0"/>
                <a:cs typeface="Angsana New" charset="-34"/>
              </a:rPr>
              <a:t>2</a:t>
            </a:r>
            <a:r>
              <a:rPr lang="en-US" sz="1800" b="1" dirty="0">
                <a:solidFill>
                  <a:srgbClr val="000000"/>
                </a:solidFill>
                <a:latin typeface="Arial" charset="0"/>
                <a:cs typeface="Angsana New" charset="-34"/>
              </a:rPr>
              <a:t>           Mg</a:t>
            </a:r>
            <a:r>
              <a:rPr lang="en-US" sz="1800" b="1" baseline="30000" dirty="0">
                <a:solidFill>
                  <a:srgbClr val="000000"/>
                </a:solidFill>
                <a:latin typeface="Arial" charset="0"/>
                <a:cs typeface="Angsana New" charset="-34"/>
              </a:rPr>
              <a:t>2+</a:t>
            </a:r>
            <a:r>
              <a:rPr lang="en-US" sz="1800" b="1" dirty="0">
                <a:solidFill>
                  <a:srgbClr val="000000"/>
                </a:solidFill>
                <a:latin typeface="Arial" charset="0"/>
                <a:cs typeface="Angsana New" charset="-34"/>
              </a:rPr>
              <a:t> + 2OH</a:t>
            </a:r>
            <a:r>
              <a:rPr lang="en-US" sz="1800" b="1" baseline="42000" dirty="0">
                <a:solidFill>
                  <a:srgbClr val="000000"/>
                </a:solidFill>
                <a:latin typeface="Arial" charset="0"/>
                <a:cs typeface="Arial" charset="0"/>
              </a:rPr>
              <a:t>–</a:t>
            </a:r>
          </a:p>
        </p:txBody>
      </p:sp>
      <p:sp>
        <p:nvSpPr>
          <p:cNvPr id="67" name="TextBox 3"/>
          <p:cNvSpPr txBox="1"/>
          <p:nvPr/>
        </p:nvSpPr>
        <p:spPr>
          <a:xfrm>
            <a:off x="36512" y="12803"/>
            <a:ext cx="9107488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ว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30224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เคมี </a:t>
            </a: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                                             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ภาคเรียนที่ </a:t>
            </a:r>
            <a:r>
              <a:rPr 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ปีการศึกษา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2557   </a:t>
            </a:r>
            <a:endParaRPr lang="th-TH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กลุ่มสาระการเรียนรู้วิทยาศาสตร์                                  โรงเรียนจอมสุรางค์อุปถัมภ์</a:t>
            </a:r>
          </a:p>
        </p:txBody>
      </p:sp>
      <p:grpSp>
        <p:nvGrpSpPr>
          <p:cNvPr id="4" name="กลุ่ม 3"/>
          <p:cNvGrpSpPr/>
          <p:nvPr/>
        </p:nvGrpSpPr>
        <p:grpSpPr>
          <a:xfrm>
            <a:off x="1856506" y="1484784"/>
            <a:ext cx="6819950" cy="523220"/>
            <a:chOff x="1255688" y="1490130"/>
            <a:chExt cx="6819950" cy="523220"/>
          </a:xfrm>
        </p:grpSpPr>
        <p:grpSp>
          <p:nvGrpSpPr>
            <p:cNvPr id="112644" name="Group 4"/>
            <p:cNvGrpSpPr>
              <a:grpSpLocks/>
            </p:cNvGrpSpPr>
            <p:nvPr/>
          </p:nvGrpSpPr>
          <p:grpSpPr bwMode="auto">
            <a:xfrm>
              <a:off x="3767931" y="1664427"/>
              <a:ext cx="414338" cy="174625"/>
              <a:chOff x="4830" y="527"/>
              <a:chExt cx="318" cy="136"/>
            </a:xfrm>
          </p:grpSpPr>
          <p:sp>
            <p:nvSpPr>
              <p:cNvPr id="112645" name="Freeform 5"/>
              <p:cNvSpPr>
                <a:spLocks/>
              </p:cNvSpPr>
              <p:nvPr/>
            </p:nvSpPr>
            <p:spPr bwMode="auto">
              <a:xfrm>
                <a:off x="4830" y="527"/>
                <a:ext cx="318" cy="45"/>
              </a:xfrm>
              <a:custGeom>
                <a:avLst/>
                <a:gdLst>
                  <a:gd name="T0" fmla="*/ 0 w 998"/>
                  <a:gd name="T1" fmla="*/ 90 h 90"/>
                  <a:gd name="T2" fmla="*/ 998 w 998"/>
                  <a:gd name="T3" fmla="*/ 90 h 90"/>
                  <a:gd name="T4" fmla="*/ 817 w 998"/>
                  <a:gd name="T5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98" h="90">
                    <a:moveTo>
                      <a:pt x="0" y="90"/>
                    </a:moveTo>
                    <a:lnTo>
                      <a:pt x="998" y="90"/>
                    </a:lnTo>
                    <a:lnTo>
                      <a:pt x="817" y="0"/>
                    </a:lnTo>
                  </a:path>
                </a:pathLst>
              </a:custGeom>
              <a:noFill/>
              <a:ln w="22225" cap="sq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b="1">
                  <a:solidFill>
                    <a:srgbClr val="000000"/>
                  </a:solidFill>
                  <a:latin typeface="Arial" charset="0"/>
                  <a:cs typeface="Angsana New" charset="-34"/>
                </a:endParaRPr>
              </a:p>
            </p:txBody>
          </p:sp>
          <p:sp>
            <p:nvSpPr>
              <p:cNvPr id="112646" name="Freeform 6"/>
              <p:cNvSpPr>
                <a:spLocks/>
              </p:cNvSpPr>
              <p:nvPr/>
            </p:nvSpPr>
            <p:spPr bwMode="auto">
              <a:xfrm flipH="1" flipV="1">
                <a:off x="4830" y="618"/>
                <a:ext cx="318" cy="45"/>
              </a:xfrm>
              <a:custGeom>
                <a:avLst/>
                <a:gdLst>
                  <a:gd name="T0" fmla="*/ 0 w 998"/>
                  <a:gd name="T1" fmla="*/ 90 h 90"/>
                  <a:gd name="T2" fmla="*/ 998 w 998"/>
                  <a:gd name="T3" fmla="*/ 90 h 90"/>
                  <a:gd name="T4" fmla="*/ 817 w 998"/>
                  <a:gd name="T5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98" h="90">
                    <a:moveTo>
                      <a:pt x="0" y="90"/>
                    </a:moveTo>
                    <a:lnTo>
                      <a:pt x="998" y="90"/>
                    </a:lnTo>
                    <a:lnTo>
                      <a:pt x="817" y="0"/>
                    </a:lnTo>
                  </a:path>
                </a:pathLst>
              </a:custGeom>
              <a:noFill/>
              <a:ln w="22225" cap="sq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b="1">
                  <a:solidFill>
                    <a:srgbClr val="000000"/>
                  </a:solidFill>
                  <a:latin typeface="Arial" charset="0"/>
                  <a:cs typeface="Angsana New" charset="-34"/>
                </a:endParaRPr>
              </a:p>
            </p:txBody>
          </p:sp>
        </p:grpSp>
        <p:sp>
          <p:nvSpPr>
            <p:cNvPr id="3" name="สี่เหลี่ยมผืนผ้า 2"/>
            <p:cNvSpPr/>
            <p:nvPr/>
          </p:nvSpPr>
          <p:spPr>
            <a:xfrm>
              <a:off x="1255688" y="1490130"/>
              <a:ext cx="681995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buFont typeface="Wingdings" pitchFamily="2" charset="2"/>
                <a:buNone/>
              </a:pPr>
              <a:r>
                <a:rPr lang="en-US" b="1" dirty="0"/>
                <a:t>Mg(OH)</a:t>
              </a:r>
              <a:r>
                <a:rPr lang="en-US" b="1" baseline="-25000" dirty="0"/>
                <a:t>2</a:t>
              </a:r>
              <a:r>
                <a:rPr lang="en-US" b="1" dirty="0"/>
                <a:t>(s)   </a:t>
              </a:r>
              <a:r>
                <a:rPr lang="en-US" b="1" dirty="0" smtClean="0"/>
                <a:t>            </a:t>
              </a:r>
              <a:r>
                <a:rPr lang="en-US" b="1" dirty="0"/>
                <a:t>Mg</a:t>
              </a:r>
              <a:r>
                <a:rPr lang="en-US" b="1" baseline="30000" dirty="0"/>
                <a:t>2+</a:t>
              </a:r>
              <a:r>
                <a:rPr lang="en-US" b="1" dirty="0"/>
                <a:t>(</a:t>
              </a:r>
              <a:r>
                <a:rPr lang="en-US" b="1" dirty="0" err="1"/>
                <a:t>aq</a:t>
              </a:r>
              <a:r>
                <a:rPr lang="en-US" b="1" dirty="0"/>
                <a:t>) + 2OH</a:t>
              </a:r>
              <a:r>
                <a:rPr lang="en-US" b="1" baseline="30000" dirty="0"/>
                <a:t>–</a:t>
              </a:r>
              <a:r>
                <a:rPr lang="en-US" b="1" dirty="0"/>
                <a:t>(</a:t>
              </a:r>
              <a:r>
                <a:rPr lang="en-US" b="1" dirty="0" err="1"/>
                <a:t>aq</a:t>
              </a:r>
              <a:r>
                <a:rPr lang="en-US" b="1" dirty="0"/>
                <a:t>)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79512" y="2073042"/>
            <a:ext cx="13627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ที่สมดุล</a:t>
            </a:r>
            <a:endParaRPr lang="th-TH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383811" y="2132856"/>
                <a:ext cx="4739311" cy="592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h-TH" b="1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𝑸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𝒔𝒑</m:t>
                        </m:r>
                      </m:sub>
                    </m:sSub>
                    <m:r>
                      <a:rPr lang="en-US" b="1" i="1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  =</m:t>
                    </m:r>
                    <m:d>
                      <m:dPr>
                        <m:begChr m:val="["/>
                        <m:endChr m:val="]"/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1" i="1" smtClean="0">
                                <a:solidFill>
                                  <a:srgbClr val="C0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𝑴𝒈</m:t>
                            </m:r>
                          </m:e>
                          <m:sup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𝟐</m:t>
                            </m:r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+</m:t>
                            </m:r>
                          </m:sup>
                        </m:sSup>
                      </m:e>
                    </m:d>
                    <m:r>
                      <a:rPr lang="en-US" b="1" i="1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[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𝑶</m:t>
                    </m:r>
                    <m:sSup>
                      <m:sSupPr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𝑯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]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h-TH" b="1" i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𝑲</m:t>
                        </m:r>
                      </m:e>
                      <m:sub>
                        <m:r>
                          <a:rPr lang="en-US" b="1" i="1">
                            <a:solidFill>
                              <a:srgbClr val="C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𝒔𝒑</m:t>
                        </m:r>
                      </m:sub>
                    </m:sSub>
                  </m:oMath>
                </a14:m>
                <a:endParaRPr lang="th-TH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3811" y="2132856"/>
                <a:ext cx="4739311" cy="592663"/>
              </a:xfrm>
              <a:prstGeom prst="rect">
                <a:avLst/>
              </a:prstGeom>
              <a:blipFill rotWithShape="1">
                <a:blip r:embed="rId4"/>
                <a:stretch>
                  <a:fillRect t="-6186" b="-27835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สี่เหลี่ยมผืนผ้า 6"/>
              <p:cNvSpPr/>
              <p:nvPr/>
            </p:nvSpPr>
            <p:spPr>
              <a:xfrm>
                <a:off x="2411760" y="2654289"/>
                <a:ext cx="6881116" cy="4947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h-TH" sz="2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𝑲</m:t>
                        </m:r>
                      </m:e>
                      <m:sub>
                        <m:r>
                          <a:rPr lang="en-US" sz="24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𝒔𝒑</m:t>
                        </m:r>
                      </m:sub>
                    </m:sSub>
                    <m:r>
                      <a:rPr lang="en-US" sz="2400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 </m:t>
                    </m:r>
                  </m:oMath>
                </a14:m>
                <a:r>
                  <a:rPr lang="th-TH" sz="2400" b="1" dirty="0" smtClean="0"/>
                  <a:t>คือค่าคงที่</a:t>
                </a:r>
                <a:r>
                  <a:rPr lang="th-TH" sz="2400" b="1" dirty="0"/>
                  <a:t>ผลคูณสารละลาย </a:t>
                </a:r>
                <a:r>
                  <a:rPr lang="th-TH" sz="2400" b="1" dirty="0" smtClean="0"/>
                  <a:t>(</a:t>
                </a:r>
                <a:r>
                  <a:rPr lang="en-US" sz="2400" dirty="0" smtClean="0"/>
                  <a:t>solubility </a:t>
                </a:r>
                <a:r>
                  <a:rPr lang="en-US" sz="2400" dirty="0"/>
                  <a:t>product </a:t>
                </a:r>
                <a:r>
                  <a:rPr lang="en-US" sz="2400" dirty="0" smtClean="0"/>
                  <a:t>constant) </a:t>
                </a:r>
                <a:endParaRPr lang="en-US" sz="2400" dirty="0"/>
              </a:p>
            </p:txBody>
          </p:sp>
        </mc:Choice>
        <mc:Fallback xmlns="">
          <p:sp>
            <p:nvSpPr>
              <p:cNvPr id="7" name="สี่เหลี่ยมผืนผ้า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2654289"/>
                <a:ext cx="6881116" cy="494751"/>
              </a:xfrm>
              <a:prstGeom prst="rect">
                <a:avLst/>
              </a:prstGeom>
              <a:blipFill rotWithShape="1">
                <a:blip r:embed="rId5"/>
                <a:stretch>
                  <a:fillRect l="-355" t="-10976" r="-355" b="-26829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TextBox 71"/>
          <p:cNvSpPr txBox="1"/>
          <p:nvPr/>
        </p:nvSpPr>
        <p:spPr>
          <a:xfrm>
            <a:off x="179512" y="3140709"/>
            <a:ext cx="38376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ถ้าเติม 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MgCl</a:t>
            </a:r>
            <a:r>
              <a:rPr lang="en-US" sz="4000" b="1" baseline="-25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(เพิ่ม 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Mg</a:t>
            </a:r>
            <a:r>
              <a:rPr lang="en-US" sz="4000" b="1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sz="4000" b="1" baseline="30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+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)</a:t>
            </a:r>
            <a: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/>
            </a:r>
            <a:b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</a:br>
            <a: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ถ้าเติม </a:t>
            </a: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NaOH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(</a:t>
            </a:r>
            <a: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เพิ่ม 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OH</a:t>
            </a:r>
            <a:r>
              <a:rPr lang="en-US" sz="4000" b="1" baseline="30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-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)</a:t>
            </a:r>
            <a:endParaRPr lang="th-TH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8" name="ลูกศรขวา 7"/>
          <p:cNvSpPr/>
          <p:nvPr/>
        </p:nvSpPr>
        <p:spPr>
          <a:xfrm>
            <a:off x="4017170" y="3608041"/>
            <a:ext cx="411163" cy="4508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4427984" y="3567629"/>
                <a:ext cx="1465338" cy="4947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h-TH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𝑸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𝒔𝒑</m:t>
                        </m:r>
                      </m:sub>
                    </m:sSub>
                    <m:r>
                      <a:rPr lang="en-US" sz="2400" b="1" i="1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 </m:t>
                    </m:r>
                  </m:oMath>
                </a14:m>
                <a:r>
                  <a:rPr lang="en-US" sz="24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&gt;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h-TH" sz="24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𝑲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𝒔𝒑</m:t>
                        </m:r>
                      </m:sub>
                    </m:sSub>
                  </m:oMath>
                </a14:m>
                <a:endParaRPr lang="th-TH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3567629"/>
                <a:ext cx="1465338" cy="494751"/>
              </a:xfrm>
              <a:prstGeom prst="rect">
                <a:avLst/>
              </a:prstGeom>
              <a:blipFill rotWithShape="1">
                <a:blip r:embed="rId6"/>
                <a:stretch>
                  <a:fillRect l="-2905" t="-12346" b="-25926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TextBox 74"/>
          <p:cNvSpPr txBox="1"/>
          <p:nvPr/>
        </p:nvSpPr>
        <p:spPr>
          <a:xfrm>
            <a:off x="179512" y="4625841"/>
            <a:ext cx="38376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ถ้าเติม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H</a:t>
            </a: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Cl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(ลด 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OH</a:t>
            </a:r>
            <a:r>
              <a:rPr lang="th-TH" sz="4000" b="1" baseline="30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-</a:t>
            </a:r>
            <a: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)</a:t>
            </a:r>
            <a:b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</a:br>
            <a: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( 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H</a:t>
            </a:r>
            <a:r>
              <a:rPr lang="en-US" sz="4000" b="1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+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+</a:t>
            </a:r>
            <a: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OH</a:t>
            </a:r>
            <a:r>
              <a:rPr lang="en-US" sz="4000" b="1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-            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H</a:t>
            </a:r>
            <a:r>
              <a:rPr lang="en-US" sz="4000" b="1" baseline="-25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O)</a:t>
            </a:r>
            <a:endParaRPr lang="th-TH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cxnSp>
        <p:nvCxnSpPr>
          <p:cNvPr id="10" name="ลูกศรเชื่อมต่อแบบตรง 9"/>
          <p:cNvCxnSpPr/>
          <p:nvPr/>
        </p:nvCxnSpPr>
        <p:spPr>
          <a:xfrm>
            <a:off x="1856506" y="5589240"/>
            <a:ext cx="33923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ลูกศรขวา 77"/>
          <p:cNvSpPr/>
          <p:nvPr/>
        </p:nvSpPr>
        <p:spPr>
          <a:xfrm>
            <a:off x="3440757" y="4783687"/>
            <a:ext cx="411163" cy="4508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4050418" y="4718039"/>
                <a:ext cx="1560427" cy="4947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h-TH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𝑸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𝒔𝒑</m:t>
                        </m:r>
                      </m:sub>
                    </m:sSub>
                    <m:r>
                      <a:rPr lang="en-US" sz="2400" b="1" i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&lt;</m:t>
                    </m:r>
                  </m:oMath>
                </a14:m>
                <a:r>
                  <a:rPr lang="en-US" sz="24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h-TH" sz="24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𝑲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𝒔𝒑</m:t>
                        </m:r>
                      </m:sub>
                    </m:sSub>
                  </m:oMath>
                </a14:m>
                <a:endParaRPr lang="th-TH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0418" y="4718039"/>
                <a:ext cx="1560427" cy="494751"/>
              </a:xfrm>
              <a:prstGeom prst="rect">
                <a:avLst/>
              </a:prstGeom>
              <a:blipFill rotWithShape="1">
                <a:blip r:embed="rId7"/>
                <a:stretch>
                  <a:fillRect l="-2734" b="-11111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ดาว 8 แฉก 29"/>
          <p:cNvSpPr/>
          <p:nvPr/>
        </p:nvSpPr>
        <p:spPr>
          <a:xfrm>
            <a:off x="8396210" y="6165304"/>
            <a:ext cx="720080" cy="692696"/>
          </a:xfrm>
          <a:prstGeom prst="star8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/>
              <a:t>6</a:t>
            </a:r>
            <a:endParaRPr lang="th-TH" dirty="0"/>
          </a:p>
        </p:txBody>
      </p:sp>
      <p:sp>
        <p:nvSpPr>
          <p:cNvPr id="31" name="Rectangle 2"/>
          <p:cNvSpPr txBox="1">
            <a:spLocks noChangeArrowheads="1"/>
          </p:cNvSpPr>
          <p:nvPr/>
        </p:nvSpPr>
        <p:spPr>
          <a:xfrm>
            <a:off x="279673" y="980728"/>
            <a:ext cx="1556023" cy="8549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sz="4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ตัวอย่าง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130858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 descr="การคลิปหน้าจอ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87" t="21148" r="23945" b="59820"/>
          <a:stretch/>
        </p:blipFill>
        <p:spPr>
          <a:xfrm>
            <a:off x="941802" y="2852936"/>
            <a:ext cx="7518630" cy="103024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1520" y="1052736"/>
            <a:ext cx="84969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ตัวอย่าง </a:t>
            </a:r>
            <a:r>
              <a:rPr lang="th-TH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1</a:t>
            </a:r>
            <a:r>
              <a:rPr lang="th-TH" sz="3600" dirty="0" smtClean="0">
                <a:solidFill>
                  <a:srgbClr val="7030A0"/>
                </a:solidFill>
              </a:rPr>
              <a:t>  </a:t>
            </a:r>
            <a:r>
              <a:rPr lang="th-TH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คอปเปอร์</a:t>
            </a:r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(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II)</a:t>
            </a:r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ไอออน ในน้ำมีสีน้ำเงินอ่อน </a:t>
            </a:r>
            <a:b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</a:br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แต่ถ้าเติมกรด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HCl</a:t>
            </a:r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ลงไป สารละลายจะเปลี่ยนเป็นสีเหลือง </a:t>
            </a:r>
          </a:p>
          <a:p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เนื่องจากเกิดปฏิกิริยาผันกลับดังนี้</a:t>
            </a:r>
            <a:endParaRPr lang="th-TH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3861048"/>
            <a:ext cx="84969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ถ้าต้องการให้สารละลายเปลี่ยนกลับไปเป็นสีน้ำเงินอ่อนอย่างเดิม ควรทำอย่างไร</a:t>
            </a:r>
          </a:p>
          <a:p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ก.เติมน้ำ 		               ข. เติมเบสลงไปสะเทินกรด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HCl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ค. เติมสารละลาย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AgNO</a:t>
            </a:r>
            <a:r>
              <a:rPr lang="en-US" sz="36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                </a:t>
            </a:r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ง.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ละลาย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NaCl</a:t>
            </a:r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ลงไปในสารละลาย</a:t>
            </a:r>
            <a:endParaRPr lang="th-TH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" name="TextBox 3"/>
          <p:cNvSpPr txBox="1"/>
          <p:nvPr/>
        </p:nvSpPr>
        <p:spPr>
          <a:xfrm>
            <a:off x="36512" y="12803"/>
            <a:ext cx="9107488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ว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30224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เคมี </a:t>
            </a: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                                             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ภาคเรียนที่ </a:t>
            </a:r>
            <a:r>
              <a:rPr 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ปีการศึกษา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2557   </a:t>
            </a:r>
            <a:endParaRPr lang="th-TH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กลุ่มสาระการเรียนรู้วิทยาศาสตร์                                  โรงเรียนจอมสุรางค์อุปถัมภ์</a:t>
            </a:r>
          </a:p>
        </p:txBody>
      </p:sp>
      <p:sp>
        <p:nvSpPr>
          <p:cNvPr id="7" name="ดาว 8 แฉก 6"/>
          <p:cNvSpPr/>
          <p:nvPr/>
        </p:nvSpPr>
        <p:spPr>
          <a:xfrm>
            <a:off x="8396210" y="6165304"/>
            <a:ext cx="720080" cy="692696"/>
          </a:xfrm>
          <a:prstGeom prst="star8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smtClean="0"/>
              <a:t>7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2520808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 descr="การคลิปหน้าจอ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87" t="21148" r="23945" b="59820"/>
          <a:stretch/>
        </p:blipFill>
        <p:spPr>
          <a:xfrm>
            <a:off x="1229834" y="1052736"/>
            <a:ext cx="7518630" cy="103024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1520" y="1052736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วิธีทำ</a:t>
            </a:r>
            <a:endParaRPr lang="th-TH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" name="TextBox 3"/>
          <p:cNvSpPr txBox="1"/>
          <p:nvPr/>
        </p:nvSpPr>
        <p:spPr>
          <a:xfrm>
            <a:off x="36512" y="12803"/>
            <a:ext cx="9107488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ว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30224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เคมี </a:t>
            </a: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                                             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ภาคเรียนที่ </a:t>
            </a:r>
            <a:r>
              <a:rPr 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ปีการศึกษา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2557   </a:t>
            </a:r>
            <a:endParaRPr lang="th-TH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กลุ่มสาระการเรียนรู้วิทยาศาสตร์                                  โรงเรียนจอมสุรางค์อุปถัมภ์</a:t>
            </a:r>
          </a:p>
        </p:txBody>
      </p:sp>
      <p:sp>
        <p:nvSpPr>
          <p:cNvPr id="7" name="ดาว 8 แฉก 6"/>
          <p:cNvSpPr/>
          <p:nvPr/>
        </p:nvSpPr>
        <p:spPr>
          <a:xfrm>
            <a:off x="8396210" y="6165304"/>
            <a:ext cx="720080" cy="692696"/>
          </a:xfrm>
          <a:prstGeom prst="star8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smtClean="0"/>
              <a:t>8</a:t>
            </a:r>
            <a:endParaRPr lang="th-TH" dirty="0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395536" y="2132856"/>
            <a:ext cx="8496944" cy="193899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th-TH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หลักคิด</a:t>
            </a:r>
            <a:br>
              <a:rPr lang="th-TH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</a:br>
            <a:r>
              <a:rPr lang="th-TH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เติม</a:t>
            </a:r>
            <a: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ซ้าย</a:t>
            </a:r>
            <a:r>
              <a:rPr lang="th-TH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ไป  </a:t>
            </a:r>
            <a: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ขวา </a:t>
            </a:r>
            <a:r>
              <a:rPr lang="th-TH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เติม</a:t>
            </a:r>
            <a: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ขวา</a:t>
            </a:r>
            <a:r>
              <a:rPr lang="th-TH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ไป  </a:t>
            </a:r>
            <a: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ซ้าย</a:t>
            </a:r>
          </a:p>
          <a:p>
            <a:r>
              <a:rPr lang="th-TH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</a:t>
            </a:r>
            <a:r>
              <a:rPr lang="th-TH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ลด</a:t>
            </a:r>
            <a: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ซ้าย </a:t>
            </a:r>
            <a:r>
              <a:rPr lang="th-TH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ไป</a:t>
            </a:r>
            <a: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ซ้าย              </a:t>
            </a:r>
            <a:r>
              <a:rPr lang="th-TH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ลด</a:t>
            </a:r>
            <a: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ขวา </a:t>
            </a:r>
            <a:r>
              <a:rPr lang="th-TH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ไป</a:t>
            </a:r>
            <a: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ขวา</a:t>
            </a:r>
            <a:endParaRPr lang="th-TH" sz="3200" dirty="0">
              <a:solidFill>
                <a:srgbClr val="002060"/>
              </a:solidFill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2195736" y="4300114"/>
            <a:ext cx="52565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ปฏิกิริยาจะย้อนกลับ ได้สีน้ำเงินอ่อน</a:t>
            </a:r>
            <a:endParaRPr lang="th-TH" sz="3200" dirty="0"/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539552" y="4941168"/>
            <a:ext cx="46805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ข. เติมเบสลงไปสะเทินกรด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HCl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endParaRPr lang="th-TH" sz="4000" dirty="0">
              <a:solidFill>
                <a:srgbClr val="FF0000"/>
              </a:solidFill>
            </a:endParaRP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611560" y="5517232"/>
            <a:ext cx="62646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ค. เติมสารละลาย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AgNO</a:t>
            </a:r>
            <a:r>
              <a:rPr lang="en-US" sz="40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</a:t>
            </a:r>
            <a:endParaRPr lang="th-TH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591064" y="4289932"/>
            <a:ext cx="14606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ก.เติมน้ำ </a:t>
            </a:r>
            <a:endParaRPr lang="th-TH" dirty="0"/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5162516" y="4987562"/>
            <a:ext cx="11897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h-TH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ไม่มีผล</a:t>
            </a:r>
            <a:endParaRPr lang="th-TH" sz="4000" dirty="0">
              <a:solidFill>
                <a:srgbClr val="FF0000"/>
              </a:solidFill>
            </a:endParaRPr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899592" y="6093296"/>
            <a:ext cx="78488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h-TH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จะทำให้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Cl</a:t>
            </a:r>
            <a:r>
              <a:rPr lang="en-US" sz="40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-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ลดลง </a:t>
            </a:r>
            <a:r>
              <a:rPr lang="th-TH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ปฏิกิริยา</a:t>
            </a:r>
            <a:r>
              <a:rPr lang="th-TH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จะย้อนกลับ ได้สีน้ำเงินอ่อน</a:t>
            </a:r>
            <a:r>
              <a:rPr lang="th-TH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5536297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 descr="การคลิปหน้าจอ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87" t="21148" r="23945" b="59820"/>
          <a:stretch/>
        </p:blipFill>
        <p:spPr>
          <a:xfrm>
            <a:off x="1229834" y="1052736"/>
            <a:ext cx="7518630" cy="1030245"/>
          </a:xfrm>
          <a:prstGeom prst="rect">
            <a:avLst/>
          </a:prstGeom>
        </p:spPr>
      </p:pic>
      <p:sp>
        <p:nvSpPr>
          <p:cNvPr id="6" name="TextBox 3"/>
          <p:cNvSpPr txBox="1"/>
          <p:nvPr/>
        </p:nvSpPr>
        <p:spPr>
          <a:xfrm>
            <a:off x="36512" y="12803"/>
            <a:ext cx="9107488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ว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30224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เคมี </a:t>
            </a: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                                             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ภาคเรียนที่ </a:t>
            </a:r>
            <a:r>
              <a:rPr 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ปีการศึกษา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2557   </a:t>
            </a:r>
            <a:endParaRPr lang="th-TH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กลุ่มสาระการเรียนรู้วิทยาศาสตร์                                  โรงเรียนจอมสุรางค์อุปถัมภ์</a:t>
            </a:r>
          </a:p>
        </p:txBody>
      </p:sp>
      <p:sp>
        <p:nvSpPr>
          <p:cNvPr id="7" name="ดาว 8 แฉก 6"/>
          <p:cNvSpPr/>
          <p:nvPr/>
        </p:nvSpPr>
        <p:spPr>
          <a:xfrm>
            <a:off x="8396210" y="6165304"/>
            <a:ext cx="720080" cy="692696"/>
          </a:xfrm>
          <a:prstGeom prst="star8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/>
              <a:t>9</a:t>
            </a:r>
            <a:endParaRPr lang="th-TH" dirty="0"/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337891" y="2348880"/>
            <a:ext cx="85047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ง. ละลาย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NaCl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ลงไปในสารละลาย</a:t>
            </a:r>
            <a:endParaRPr lang="th-TH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683568" y="3009146"/>
            <a:ext cx="82089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h-TH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จะทำให้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Cl</a:t>
            </a:r>
            <a:r>
              <a:rPr lang="en-US" sz="40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-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เพิ่มขึ้น </a:t>
            </a:r>
            <a:r>
              <a:rPr lang="th-TH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ปฏิกิริยา</a:t>
            </a:r>
            <a:r>
              <a:rPr lang="th-TH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จะเกิดไปข้างหน้า ได้สีเหลือง</a:t>
            </a:r>
            <a:endParaRPr lang="th-TH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158750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1558</TotalTime>
  <Words>2601</Words>
  <Application>Microsoft Office PowerPoint</Application>
  <PresentationFormat>นำเสนอทางหน้าจอ (4:3)</PresentationFormat>
  <Paragraphs>374</Paragraphs>
  <Slides>31</Slides>
  <Notes>0</Notes>
  <HiddenSlides>0</HiddenSlides>
  <MMClips>0</MMClips>
  <ScaleCrop>false</ScaleCrop>
  <HeadingPairs>
    <vt:vector size="6" baseType="variant">
      <vt:variant>
        <vt:lpstr>ชุดรูปแบบ</vt:lpstr>
      </vt:variant>
      <vt:variant>
        <vt:i4>2</vt:i4>
      </vt:variant>
      <vt:variant>
        <vt:lpstr>เซิร์ฟเวอร์ OLE ฝังตัว</vt:lpstr>
      </vt:variant>
      <vt:variant>
        <vt:i4>2</vt:i4>
      </vt:variant>
      <vt:variant>
        <vt:lpstr>ชื่อเรื่องภาพนิ่ง</vt:lpstr>
      </vt:variant>
      <vt:variant>
        <vt:i4>31</vt:i4>
      </vt:variant>
    </vt:vector>
  </HeadingPairs>
  <TitlesOfParts>
    <vt:vector size="35" baseType="lpstr">
      <vt:lpstr>ชุดรูปแบบของ Office</vt:lpstr>
      <vt:lpstr>1_ชุดรูปแบบของ Office</vt:lpstr>
      <vt:lpstr>Equation</vt:lpstr>
      <vt:lpstr>สมการ</vt:lpstr>
      <vt:lpstr>ปัจจัยที่มีผลต่อภาวะสมดุล</vt:lpstr>
      <vt:lpstr>งานนำเสนอ PowerPoint</vt:lpstr>
      <vt:lpstr>งานนำเสนอ PowerPoint</vt:lpstr>
      <vt:lpstr>สรุปการเลื่อนของสมดุล</vt:lpstr>
      <vt:lpstr>ตัวอย่าง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อิทธิพลของความดันต่อสมดุล</vt:lpstr>
      <vt:lpstr>การรบกวนภาวะสมดุลของระบบโดยการเพิ่มความดัน</vt:lpstr>
      <vt:lpstr>งานนำเสนอ PowerPoint</vt:lpstr>
      <vt:lpstr>การรบกวนภาวะสมดุลของระบบโดยการลดความดัน</vt:lpstr>
      <vt:lpstr>อิทธิพลของความดันต่อสมดุล</vt:lpstr>
      <vt:lpstr>งานนำเสนอ PowerPoint</vt:lpstr>
    </vt:vector>
  </TitlesOfParts>
  <Company>CtrlSoft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dumrongsak</dc:creator>
  <cp:lastModifiedBy>user</cp:lastModifiedBy>
  <cp:revision>123</cp:revision>
  <dcterms:created xsi:type="dcterms:W3CDTF">2011-10-11T13:49:47Z</dcterms:created>
  <dcterms:modified xsi:type="dcterms:W3CDTF">2014-12-11T05:45:57Z</dcterms:modified>
</cp:coreProperties>
</file>