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</p:sldMasterIdLst>
  <p:sldIdLst>
    <p:sldId id="256" r:id="rId3"/>
    <p:sldId id="257" r:id="rId4"/>
    <p:sldId id="263" r:id="rId5"/>
    <p:sldId id="260" r:id="rId6"/>
    <p:sldId id="258" r:id="rId7"/>
    <p:sldId id="261" r:id="rId8"/>
    <p:sldId id="264" r:id="rId9"/>
    <p:sldId id="265" r:id="rId10"/>
    <p:sldId id="266" r:id="rId11"/>
    <p:sldId id="259" r:id="rId12"/>
    <p:sldId id="267" r:id="rId1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9E4FF"/>
    <a:srgbClr val="A3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18/12/57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85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18/12/57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994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18/12/57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282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18/12/57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5544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18/12/57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5304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18/12/57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8847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18/12/57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2449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18/12/57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1526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18/12/57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1344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18/12/57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5737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18/12/57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078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18/12/57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2443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18/12/57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7224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18/12/57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7637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18/12/57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660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18/12/57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664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18/12/57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494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18/12/57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2246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18/12/57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650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18/12/57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87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18/12/57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234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18/12/57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759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DA5B4-F352-4D1B-B278-080C9E6DFCBF}" type="datetimeFigureOut">
              <a:rPr lang="th-TH" smtClean="0"/>
              <a:t>18/12/57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104900" y="901700"/>
            <a:ext cx="7859713" cy="92075"/>
            <a:chOff x="409" y="526"/>
            <a:chExt cx="5111" cy="51"/>
          </a:xfrm>
        </p:grpSpPr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424" y="528"/>
              <a:ext cx="5096" cy="48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latin typeface="Arial" charset="0"/>
                <a:cs typeface="Angsana New" charset="-34"/>
              </a:endParaRPr>
            </a:p>
          </p:txBody>
        </p:sp>
        <p:sp>
          <p:nvSpPr>
            <p:cNvPr id="9" name="Oval 6"/>
            <p:cNvSpPr>
              <a:spLocks noChangeArrowheads="1"/>
            </p:cNvSpPr>
            <p:nvPr userDrawn="1"/>
          </p:nvSpPr>
          <p:spPr bwMode="auto">
            <a:xfrm>
              <a:off x="409" y="526"/>
              <a:ext cx="51" cy="51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latin typeface="Arial" charset="0"/>
                <a:cs typeface="Angsana New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999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DA5B4-F352-4D1B-B278-080C9E6DFCBF}" type="datetimeFigureOut">
              <a:rPr lang="th-TH" smtClean="0"/>
              <a:t>18/12/57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94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../soontorn/power%20point/soontorn/PowerPoint/C_068_RATE.SWF" TargetMode="Externa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image" Target="../media/image55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88" y="1052736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หลักของเลอชา</a:t>
            </a:r>
            <a:r>
              <a:rPr lang="th-TH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เตอลิ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เอ</a:t>
            </a:r>
            <a:b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(Le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Chatelier’s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Principle)</a:t>
            </a:r>
            <a:endParaRPr lang="th-TH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Rectangle 12"/>
          <p:cNvSpPr txBox="1">
            <a:spLocks noChangeArrowheads="1"/>
          </p:cNvSpPr>
          <p:nvPr/>
        </p:nvSpPr>
        <p:spPr>
          <a:xfrm>
            <a:off x="3230074" y="2708920"/>
            <a:ext cx="5688458" cy="40386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th-TH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When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a  </a:t>
            </a:r>
            <a:r>
              <a:rPr lang="th-TH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chemical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system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at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equilibrium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is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disturbed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,  </a:t>
            </a:r>
            <a:r>
              <a:rPr lang="th-TH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it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reattains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equilibrium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by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undergoing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a  </a:t>
            </a:r>
            <a:r>
              <a:rPr lang="th-TH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net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reaction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that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reduces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the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effect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of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the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disturbance</a:t>
            </a:r>
            <a:endPara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h-TH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2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Chemistry</a:t>
            </a:r>
            <a:r>
              <a:rPr lang="th-TH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: </a:t>
            </a:r>
            <a:r>
              <a:rPr lang="th-TH" sz="2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Martin</a:t>
            </a:r>
            <a:r>
              <a:rPr lang="th-TH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S. </a:t>
            </a:r>
            <a:r>
              <a:rPr lang="th-TH" sz="2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Silberberg</a:t>
            </a:r>
            <a:r>
              <a:rPr lang="th-TH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เมื่อระบบที่อยู่ในสภาวะสมดุลถูกรบกวนจะทำให้สมดุลของระบบเสียไป  ระบบจึงปรับตัวไปในทิศทางที่จะทำให้ปัจจัยที่รบกวนนั้นลดลงเหลือน้อยที่สุด  แล้วระบบจะเข้าสู่ภาวะสมดุลอีก</a:t>
            </a:r>
            <a:r>
              <a:rPr lang="th-TH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ครั้งหนึ่ง</a:t>
            </a:r>
            <a:endPara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" name="Picture 1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3528" y="2708920"/>
            <a:ext cx="2682693" cy="3744912"/>
          </a:xfrm>
          <a:prstGeom prst="rect">
            <a:avLst/>
          </a:prstGeom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541337" y="5299993"/>
            <a:ext cx="26887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Henri  Louis  Le  Chatelier</a:t>
            </a:r>
            <a:endParaRPr lang="th-TH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-15010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7" name="ดาว 8 แฉก 6"/>
          <p:cNvSpPr/>
          <p:nvPr/>
        </p:nvSpPr>
        <p:spPr>
          <a:xfrm>
            <a:off x="8443245" y="6129300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19501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15010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6842" y="980728"/>
            <a:ext cx="90656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ตัวอย่างที่ 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ปฏิกิริยา 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X(g)                    Y(g)  + Z(g)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เกิดในระบบปิดที่อุณหภูมิคงที่ ถ้านำแก๊ส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X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จำนวนหนึ่งใส่ในภาชนะขนาด  2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dm</a:t>
            </a:r>
            <a:r>
              <a:rPr lang="en-US" sz="40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ที่สมดุล พบว่า ความเข้มข้นของ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X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เท่ากับ 0.2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/dm</a:t>
            </a:r>
            <a:r>
              <a:rPr lang="en-US" sz="4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เมื่อเติม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X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ลงไปอีกจำนวนหนึ่ง พบว่า ที่สมดุลใหม่ความเข้มข้นของ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X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เปลี่ยนเป็น  1.8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/dm</a:t>
            </a:r>
            <a:r>
              <a:rPr lang="en-US" sz="40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ความเข้มข้นของแก๊ส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Y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ที่สมดุลใหม่ จะเป็นกี่เท่าของค่าเดิม </a:t>
            </a:r>
            <a:endParaRPr lang="th-TH" sz="4000" dirty="0"/>
          </a:p>
        </p:txBody>
      </p:sp>
      <p:grpSp>
        <p:nvGrpSpPr>
          <p:cNvPr id="5" name="กลุ่ม 4"/>
          <p:cNvGrpSpPr/>
          <p:nvPr/>
        </p:nvGrpSpPr>
        <p:grpSpPr>
          <a:xfrm>
            <a:off x="4185138" y="1222166"/>
            <a:ext cx="936104" cy="278455"/>
            <a:chOff x="3275856" y="5886849"/>
            <a:chExt cx="936104" cy="278455"/>
          </a:xfrm>
        </p:grpSpPr>
        <p:grpSp>
          <p:nvGrpSpPr>
            <p:cNvPr id="6" name="กลุ่ม 5"/>
            <p:cNvGrpSpPr/>
            <p:nvPr/>
          </p:nvGrpSpPr>
          <p:grpSpPr>
            <a:xfrm>
              <a:off x="3275856" y="5886849"/>
              <a:ext cx="936104" cy="95684"/>
              <a:chOff x="3275856" y="6069620"/>
              <a:chExt cx="936104" cy="95684"/>
            </a:xfrm>
          </p:grpSpPr>
          <p:cxnSp>
            <p:nvCxnSpPr>
              <p:cNvPr id="10" name="ตัวเชื่อมต่อตรง 9"/>
              <p:cNvCxnSpPr/>
              <p:nvPr/>
            </p:nvCxnSpPr>
            <p:spPr>
              <a:xfrm>
                <a:off x="3275856" y="6165304"/>
                <a:ext cx="936104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ตัวเชื่อมต่อตรง 10"/>
              <p:cNvCxnSpPr/>
              <p:nvPr/>
            </p:nvCxnSpPr>
            <p:spPr>
              <a:xfrm>
                <a:off x="4067944" y="6069620"/>
                <a:ext cx="144016" cy="7505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กลุ่ม 6"/>
            <p:cNvGrpSpPr/>
            <p:nvPr/>
          </p:nvGrpSpPr>
          <p:grpSpPr>
            <a:xfrm rot="10800000">
              <a:off x="3275856" y="6069620"/>
              <a:ext cx="936104" cy="95684"/>
              <a:chOff x="3275856" y="6069620"/>
              <a:chExt cx="936104" cy="95684"/>
            </a:xfrm>
          </p:grpSpPr>
          <p:cxnSp>
            <p:nvCxnSpPr>
              <p:cNvPr id="8" name="ตัวเชื่อมต่อตรง 7"/>
              <p:cNvCxnSpPr/>
              <p:nvPr/>
            </p:nvCxnSpPr>
            <p:spPr>
              <a:xfrm>
                <a:off x="3275856" y="6165304"/>
                <a:ext cx="936104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ตัวเชื่อมต่อตรง 8"/>
              <p:cNvCxnSpPr/>
              <p:nvPr/>
            </p:nvCxnSpPr>
            <p:spPr>
              <a:xfrm>
                <a:off x="4067944" y="6069620"/>
                <a:ext cx="144016" cy="7505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สี่เหลี่ยมผืนผ้า 11"/>
          <p:cNvSpPr/>
          <p:nvPr/>
        </p:nvSpPr>
        <p:spPr>
          <a:xfrm>
            <a:off x="683567" y="4953362"/>
            <a:ext cx="12891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1.   0.33</a:t>
            </a:r>
            <a:endParaRPr lang="th-TH" sz="4000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83567" y="5661248"/>
            <a:ext cx="12891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 2.00</a:t>
            </a:r>
            <a:endParaRPr lang="th-TH" sz="4000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508104" y="4953362"/>
            <a:ext cx="12891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3.   3.00</a:t>
            </a:r>
            <a:endParaRPr lang="th-TH" sz="4000" dirty="0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5527239" y="5661248"/>
            <a:ext cx="12891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 4.00</a:t>
            </a:r>
            <a:endParaRPr lang="th-TH" sz="4000" dirty="0"/>
          </a:p>
        </p:txBody>
      </p:sp>
      <p:sp>
        <p:nvSpPr>
          <p:cNvPr id="16" name="ดาว 8 แฉก 15"/>
          <p:cNvSpPr/>
          <p:nvPr/>
        </p:nvSpPr>
        <p:spPr>
          <a:xfrm>
            <a:off x="8443245" y="6129300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10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0544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15010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267744" y="908720"/>
            <a:ext cx="42578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X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g)</a:t>
            </a:r>
            <a:r>
              <a:rPr lang="th-TH" sz="4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Y(g)    +   Z(g)</a:t>
            </a:r>
            <a:endParaRPr lang="th-TH" sz="4000" dirty="0"/>
          </a:p>
        </p:txBody>
      </p:sp>
      <p:grpSp>
        <p:nvGrpSpPr>
          <p:cNvPr id="8" name="กลุ่ม 7"/>
          <p:cNvGrpSpPr/>
          <p:nvPr/>
        </p:nvGrpSpPr>
        <p:grpSpPr>
          <a:xfrm>
            <a:off x="3252287" y="1123435"/>
            <a:ext cx="936104" cy="278455"/>
            <a:chOff x="3275856" y="5886849"/>
            <a:chExt cx="936104" cy="278455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3275856" y="5886849"/>
              <a:ext cx="936104" cy="95684"/>
              <a:chOff x="3275856" y="6069620"/>
              <a:chExt cx="936104" cy="95684"/>
            </a:xfrm>
          </p:grpSpPr>
          <p:cxnSp>
            <p:nvCxnSpPr>
              <p:cNvPr id="13" name="ตัวเชื่อมต่อตรง 12"/>
              <p:cNvCxnSpPr/>
              <p:nvPr/>
            </p:nvCxnSpPr>
            <p:spPr>
              <a:xfrm>
                <a:off x="3275856" y="6165304"/>
                <a:ext cx="936104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ตัวเชื่อมต่อตรง 13"/>
              <p:cNvCxnSpPr/>
              <p:nvPr/>
            </p:nvCxnSpPr>
            <p:spPr>
              <a:xfrm>
                <a:off x="4067944" y="6069620"/>
                <a:ext cx="144016" cy="7505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 rot="10800000">
              <a:off x="3275856" y="6069620"/>
              <a:ext cx="936104" cy="95684"/>
              <a:chOff x="3275856" y="6069620"/>
              <a:chExt cx="936104" cy="95684"/>
            </a:xfrm>
          </p:grpSpPr>
          <p:cxnSp>
            <p:nvCxnSpPr>
              <p:cNvPr id="11" name="ตัวเชื่อมต่อตรง 10"/>
              <p:cNvCxnSpPr/>
              <p:nvPr/>
            </p:nvCxnSpPr>
            <p:spPr>
              <a:xfrm>
                <a:off x="3275856" y="6165304"/>
                <a:ext cx="936104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ตัวเชื่อมต่อตรง 11"/>
              <p:cNvCxnSpPr/>
              <p:nvPr/>
            </p:nvCxnSpPr>
            <p:spPr>
              <a:xfrm>
                <a:off x="4067944" y="6069620"/>
                <a:ext cx="144016" cy="7505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สี่เหลี่ยมผืนผ้า 16"/>
          <p:cNvSpPr/>
          <p:nvPr/>
        </p:nvSpPr>
        <p:spPr>
          <a:xfrm>
            <a:off x="288182" y="1976646"/>
            <a:ext cx="19217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ที่สมดุลเดิม</a:t>
            </a:r>
            <a:endParaRPr lang="th-TH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2174121" y="2060848"/>
            <a:ext cx="1162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0.2 M</a:t>
            </a:r>
            <a:endParaRPr lang="th-TH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323528" y="3068960"/>
            <a:ext cx="17484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สมดุลใหม่</a:t>
            </a:r>
            <a:endParaRPr lang="th-TH" sz="4000" dirty="0"/>
          </a:p>
        </p:txBody>
      </p:sp>
      <p:cxnSp>
        <p:nvCxnSpPr>
          <p:cNvPr id="39" name="ตัวเชื่อมต่อตรง 38"/>
          <p:cNvCxnSpPr/>
          <p:nvPr/>
        </p:nvCxnSpPr>
        <p:spPr>
          <a:xfrm>
            <a:off x="6732240" y="1037210"/>
            <a:ext cx="0" cy="273963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984638" y="966910"/>
                <a:ext cx="1709186" cy="876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𝑲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𝒀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𝒁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𝑿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th-TH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638" y="966910"/>
                <a:ext cx="1709186" cy="876330"/>
              </a:xfrm>
              <a:prstGeom prst="rect">
                <a:avLst/>
              </a:prstGeom>
              <a:blipFill rotWithShape="1">
                <a:blip r:embed="rId2"/>
                <a:stretch>
                  <a:fillRect b="-69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2165882" y="3140968"/>
            <a:ext cx="1162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1.8 M</a:t>
            </a:r>
            <a:endParaRPr lang="th-TH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88391" y="2038201"/>
                <a:ext cx="8178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𝑴</m:t>
                    </m:r>
                  </m:oMath>
                </a14:m>
                <a:endParaRPr lang="th-TH" sz="36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391" y="2038201"/>
                <a:ext cx="817853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3134" t="-21698" b="-3396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61868" y="3148841"/>
                <a:ext cx="7537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y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𝑴</m:t>
                    </m:r>
                  </m:oMath>
                </a14:m>
                <a:endParaRPr lang="th-TH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68" y="3148841"/>
                <a:ext cx="753732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21951" t="-21053" b="-3368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652119" y="2060848"/>
                <a:ext cx="8178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th-TH"/>
                </a:defPPr>
                <a:lvl1pPr>
                  <a:defRPr sz="3600" b="1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lvl1pPr>
              </a:lstStyle>
              <a:p>
                <a:r>
                  <a:rPr lang="en-US" dirty="0"/>
                  <a:t>x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𝑴</m:t>
                    </m:r>
                  </m:oMath>
                </a14:m>
                <a:endParaRPr lang="th-TH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19" y="2060848"/>
                <a:ext cx="817853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23134" t="-21698" b="-3396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508104" y="3204265"/>
                <a:ext cx="7537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y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𝑴</m:t>
                    </m:r>
                  </m:oMath>
                </a14:m>
                <a:endParaRPr lang="th-TH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204265"/>
                <a:ext cx="753732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21951" t="-20833" b="-3229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948264" y="1904598"/>
                <a:ext cx="1371914" cy="842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𝑲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th-TH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904598"/>
                <a:ext cx="1371914" cy="84285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948264" y="3018189"/>
                <a:ext cx="1371914" cy="843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𝑲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th-TH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018189"/>
                <a:ext cx="1371914" cy="843051"/>
              </a:xfrm>
              <a:prstGeom prst="rect">
                <a:avLst/>
              </a:prstGeom>
              <a:blipFill rotWithShape="1">
                <a:blip r:embed="rId8"/>
                <a:stretch>
                  <a:fillRect b="-72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สี่เหลี่ยมผืนผ้า 50"/>
          <p:cNvSpPr/>
          <p:nvPr/>
        </p:nvSpPr>
        <p:spPr>
          <a:xfrm>
            <a:off x="282723" y="3861240"/>
            <a:ext cx="52253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ที่อุณหภูมิคงที่ ดังนั้นค่า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เท่าเดิม </a:t>
            </a:r>
            <a:endParaRPr lang="th-TH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51520" y="4653136"/>
                <a:ext cx="1858394" cy="968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h-TH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th-TH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th-TH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th-TH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th-TH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653136"/>
                <a:ext cx="1858394" cy="968150"/>
              </a:xfrm>
              <a:prstGeom prst="rect">
                <a:avLst/>
              </a:prstGeom>
              <a:blipFill rotWithShape="1">
                <a:blip r:embed="rId9"/>
                <a:stretch>
                  <a:fillRect b="-125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23528" y="5622864"/>
                <a:ext cx="1681999" cy="104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h-TH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th-TH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622864"/>
                <a:ext cx="1681999" cy="1041760"/>
              </a:xfrm>
              <a:prstGeom prst="rect">
                <a:avLst/>
              </a:prstGeom>
              <a:blipFill rotWithShape="1">
                <a:blip r:embed="rId10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ตัวเชื่อมต่อตรง 54"/>
          <p:cNvCxnSpPr/>
          <p:nvPr/>
        </p:nvCxnSpPr>
        <p:spPr>
          <a:xfrm>
            <a:off x="2339752" y="4869160"/>
            <a:ext cx="3194" cy="17997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699792" y="4581128"/>
                <a:ext cx="1333635" cy="104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h-TH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th-TH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581128"/>
                <a:ext cx="1333635" cy="1041760"/>
              </a:xfrm>
              <a:prstGeom prst="rect">
                <a:avLst/>
              </a:prstGeom>
              <a:blipFill rotWithShape="1">
                <a:blip r:embed="rId11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760450" y="5689036"/>
                <a:ext cx="1161664" cy="975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𝒚</m:t>
                          </m:r>
                        </m:den>
                      </m:f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450" y="5689036"/>
                <a:ext cx="1161664" cy="975588"/>
              </a:xfrm>
              <a:prstGeom prst="rect">
                <a:avLst/>
              </a:prstGeom>
              <a:blipFill rotWithShape="1">
                <a:blip r:embed="rId12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915600" y="5304315"/>
                <a:ext cx="141897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y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r>
                  <a:rPr lang="en-US" sz="4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3x</a:t>
                </a:r>
                <a:endParaRPr lang="th-TH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600" y="5304315"/>
                <a:ext cx="1418978" cy="769441"/>
              </a:xfrm>
              <a:prstGeom prst="rect">
                <a:avLst/>
              </a:prstGeom>
              <a:blipFill rotWithShape="1">
                <a:blip r:embed="rId13"/>
                <a:stretch>
                  <a:fillRect l="-17597" t="-23810" r="-19742" b="-3571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ตัวเชื่อมต่อตรง 59"/>
          <p:cNvCxnSpPr/>
          <p:nvPr/>
        </p:nvCxnSpPr>
        <p:spPr>
          <a:xfrm>
            <a:off x="4522148" y="4856523"/>
            <a:ext cx="3194" cy="17997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สี่เหลี่ยมผืนผ้า 31"/>
          <p:cNvSpPr/>
          <p:nvPr/>
        </p:nvSpPr>
        <p:spPr>
          <a:xfrm>
            <a:off x="107504" y="1052736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วิธีทำ</a:t>
            </a:r>
            <a:endParaRPr lang="th-TH" sz="4000" dirty="0"/>
          </a:p>
        </p:txBody>
      </p:sp>
      <p:sp>
        <p:nvSpPr>
          <p:cNvPr id="33" name="ดาว 8 แฉก 32"/>
          <p:cNvSpPr/>
          <p:nvPr/>
        </p:nvSpPr>
        <p:spPr>
          <a:xfrm>
            <a:off x="8443245" y="6129300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7536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28" grpId="0"/>
      <p:bldP spid="31" grpId="0"/>
      <p:bldP spid="41" grpId="0"/>
      <p:bldP spid="38" grpId="0"/>
      <p:bldP spid="15" grpId="0"/>
      <p:bldP spid="44" grpId="0"/>
      <p:bldP spid="47" grpId="0"/>
      <p:bldP spid="48" grpId="0"/>
      <p:bldP spid="49" grpId="0"/>
      <p:bldP spid="50" grpId="0"/>
      <p:bldP spid="51" grpId="0"/>
      <p:bldP spid="53" grpId="0"/>
      <p:bldP spid="54" grpId="0"/>
      <p:bldP spid="57" grpId="0"/>
      <p:bldP spid="58" grpId="0"/>
      <p:bldP spid="59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15010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528" y="980728"/>
            <a:ext cx="88559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ตัวอย่างที่ 1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แก๊ส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</a:t>
            </a:r>
            <a:r>
              <a:rPr lang="en-US" sz="4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ทำปฏิกิริยากับแก๊ส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I</a:t>
            </a:r>
            <a:r>
              <a:rPr lang="en-US" sz="40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ได้แก๊ส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HI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เป็นผลิตภัณฑ์  ถ้าเริ่มต้นด้วยแก๊ส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</a:t>
            </a:r>
            <a:r>
              <a:rPr lang="en-US" sz="40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6 </a:t>
            </a:r>
            <a:r>
              <a:rPr lang="th-TH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โมล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และแก๊ส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I</a:t>
            </a:r>
            <a:r>
              <a:rPr lang="en-US" sz="40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6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โมล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b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ในภาชนะขนาด 2 ลิตร ที่สมดุลพบว่ามีแก๊ส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I</a:t>
            </a:r>
            <a:r>
              <a:rPr lang="en-US" sz="40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เหลืออยู่ 2  </a:t>
            </a:r>
            <a:r>
              <a:rPr lang="th-TH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โมล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ถ้ารบกวนสมดุลนี้ โดยการเติม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HI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ลงไป 12  </a:t>
            </a:r>
            <a:r>
              <a:rPr lang="th-TH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โมล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ที่สมดุลใหม่</a:t>
            </a:r>
            <a:b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จะมีปริมาณ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HI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กี่</a:t>
            </a:r>
            <a:r>
              <a:rPr lang="th-TH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โมล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95536" y="4005064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วิธีทำ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428935" y="4598539"/>
            <a:ext cx="1368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เริ่มต้น</a:t>
            </a:r>
            <a:endParaRPr lang="th-TH" sz="4000" dirty="0"/>
          </a:p>
        </p:txBody>
      </p:sp>
      <p:grpSp>
        <p:nvGrpSpPr>
          <p:cNvPr id="15" name="กลุ่ม 14"/>
          <p:cNvGrpSpPr/>
          <p:nvPr/>
        </p:nvGrpSpPr>
        <p:grpSpPr>
          <a:xfrm>
            <a:off x="3664689" y="3945250"/>
            <a:ext cx="4363695" cy="707886"/>
            <a:chOff x="3664689" y="4165397"/>
            <a:chExt cx="4363695" cy="707886"/>
          </a:xfrm>
        </p:grpSpPr>
        <p:sp>
          <p:nvSpPr>
            <p:cNvPr id="7" name="สี่เหลี่ยมผืนผ้า 6"/>
            <p:cNvSpPr/>
            <p:nvPr/>
          </p:nvSpPr>
          <p:spPr>
            <a:xfrm>
              <a:off x="3664689" y="4165397"/>
              <a:ext cx="436369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H</a:t>
              </a:r>
              <a:r>
                <a:rPr lang="en-US" sz="4000" b="1" baseline="-25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2</a:t>
              </a:r>
              <a:r>
                <a:rPr lang="th-TH" sz="4000" b="1" baseline="-25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 </a:t>
              </a:r>
              <a:r>
                <a:rPr lang="th-TH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+  </a:t>
              </a:r>
              <a:r>
                <a:rPr lang="en-US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I</a:t>
              </a:r>
              <a:r>
                <a:rPr lang="en-US" sz="4000" b="1" baseline="-25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2</a:t>
              </a:r>
              <a:r>
                <a:rPr lang="en-US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                           2HI</a:t>
              </a:r>
              <a:endParaRPr lang="th-TH" sz="4000" dirty="0"/>
            </a:p>
          </p:txBody>
        </p:sp>
        <p:grpSp>
          <p:nvGrpSpPr>
            <p:cNvPr id="8" name="กลุ่ม 7"/>
            <p:cNvGrpSpPr/>
            <p:nvPr/>
          </p:nvGrpSpPr>
          <p:grpSpPr>
            <a:xfrm>
              <a:off x="5580112" y="4365895"/>
              <a:ext cx="936104" cy="278455"/>
              <a:chOff x="3275856" y="5886849"/>
              <a:chExt cx="936104" cy="278455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3275856" y="5886849"/>
                <a:ext cx="936104" cy="95684"/>
                <a:chOff x="3275856" y="6069620"/>
                <a:chExt cx="936104" cy="95684"/>
              </a:xfrm>
            </p:grpSpPr>
            <p:cxnSp>
              <p:nvCxnSpPr>
                <p:cNvPr id="13" name="ตัวเชื่อมต่อตรง 12"/>
                <p:cNvCxnSpPr/>
                <p:nvPr/>
              </p:nvCxnSpPr>
              <p:spPr>
                <a:xfrm>
                  <a:off x="3275856" y="6165304"/>
                  <a:ext cx="936104" cy="0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ตัวเชื่อมต่อตรง 13"/>
                <p:cNvCxnSpPr/>
                <p:nvPr/>
              </p:nvCxnSpPr>
              <p:spPr>
                <a:xfrm>
                  <a:off x="4067944" y="6069620"/>
                  <a:ext cx="144016" cy="75057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 rot="10800000">
                <a:off x="3275856" y="6069620"/>
                <a:ext cx="936104" cy="95684"/>
                <a:chOff x="3275856" y="6069620"/>
                <a:chExt cx="936104" cy="95684"/>
              </a:xfrm>
            </p:grpSpPr>
            <p:cxnSp>
              <p:nvCxnSpPr>
                <p:cNvPr id="11" name="ตัวเชื่อมต่อตรง 10"/>
                <p:cNvCxnSpPr/>
                <p:nvPr/>
              </p:nvCxnSpPr>
              <p:spPr>
                <a:xfrm>
                  <a:off x="3275856" y="6165304"/>
                  <a:ext cx="936104" cy="0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ตัวเชื่อมต่อตรง 11"/>
                <p:cNvCxnSpPr/>
                <p:nvPr/>
              </p:nvCxnSpPr>
              <p:spPr>
                <a:xfrm>
                  <a:off x="4067944" y="6069620"/>
                  <a:ext cx="144016" cy="75057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6" name="สี่เหลี่ยมผืนผ้า 15"/>
          <p:cNvSpPr/>
          <p:nvPr/>
        </p:nvSpPr>
        <p:spPr>
          <a:xfrm>
            <a:off x="1432832" y="5187830"/>
            <a:ext cx="3283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เปลี่ยนแปลง</a:t>
            </a:r>
            <a:endParaRPr lang="th-TH" sz="4000" dirty="0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426140" y="5835902"/>
            <a:ext cx="1655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ที่สมดุล</a:t>
            </a:r>
            <a:endParaRPr lang="th-TH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393677" y="4581128"/>
                <a:ext cx="931665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𝟔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677" y="4581128"/>
                <a:ext cx="931665" cy="6750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27984" y="4599572"/>
                <a:ext cx="931665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𝟔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599572"/>
                <a:ext cx="931665" cy="67505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025306" y="4509120"/>
                <a:ext cx="931665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306" y="4509120"/>
                <a:ext cx="931665" cy="675057"/>
              </a:xfrm>
              <a:prstGeom prst="rect">
                <a:avLst/>
              </a:prstGeom>
              <a:blipFill rotWithShape="1">
                <a:blip r:embed="rId5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27984" y="5949280"/>
                <a:ext cx="931665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949280"/>
                <a:ext cx="931665" cy="6750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00811" y="5187830"/>
                <a:ext cx="1166794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sz="2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811" y="5187830"/>
                <a:ext cx="1166794" cy="6750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76256" y="5189850"/>
                <a:ext cx="1166794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sz="2000" b="1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𝟖</m:t>
                          </m:r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5189850"/>
                <a:ext cx="1166794" cy="67505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347864" y="5204244"/>
                <a:ext cx="1166794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sz="2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5204244"/>
                <a:ext cx="1166794" cy="675057"/>
              </a:xfrm>
              <a:prstGeom prst="rect">
                <a:avLst/>
              </a:prstGeom>
              <a:blipFill rotWithShape="1">
                <a:blip r:embed="rId9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92280" y="5949280"/>
                <a:ext cx="931665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𝟖</m:t>
                          </m:r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5949280"/>
                <a:ext cx="931665" cy="67505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491880" y="5949280"/>
                <a:ext cx="931665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949280"/>
                <a:ext cx="931665" cy="67505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ดาว 8 แฉก 28"/>
          <p:cNvSpPr/>
          <p:nvPr/>
        </p:nvSpPr>
        <p:spPr>
          <a:xfrm>
            <a:off x="8443245" y="6129300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34046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15010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88933" y="1562009"/>
            <a:ext cx="1368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เริ่มต้น</a:t>
            </a:r>
            <a:endParaRPr lang="th-TH" sz="4000" dirty="0"/>
          </a:p>
        </p:txBody>
      </p:sp>
      <p:grpSp>
        <p:nvGrpSpPr>
          <p:cNvPr id="23" name="กลุ่ม 22"/>
          <p:cNvGrpSpPr/>
          <p:nvPr/>
        </p:nvGrpSpPr>
        <p:grpSpPr>
          <a:xfrm>
            <a:off x="2424687" y="908720"/>
            <a:ext cx="3796232" cy="707886"/>
            <a:chOff x="2424687" y="908720"/>
            <a:chExt cx="3796232" cy="707886"/>
          </a:xfrm>
        </p:grpSpPr>
        <p:sp>
          <p:nvSpPr>
            <p:cNvPr id="7" name="สี่เหลี่ยมผืนผ้า 6"/>
            <p:cNvSpPr/>
            <p:nvPr/>
          </p:nvSpPr>
          <p:spPr>
            <a:xfrm>
              <a:off x="2424687" y="908720"/>
              <a:ext cx="379623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H</a:t>
              </a:r>
              <a:r>
                <a:rPr lang="en-US" sz="4000" b="1" baseline="-25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2</a:t>
              </a:r>
              <a:r>
                <a:rPr lang="th-TH" sz="4000" b="1" baseline="-25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 </a:t>
              </a:r>
              <a:r>
                <a:rPr lang="th-TH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+  </a:t>
              </a:r>
              <a:r>
                <a:rPr lang="en-US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I</a:t>
              </a:r>
              <a:r>
                <a:rPr lang="en-US" sz="4000" b="1" baseline="-25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2</a:t>
              </a:r>
              <a:r>
                <a:rPr lang="en-US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                     2HI</a:t>
              </a:r>
              <a:endParaRPr lang="th-TH" sz="4000" dirty="0"/>
            </a:p>
          </p:txBody>
        </p:sp>
        <p:grpSp>
          <p:nvGrpSpPr>
            <p:cNvPr id="8" name="กลุ่ม 7"/>
            <p:cNvGrpSpPr/>
            <p:nvPr/>
          </p:nvGrpSpPr>
          <p:grpSpPr>
            <a:xfrm>
              <a:off x="4139952" y="1109218"/>
              <a:ext cx="936104" cy="278455"/>
              <a:chOff x="3275856" y="5886849"/>
              <a:chExt cx="936104" cy="278455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3275856" y="5886849"/>
                <a:ext cx="936104" cy="95684"/>
                <a:chOff x="3275856" y="6069620"/>
                <a:chExt cx="936104" cy="95684"/>
              </a:xfrm>
            </p:grpSpPr>
            <p:cxnSp>
              <p:nvCxnSpPr>
                <p:cNvPr id="13" name="ตัวเชื่อมต่อตรง 12"/>
                <p:cNvCxnSpPr/>
                <p:nvPr/>
              </p:nvCxnSpPr>
              <p:spPr>
                <a:xfrm>
                  <a:off x="3275856" y="6165304"/>
                  <a:ext cx="936104" cy="0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ตัวเชื่อมต่อตรง 13"/>
                <p:cNvCxnSpPr/>
                <p:nvPr/>
              </p:nvCxnSpPr>
              <p:spPr>
                <a:xfrm>
                  <a:off x="4067944" y="6069620"/>
                  <a:ext cx="144016" cy="75057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 rot="10800000">
                <a:off x="3275856" y="6069620"/>
                <a:ext cx="936104" cy="95684"/>
                <a:chOff x="3275856" y="6069620"/>
                <a:chExt cx="936104" cy="95684"/>
              </a:xfrm>
            </p:grpSpPr>
            <p:cxnSp>
              <p:nvCxnSpPr>
                <p:cNvPr id="11" name="ตัวเชื่อมต่อตรง 10"/>
                <p:cNvCxnSpPr/>
                <p:nvPr/>
              </p:nvCxnSpPr>
              <p:spPr>
                <a:xfrm>
                  <a:off x="3275856" y="6165304"/>
                  <a:ext cx="936104" cy="0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ตัวเชื่อมต่อตรง 11"/>
                <p:cNvCxnSpPr/>
                <p:nvPr/>
              </p:nvCxnSpPr>
              <p:spPr>
                <a:xfrm>
                  <a:off x="4067944" y="6069620"/>
                  <a:ext cx="144016" cy="75057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6" name="สี่เหลี่ยมผืนผ้า 15"/>
          <p:cNvSpPr/>
          <p:nvPr/>
        </p:nvSpPr>
        <p:spPr>
          <a:xfrm>
            <a:off x="192830" y="2151300"/>
            <a:ext cx="3283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เปลี่ยนแปลง</a:t>
            </a:r>
            <a:endParaRPr lang="th-TH" sz="4000" dirty="0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86138" y="2799372"/>
            <a:ext cx="19217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ที่สมดุลเดิม</a:t>
            </a:r>
            <a:endParaRPr lang="th-TH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53675" y="1544598"/>
                <a:ext cx="931665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𝟔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675" y="1544598"/>
                <a:ext cx="931665" cy="67505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87982" y="1563042"/>
                <a:ext cx="931665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𝟔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982" y="1563042"/>
                <a:ext cx="931665" cy="6750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46821" y="1472590"/>
                <a:ext cx="931665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821" y="1472590"/>
                <a:ext cx="931665" cy="67505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187982" y="2912750"/>
                <a:ext cx="931665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982" y="2912750"/>
                <a:ext cx="931665" cy="6750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160809" y="2151300"/>
                <a:ext cx="1166794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sz="2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809" y="2151300"/>
                <a:ext cx="1166794" cy="6750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97771" y="2153320"/>
                <a:ext cx="1166794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sz="2000" b="1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𝟖</m:t>
                          </m:r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771" y="2153320"/>
                <a:ext cx="1166794" cy="6750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107862" y="2167714"/>
                <a:ext cx="1166794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sz="2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2" y="2167714"/>
                <a:ext cx="1166794" cy="675057"/>
              </a:xfrm>
              <a:prstGeom prst="rect">
                <a:avLst/>
              </a:prstGeom>
              <a:blipFill rotWithShape="1">
                <a:blip r:embed="rId8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413795" y="2912750"/>
                <a:ext cx="931665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𝟖</m:t>
                          </m:r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795" y="2912750"/>
                <a:ext cx="931665" cy="67505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51878" y="2912750"/>
                <a:ext cx="931665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878" y="2912750"/>
                <a:ext cx="931665" cy="67505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สี่เหลี่ยมผืนผ้า 28"/>
          <p:cNvSpPr/>
          <p:nvPr/>
        </p:nvSpPr>
        <p:spPr>
          <a:xfrm>
            <a:off x="236374" y="3645024"/>
            <a:ext cx="1655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เติม</a:t>
            </a:r>
            <a:endParaRPr lang="th-TH" sz="4000" dirty="0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192830" y="4449306"/>
            <a:ext cx="3283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เปลี่ยนแปลง</a:t>
            </a:r>
            <a:endParaRPr lang="th-TH" sz="4000" dirty="0"/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179512" y="5229200"/>
            <a:ext cx="3283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สมดุลใหม่</a:t>
            </a:r>
            <a:endParaRPr lang="th-TH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413795" y="3645024"/>
                <a:ext cx="1085554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𝟏𝟐</m:t>
                          </m:r>
                          <m:r>
                            <a:rPr lang="th-TH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th-TH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795" y="3645024"/>
                <a:ext cx="1085554" cy="67505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91704" y="4352910"/>
                <a:ext cx="1160382" cy="674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704" y="4352910"/>
                <a:ext cx="1160382" cy="67492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325962" y="4367853"/>
                <a:ext cx="1209562" cy="674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962" y="4367853"/>
                <a:ext cx="1209562" cy="67492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195736" y="4365104"/>
                <a:ext cx="1209562" cy="674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365104"/>
                <a:ext cx="1209562" cy="67492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51878" y="5229200"/>
                <a:ext cx="1358257" cy="621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 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𝑴</m:t>
                      </m:r>
                    </m:oMath>
                  </m:oMathPara>
                </a14:m>
                <a:endPara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878" y="5229200"/>
                <a:ext cx="1358257" cy="62183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01775" y="5229200"/>
                <a:ext cx="1358257" cy="621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 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𝑴</m:t>
                      </m:r>
                    </m:oMath>
                  </m:oMathPara>
                </a14:m>
                <a:endPara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775" y="5229200"/>
                <a:ext cx="1358257" cy="62183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148064" y="5333146"/>
                <a:ext cx="15057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𝟏𝟎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 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𝑴</m:t>
                      </m:r>
                    </m:oMath>
                  </m:oMathPara>
                </a14:m>
                <a:endPara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333146"/>
                <a:ext cx="1505733" cy="400110"/>
              </a:xfrm>
              <a:prstGeom prst="rect">
                <a:avLst/>
              </a:prstGeom>
              <a:blipFill rotWithShape="1">
                <a:blip r:embed="rId1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020272" y="1071664"/>
                <a:ext cx="1693348" cy="773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𝑲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𝑯𝑰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071664"/>
                <a:ext cx="1693348" cy="77316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ตัวเชื่อมต่อตรง 38"/>
          <p:cNvCxnSpPr/>
          <p:nvPr/>
        </p:nvCxnSpPr>
        <p:spPr>
          <a:xfrm>
            <a:off x="6732240" y="1037210"/>
            <a:ext cx="0" cy="534411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804248" y="2780928"/>
                <a:ext cx="2147960" cy="772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𝑲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)(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𝟏𝟔</m:t>
                      </m:r>
                    </m:oMath>
                  </m:oMathPara>
                </a14:m>
                <a:endParaRPr lang="th-TH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780928"/>
                <a:ext cx="2147960" cy="772391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17433" y="5104994"/>
                <a:ext cx="2425857" cy="9173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𝑲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𝟏𝟎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(</m:t>
                          </m:r>
                          <m:r>
                            <a:rPr lang="en-US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2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)(</m:t>
                          </m:r>
                          <m:r>
                            <a:rPr lang="en-US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2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433" y="5104994"/>
                <a:ext cx="2425857" cy="91736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ดาว 8 แฉก 37"/>
          <p:cNvSpPr/>
          <p:nvPr/>
        </p:nvSpPr>
        <p:spPr>
          <a:xfrm>
            <a:off x="8443245" y="6129300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29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4" grpId="0"/>
      <p:bldP spid="33" grpId="0"/>
      <p:bldP spid="34" grpId="0"/>
      <p:bldP spid="22" grpId="0"/>
      <p:bldP spid="35" grpId="0"/>
      <p:bldP spid="36" grpId="0"/>
      <p:bldP spid="37" grpId="0"/>
      <p:bldP spid="41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5010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95536" y="1124744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อุณหภูมิคงที่  ดังนั้น 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เก่า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=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  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ใหม่</a:t>
            </a:r>
            <a:endParaRPr lang="th-TH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สี่เหลี่ยมผืนผ้า 3"/>
              <p:cNvSpPr/>
              <p:nvPr/>
            </p:nvSpPr>
            <p:spPr>
              <a:xfrm>
                <a:off x="3906688" y="4797152"/>
                <a:ext cx="5057800" cy="719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ที่สมดุลใหม่ มี </a:t>
                </a:r>
                <a:r>
                  <a:rPr lang="en-US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HI = (10 – x)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𝒎𝒐𝒍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𝑳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   </a:t>
                </a:r>
                <a:endParaRPr lang="th-TH" sz="4000" dirty="0"/>
              </a:p>
            </p:txBody>
          </p:sp>
        </mc:Choice>
        <mc:Fallback xmlns="">
          <p:sp>
            <p:nvSpPr>
              <p:cNvPr id="4" name="สี่เหลี่ยมผืนผ้า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688" y="4797152"/>
                <a:ext cx="5057800" cy="719108"/>
              </a:xfrm>
              <a:prstGeom prst="rect">
                <a:avLst/>
              </a:prstGeom>
              <a:blipFill rotWithShape="1">
                <a:blip r:embed="rId2"/>
                <a:stretch>
                  <a:fillRect l="-4458" t="-19492" b="-3559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03" y="1700808"/>
                <a:ext cx="2469330" cy="919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th-TH"/>
                </a:defPPr>
                <a:lvl1pPr>
                  <a:defRPr b="1" i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defRPr>
                </a:lvl1pPr>
              </a:lstStyle>
              <a:p>
                <a:r>
                  <a:rPr lang="en-US" dirty="0"/>
                  <a:t>16 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(</m:t>
                        </m:r>
                        <m:r>
                          <a:rPr lang="en-US">
                            <a:latin typeface="Cambria Math"/>
                          </a:rPr>
                          <m:t>𝟏𝟎</m:t>
                        </m:r>
                        <m:r>
                          <a:rPr lang="en-US">
                            <a:latin typeface="Cambria Math"/>
                          </a:rPr>
                          <m:t>−</m:t>
                        </m:r>
                        <m:r>
                          <a:rPr lang="en-US">
                            <a:latin typeface="Cambria Math"/>
                          </a:rPr>
                          <m:t>𝒙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/>
                          </a:rPr>
                          <m:t>(</m:t>
                        </m:r>
                        <m:r>
                          <a:rPr lang="en-US">
                            <a:latin typeface="Cambria Math"/>
                          </a:rPr>
                          <m:t>𝟏</m:t>
                        </m:r>
                        <m:r>
                          <a:rPr lang="en-US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en-US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>
                            <a:latin typeface="Cambria Math"/>
                          </a:rPr>
                          <m:t>)(</m:t>
                        </m:r>
                        <m:r>
                          <a:rPr lang="en-US">
                            <a:latin typeface="Cambria Math"/>
                          </a:rPr>
                          <m:t>𝟏</m:t>
                        </m:r>
                        <m:r>
                          <a:rPr lang="en-US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en-US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th-TH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03" y="1700808"/>
                <a:ext cx="2469330" cy="919739"/>
              </a:xfrm>
              <a:prstGeom prst="rect">
                <a:avLst/>
              </a:prstGeom>
              <a:blipFill rotWithShape="1">
                <a:blip r:embed="rId3"/>
                <a:stretch>
                  <a:fillRect l="-543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2636912"/>
                <a:ext cx="3068276" cy="1262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𝟏𝟎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(</m:t>
                          </m:r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h-TH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636912"/>
                <a:ext cx="3068276" cy="12627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3966482"/>
                <a:ext cx="2950744" cy="1181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=(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𝟏𝟎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den>
                      </m:f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th-TH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966482"/>
                <a:ext cx="2950744" cy="1181093"/>
              </a:xfrm>
              <a:prstGeom prst="rect">
                <a:avLst/>
              </a:prstGeom>
              <a:blipFill rotWithShape="1">
                <a:blip r:embed="rId5"/>
                <a:stretch>
                  <a:fillRect b="-155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9592" y="5301208"/>
                <a:ext cx="2010487" cy="1181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𝟏𝟎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th-TH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301208"/>
                <a:ext cx="2010487" cy="1181093"/>
              </a:xfrm>
              <a:prstGeom prst="rect">
                <a:avLst/>
              </a:prstGeom>
              <a:blipFill rotWithShape="1">
                <a:blip r:embed="rId6"/>
                <a:stretch>
                  <a:fillRect b="-155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ตัวเชื่อมต่อตรง 9"/>
          <p:cNvCxnSpPr/>
          <p:nvPr/>
        </p:nvCxnSpPr>
        <p:spPr>
          <a:xfrm>
            <a:off x="3851920" y="1772816"/>
            <a:ext cx="0" cy="511256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37425" y="1700808"/>
                <a:ext cx="1750799" cy="1081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𝟏𝟎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num>
                        <m:den>
                          <m:f>
                            <m:fPr>
                              <m:ctrlP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th-TH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425" y="1700808"/>
                <a:ext cx="1750799" cy="1081771"/>
              </a:xfrm>
              <a:prstGeom prst="rect">
                <a:avLst/>
              </a:prstGeom>
              <a:blipFill rotWithShape="1">
                <a:blip r:embed="rId7"/>
                <a:stretch>
                  <a:fillRect b="-113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51920" y="2852936"/>
                <a:ext cx="31764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th-TH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852936"/>
                <a:ext cx="3176447" cy="461665"/>
              </a:xfrm>
              <a:prstGeom prst="rect">
                <a:avLst/>
              </a:prstGeom>
              <a:blipFill rotWithShape="1">
                <a:blip r:embed="rId8"/>
                <a:stretch>
                  <a:fillRect r="-960" b="-1710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106303" y="3284984"/>
                <a:ext cx="26634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th-TH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303" y="3284984"/>
                <a:ext cx="2663485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23928" y="3717032"/>
                <a:ext cx="26634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th-TH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717032"/>
                <a:ext cx="2663486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16016" y="4107804"/>
                <a:ext cx="12869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𝟏𝟐</m:t>
                    </m:r>
                  </m:oMath>
                </a14:m>
                <a:endParaRPr lang="th-TH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107804"/>
                <a:ext cx="1286955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8057" t="-18421" r="-2370" b="-2763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53616" y="4437112"/>
                <a:ext cx="1153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616" y="4437112"/>
                <a:ext cx="1153649" cy="523220"/>
              </a:xfrm>
              <a:prstGeom prst="rect">
                <a:avLst/>
              </a:prstGeom>
              <a:blipFill rotWithShape="1">
                <a:blip r:embed="rId12"/>
                <a:stretch>
                  <a:fillRect r="-158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51827" y="5301208"/>
                <a:ext cx="1448345" cy="791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𝟖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827" y="5301208"/>
                <a:ext cx="1448345" cy="791435"/>
              </a:xfrm>
              <a:prstGeom prst="rect">
                <a:avLst/>
              </a:prstGeom>
              <a:blipFill rotWithShape="1">
                <a:blip r:embed="rId13"/>
                <a:stretch>
                  <a:fillRect b="-77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สี่เหลี่ยมผืนผ้า 18"/>
          <p:cNvSpPr/>
          <p:nvPr/>
        </p:nvSpPr>
        <p:spPr>
          <a:xfrm>
            <a:off x="3851920" y="6092643"/>
            <a:ext cx="4986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ภาชนะจุ  2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L 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ดังนั้นมี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HI = 16 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mol</a:t>
            </a:r>
            <a:endParaRPr lang="th-TH" sz="3600" dirty="0">
              <a:solidFill>
                <a:srgbClr val="FF0000"/>
              </a:solidFill>
            </a:endParaRPr>
          </a:p>
        </p:txBody>
      </p:sp>
      <p:sp>
        <p:nvSpPr>
          <p:cNvPr id="20" name="ดาว 8 แฉก 19"/>
          <p:cNvSpPr/>
          <p:nvPr/>
        </p:nvSpPr>
        <p:spPr>
          <a:xfrm>
            <a:off x="8443245" y="6129300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4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0544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010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78364" y="1124744"/>
            <a:ext cx="90656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ตัวอย่างที่ 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สมดุลของปฏิกิริยา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A(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+ B(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             C(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b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นำ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1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B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2.5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mol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ละลายในน้ำแล้วทำให้ปริมาตรของสารละลายเป็น 0.5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dm</a:t>
            </a:r>
            <a:r>
              <a:rPr lang="en-US" sz="4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เมื่อปฏิกิริยาเข้าสู่สมดุล พบว่าความเข้มข้นของ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เท่ากับ 1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/dm</a:t>
            </a:r>
            <a:r>
              <a:rPr lang="en-US" sz="40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ถ้าทดลองใหม่โดยเริ่มจากการละลาย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  0.5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mol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ในน้ำแล้วทำให้ปริมาตรสารละลายเป็น  0.25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dm</a:t>
            </a:r>
            <a:r>
              <a:rPr lang="en-US" sz="40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เมื่อระบบเข้าสู่ภาวะสมดุล 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มีความเข้มข้นกี่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/dm</a:t>
            </a:r>
            <a:r>
              <a:rPr lang="en-US" sz="40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40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83567" y="4953362"/>
            <a:ext cx="12891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1.   0.57</a:t>
            </a:r>
            <a:endParaRPr lang="th-TH" sz="40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83567" y="5661248"/>
            <a:ext cx="12891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 0.59</a:t>
            </a:r>
            <a:endParaRPr lang="th-TH" sz="40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508104" y="4953362"/>
            <a:ext cx="12891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3.   1.41</a:t>
            </a:r>
            <a:endParaRPr lang="th-TH" sz="4000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527239" y="5661248"/>
            <a:ext cx="12891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 1.46</a:t>
            </a:r>
            <a:endParaRPr lang="th-TH" sz="4000" dirty="0"/>
          </a:p>
        </p:txBody>
      </p:sp>
      <p:grpSp>
        <p:nvGrpSpPr>
          <p:cNvPr id="19" name="กลุ่ม 18"/>
          <p:cNvGrpSpPr/>
          <p:nvPr/>
        </p:nvGrpSpPr>
        <p:grpSpPr>
          <a:xfrm>
            <a:off x="6588224" y="1340768"/>
            <a:ext cx="936104" cy="278455"/>
            <a:chOff x="3275856" y="5886849"/>
            <a:chExt cx="936104" cy="278455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3275856" y="5886849"/>
              <a:ext cx="936104" cy="95684"/>
              <a:chOff x="3275856" y="6069620"/>
              <a:chExt cx="936104" cy="95684"/>
            </a:xfrm>
          </p:grpSpPr>
          <p:cxnSp>
            <p:nvCxnSpPr>
              <p:cNvPr id="10" name="ตัวเชื่อมต่อตรง 9"/>
              <p:cNvCxnSpPr/>
              <p:nvPr/>
            </p:nvCxnSpPr>
            <p:spPr>
              <a:xfrm>
                <a:off x="3275856" y="6165304"/>
                <a:ext cx="936104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ตัวเชื่อมต่อตรง 12"/>
              <p:cNvCxnSpPr/>
              <p:nvPr/>
            </p:nvCxnSpPr>
            <p:spPr>
              <a:xfrm>
                <a:off x="4067944" y="6069620"/>
                <a:ext cx="144016" cy="7505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กลุ่ม 15"/>
            <p:cNvGrpSpPr/>
            <p:nvPr/>
          </p:nvGrpSpPr>
          <p:grpSpPr>
            <a:xfrm rot="10800000">
              <a:off x="3275856" y="6069620"/>
              <a:ext cx="936104" cy="95684"/>
              <a:chOff x="3275856" y="6069620"/>
              <a:chExt cx="936104" cy="95684"/>
            </a:xfrm>
          </p:grpSpPr>
          <p:cxnSp>
            <p:nvCxnSpPr>
              <p:cNvPr id="17" name="ตัวเชื่อมต่อตรง 16"/>
              <p:cNvCxnSpPr/>
              <p:nvPr/>
            </p:nvCxnSpPr>
            <p:spPr>
              <a:xfrm>
                <a:off x="3275856" y="6165304"/>
                <a:ext cx="936104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ตัวเชื่อมต่อตรง 17"/>
              <p:cNvCxnSpPr/>
              <p:nvPr/>
            </p:nvCxnSpPr>
            <p:spPr>
              <a:xfrm>
                <a:off x="4067944" y="6069620"/>
                <a:ext cx="144016" cy="7505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ดาว 8 แฉก 19"/>
          <p:cNvSpPr/>
          <p:nvPr/>
        </p:nvSpPr>
        <p:spPr>
          <a:xfrm>
            <a:off x="8443245" y="6129300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5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0544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5010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7504" y="1052736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วิธีทำ</a:t>
            </a:r>
            <a:endParaRPr lang="th-TH" sz="40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79512" y="1716890"/>
            <a:ext cx="1368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เริ่มต้น</a:t>
            </a:r>
            <a:endParaRPr lang="th-TH" sz="40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9512" y="2306181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เปลี่ยนแปลง</a:t>
            </a:r>
            <a:endParaRPr lang="th-TH" sz="40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79512" y="2954253"/>
            <a:ext cx="1655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ที่สมดุล</a:t>
            </a:r>
            <a:endParaRPr lang="th-TH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99424" y="1699479"/>
                <a:ext cx="931665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424" y="1699479"/>
                <a:ext cx="931665" cy="67505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1376" y="1717923"/>
                <a:ext cx="1181221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376" y="1717923"/>
                <a:ext cx="1181221" cy="6750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238698" y="1627471"/>
                <a:ext cx="931665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698" y="1627471"/>
                <a:ext cx="931665" cy="67505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41376" y="3067631"/>
                <a:ext cx="931665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376" y="3067631"/>
                <a:ext cx="931665" cy="6750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0" y="2306181"/>
                <a:ext cx="1166794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sz="2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306181"/>
                <a:ext cx="1166794" cy="6750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89648" y="2308201"/>
                <a:ext cx="1166794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sz="2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648" y="2308201"/>
                <a:ext cx="1166794" cy="675057"/>
              </a:xfrm>
              <a:prstGeom prst="rect">
                <a:avLst/>
              </a:prstGeom>
              <a:blipFill rotWithShape="1">
                <a:blip r:embed="rId7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95736" y="2412205"/>
                <a:ext cx="1166794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sz="2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412205"/>
                <a:ext cx="1166794" cy="675057"/>
              </a:xfrm>
              <a:prstGeom prst="rect">
                <a:avLst/>
              </a:prstGeom>
              <a:blipFill rotWithShape="1">
                <a:blip r:embed="rId8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305672" y="3067631"/>
                <a:ext cx="931665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672" y="3067631"/>
                <a:ext cx="931665" cy="67505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89604" y="3087262"/>
                <a:ext cx="931665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604" y="3087262"/>
                <a:ext cx="931665" cy="67505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สี่เหลี่ยมผืนผ้า 16"/>
          <p:cNvSpPr/>
          <p:nvPr/>
        </p:nvSpPr>
        <p:spPr>
          <a:xfrm>
            <a:off x="2326403" y="932504"/>
            <a:ext cx="6701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A(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  +     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B(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   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C(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5400" dirty="0"/>
          </a:p>
        </p:txBody>
      </p:sp>
      <p:grpSp>
        <p:nvGrpSpPr>
          <p:cNvPr id="18" name="กลุ่ม 17"/>
          <p:cNvGrpSpPr/>
          <p:nvPr/>
        </p:nvGrpSpPr>
        <p:grpSpPr>
          <a:xfrm>
            <a:off x="6084168" y="1340768"/>
            <a:ext cx="936104" cy="278455"/>
            <a:chOff x="3275856" y="5886849"/>
            <a:chExt cx="936104" cy="278455"/>
          </a:xfrm>
        </p:grpSpPr>
        <p:grpSp>
          <p:nvGrpSpPr>
            <p:cNvPr id="19" name="กลุ่ม 18"/>
            <p:cNvGrpSpPr/>
            <p:nvPr/>
          </p:nvGrpSpPr>
          <p:grpSpPr>
            <a:xfrm>
              <a:off x="3275856" y="5886849"/>
              <a:ext cx="936104" cy="95684"/>
              <a:chOff x="3275856" y="6069620"/>
              <a:chExt cx="936104" cy="95684"/>
            </a:xfrm>
          </p:grpSpPr>
          <p:cxnSp>
            <p:nvCxnSpPr>
              <p:cNvPr id="23" name="ตัวเชื่อมต่อตรง 22"/>
              <p:cNvCxnSpPr/>
              <p:nvPr/>
            </p:nvCxnSpPr>
            <p:spPr>
              <a:xfrm>
                <a:off x="3275856" y="6165304"/>
                <a:ext cx="936104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ตัวเชื่อมต่อตรง 23"/>
              <p:cNvCxnSpPr/>
              <p:nvPr/>
            </p:nvCxnSpPr>
            <p:spPr>
              <a:xfrm>
                <a:off x="4067944" y="6069620"/>
                <a:ext cx="144016" cy="7505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กลุ่ม 19"/>
            <p:cNvGrpSpPr/>
            <p:nvPr/>
          </p:nvGrpSpPr>
          <p:grpSpPr>
            <a:xfrm rot="10800000">
              <a:off x="3275856" y="6069620"/>
              <a:ext cx="936104" cy="95684"/>
              <a:chOff x="3275856" y="6069620"/>
              <a:chExt cx="936104" cy="95684"/>
            </a:xfrm>
          </p:grpSpPr>
          <p:cxnSp>
            <p:nvCxnSpPr>
              <p:cNvPr id="21" name="ตัวเชื่อมต่อตรง 20"/>
              <p:cNvCxnSpPr/>
              <p:nvPr/>
            </p:nvCxnSpPr>
            <p:spPr>
              <a:xfrm>
                <a:off x="3275856" y="6165304"/>
                <a:ext cx="936104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ตัวเชื่อมต่อตรง 21"/>
              <p:cNvCxnSpPr/>
              <p:nvPr/>
            </p:nvCxnSpPr>
            <p:spPr>
              <a:xfrm>
                <a:off x="4067944" y="6069620"/>
                <a:ext cx="144016" cy="7505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93938" y="3786582"/>
                <a:ext cx="2006254" cy="9911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𝑲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𝑪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]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𝑨</m:t>
                              </m:r>
                            </m:e>
                          </m:d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𝑩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938" y="3786582"/>
                <a:ext cx="2006254" cy="991169"/>
              </a:xfrm>
              <a:prstGeom prst="rect">
                <a:avLst/>
              </a:prstGeom>
              <a:blipFill rotWithShape="1">
                <a:blip r:embed="rId11"/>
                <a:stretch>
                  <a:fillRect b="-122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17966" y="4906300"/>
                <a:ext cx="147790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966" y="4906300"/>
                <a:ext cx="1477905" cy="898964"/>
              </a:xfrm>
              <a:prstGeom prst="rect">
                <a:avLst/>
              </a:prstGeom>
              <a:blipFill rotWithShape="1">
                <a:blip r:embed="rId12"/>
                <a:stretch>
                  <a:fillRect b="-136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38734" y="6208402"/>
                <a:ext cx="2258695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𝟐𝟓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𝑴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734" y="6208402"/>
                <a:ext cx="2258695" cy="53296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ดาว 8 แฉก 27"/>
          <p:cNvSpPr/>
          <p:nvPr/>
        </p:nvSpPr>
        <p:spPr>
          <a:xfrm>
            <a:off x="8443245" y="6129300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6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3523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5010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7503" y="1052736"/>
            <a:ext cx="19442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ทดลองใหม่</a:t>
            </a:r>
            <a:endParaRPr lang="th-TH" sz="40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79512" y="1716890"/>
            <a:ext cx="1368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เริ่มต้น</a:t>
            </a:r>
            <a:endParaRPr lang="th-TH" sz="40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9512" y="2306181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เปลี่ยนแปลง</a:t>
            </a:r>
            <a:endParaRPr lang="th-TH" sz="40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79512" y="2954253"/>
            <a:ext cx="1655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ที่สมดุล</a:t>
            </a:r>
            <a:endParaRPr lang="th-TH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99424" y="1699479"/>
                <a:ext cx="1001684" cy="676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𝟐𝟓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424" y="1699479"/>
                <a:ext cx="1001684" cy="6769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1376" y="1717923"/>
                <a:ext cx="1001684" cy="676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𝟐𝟓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376" y="1717923"/>
                <a:ext cx="1001684" cy="6769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238698" y="1627471"/>
                <a:ext cx="1181221" cy="676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𝟐𝟓</m:t>
                          </m:r>
                          <m:r>
                            <a:rPr lang="th-TH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698" y="1627471"/>
                <a:ext cx="1181221" cy="6769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41376" y="3067631"/>
                <a:ext cx="925253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376" y="3067631"/>
                <a:ext cx="925253" cy="6750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0" y="2306181"/>
                <a:ext cx="1160382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sz="2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306181"/>
                <a:ext cx="1160382" cy="6750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89648" y="2308201"/>
                <a:ext cx="1160382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sz="2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648" y="2308201"/>
                <a:ext cx="1160382" cy="675057"/>
              </a:xfrm>
              <a:prstGeom prst="rect">
                <a:avLst/>
              </a:prstGeom>
              <a:blipFill rotWithShape="1">
                <a:blip r:embed="rId7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95736" y="2412205"/>
                <a:ext cx="1160382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sz="2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412205"/>
                <a:ext cx="1160382" cy="675057"/>
              </a:xfrm>
              <a:prstGeom prst="rect">
                <a:avLst/>
              </a:prstGeom>
              <a:blipFill rotWithShape="1">
                <a:blip r:embed="rId8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92280" y="3067631"/>
                <a:ext cx="1597104" cy="676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(</m:t>
                          </m:r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) 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3067631"/>
                <a:ext cx="1597104" cy="67666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89604" y="3087262"/>
                <a:ext cx="925253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𝒎𝒐𝒍</m:t>
                          </m:r>
                        </m:num>
                        <m:den>
                          <m:r>
                            <a:rPr lang="th-TH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th-TH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604" y="3087262"/>
                <a:ext cx="925253" cy="67505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สี่เหลี่ยมผืนผ้า 16"/>
          <p:cNvSpPr/>
          <p:nvPr/>
        </p:nvSpPr>
        <p:spPr>
          <a:xfrm>
            <a:off x="2326403" y="932504"/>
            <a:ext cx="6701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A(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  +     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B(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   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C(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5400" dirty="0"/>
          </a:p>
        </p:txBody>
      </p:sp>
      <p:grpSp>
        <p:nvGrpSpPr>
          <p:cNvPr id="18" name="กลุ่ม 17"/>
          <p:cNvGrpSpPr/>
          <p:nvPr/>
        </p:nvGrpSpPr>
        <p:grpSpPr>
          <a:xfrm>
            <a:off x="6084168" y="1340768"/>
            <a:ext cx="936104" cy="278455"/>
            <a:chOff x="3275856" y="5886849"/>
            <a:chExt cx="936104" cy="278455"/>
          </a:xfrm>
        </p:grpSpPr>
        <p:grpSp>
          <p:nvGrpSpPr>
            <p:cNvPr id="19" name="กลุ่ม 18"/>
            <p:cNvGrpSpPr/>
            <p:nvPr/>
          </p:nvGrpSpPr>
          <p:grpSpPr>
            <a:xfrm>
              <a:off x="3275856" y="5886849"/>
              <a:ext cx="936104" cy="95684"/>
              <a:chOff x="3275856" y="6069620"/>
              <a:chExt cx="936104" cy="95684"/>
            </a:xfrm>
          </p:grpSpPr>
          <p:cxnSp>
            <p:nvCxnSpPr>
              <p:cNvPr id="23" name="ตัวเชื่อมต่อตรง 22"/>
              <p:cNvCxnSpPr/>
              <p:nvPr/>
            </p:nvCxnSpPr>
            <p:spPr>
              <a:xfrm>
                <a:off x="3275856" y="6165304"/>
                <a:ext cx="936104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ตัวเชื่อมต่อตรง 23"/>
              <p:cNvCxnSpPr/>
              <p:nvPr/>
            </p:nvCxnSpPr>
            <p:spPr>
              <a:xfrm>
                <a:off x="4067944" y="6069620"/>
                <a:ext cx="144016" cy="7505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กลุ่ม 19"/>
            <p:cNvGrpSpPr/>
            <p:nvPr/>
          </p:nvGrpSpPr>
          <p:grpSpPr>
            <a:xfrm rot="10800000">
              <a:off x="3275856" y="6069620"/>
              <a:ext cx="936104" cy="95684"/>
              <a:chOff x="3275856" y="6069620"/>
              <a:chExt cx="936104" cy="95684"/>
            </a:xfrm>
          </p:grpSpPr>
          <p:cxnSp>
            <p:nvCxnSpPr>
              <p:cNvPr id="21" name="ตัวเชื่อมต่อตรง 20"/>
              <p:cNvCxnSpPr/>
              <p:nvPr/>
            </p:nvCxnSpPr>
            <p:spPr>
              <a:xfrm>
                <a:off x="3275856" y="6165304"/>
                <a:ext cx="936104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ตัวเชื่อมต่อตรง 21"/>
              <p:cNvCxnSpPr/>
              <p:nvPr/>
            </p:nvCxnSpPr>
            <p:spPr>
              <a:xfrm>
                <a:off x="4067944" y="6069620"/>
                <a:ext cx="144016" cy="7505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3348" y="3915131"/>
                <a:ext cx="2006254" cy="9911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𝑲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𝑪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]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𝑨</m:t>
                              </m:r>
                            </m:e>
                          </m:d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𝑩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48" y="3915131"/>
                <a:ext cx="2006254" cy="991169"/>
              </a:xfrm>
              <a:prstGeom prst="rect">
                <a:avLst/>
              </a:prstGeom>
              <a:blipFill rotWithShape="1">
                <a:blip r:embed="rId11"/>
                <a:stretch>
                  <a:fillRect b="-122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17831" y="4941168"/>
                <a:ext cx="147790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31" y="4941168"/>
                <a:ext cx="1477905" cy="898964"/>
              </a:xfrm>
              <a:prstGeom prst="rect">
                <a:avLst/>
              </a:prstGeom>
              <a:blipFill rotWithShape="1">
                <a:blip r:embed="rId12"/>
                <a:stretch>
                  <a:fillRect b="-136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509293" y="5412670"/>
                <a:ext cx="2358851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𝟐𝟓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293" y="5412670"/>
                <a:ext cx="2358851" cy="901785"/>
              </a:xfrm>
              <a:prstGeom prst="rect">
                <a:avLst/>
              </a:prstGeom>
              <a:blipFill rotWithShape="1">
                <a:blip r:embed="rId13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3568" y="5842404"/>
                <a:ext cx="1481111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842404"/>
                <a:ext cx="1481111" cy="901785"/>
              </a:xfrm>
              <a:prstGeom prst="rect">
                <a:avLst/>
              </a:prstGeom>
              <a:blipFill rotWithShape="1">
                <a:blip r:embed="rId1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ตัวเชื่อมต่อตรง 28"/>
          <p:cNvCxnSpPr/>
          <p:nvPr/>
        </p:nvCxnSpPr>
        <p:spPr>
          <a:xfrm>
            <a:off x="2555776" y="4077072"/>
            <a:ext cx="0" cy="266711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สี่เหลี่ยมผืนผ้า 29"/>
          <p:cNvSpPr/>
          <p:nvPr/>
        </p:nvSpPr>
        <p:spPr>
          <a:xfrm>
            <a:off x="2852229" y="3924295"/>
            <a:ext cx="52253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ที่อุณหภูมิคงที่ ดังนั้นค่า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เท่าเดิม </a:t>
            </a:r>
            <a:endParaRPr lang="th-TH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356118" y="4575568"/>
                <a:ext cx="2601866" cy="661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h-TH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th-TH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เก่า</m:t>
                          </m:r>
                        </m:sub>
                      </m:sSub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th-TH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ใหม่</m:t>
                          </m:r>
                        </m:sub>
                      </m:sSub>
                    </m:oMath>
                  </m:oMathPara>
                </a14:m>
                <a:endParaRPr lang="th-TH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118" y="4575568"/>
                <a:ext cx="2601866" cy="66146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ตัวเชื่อมต่อตรง 32"/>
          <p:cNvCxnSpPr/>
          <p:nvPr/>
        </p:nvCxnSpPr>
        <p:spPr>
          <a:xfrm>
            <a:off x="6067291" y="4575568"/>
            <a:ext cx="0" cy="201904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28184" y="4632181"/>
                <a:ext cx="2737609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𝟐𝟓</m:t>
                      </m:r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632181"/>
                <a:ext cx="2737609" cy="532966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226879" y="5157192"/>
                <a:ext cx="2174441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879" y="5157192"/>
                <a:ext cx="2174441" cy="532966"/>
              </a:xfrm>
              <a:prstGeom prst="rect">
                <a:avLst/>
              </a:prstGeom>
              <a:blipFill rotWithShape="1">
                <a:blip r:embed="rId17"/>
                <a:stretch>
                  <a:fillRect r="-56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228184" y="5848362"/>
                <a:ext cx="2816477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5848362"/>
                <a:ext cx="2816477" cy="532966"/>
              </a:xfrm>
              <a:prstGeom prst="rect">
                <a:avLst/>
              </a:prstGeom>
              <a:blipFill rotWithShape="1">
                <a:blip r:embed="rId18"/>
                <a:stretch>
                  <a:fillRect r="-21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ดาว 8 แฉก 36"/>
          <p:cNvSpPr/>
          <p:nvPr/>
        </p:nvSpPr>
        <p:spPr>
          <a:xfrm>
            <a:off x="8532439" y="6293296"/>
            <a:ext cx="630885" cy="528700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7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2541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5" grpId="0"/>
      <p:bldP spid="26" grpId="0"/>
      <p:bldP spid="27" grpId="0"/>
      <p:bldP spid="28" grpId="0"/>
      <p:bldP spid="30" grpId="0"/>
      <p:bldP spid="31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5010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1520" y="1196752"/>
                <a:ext cx="3947747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𝟖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th-TH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3947747" cy="72180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2132856"/>
                <a:ext cx="4480907" cy="1285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𝒃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6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𝒂𝒄</m:t>
                              </m:r>
                            </m:e>
                          </m:rad>
                        </m:num>
                        <m:den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th-TH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132856"/>
                <a:ext cx="4480907" cy="1285095"/>
              </a:xfrm>
              <a:prstGeom prst="rect">
                <a:avLst/>
              </a:prstGeom>
              <a:blipFill rotWithShape="1">
                <a:blip r:embed="rId3"/>
                <a:stretch>
                  <a:fillRect b="-142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ตัวเชื่อมต่อตรง 5"/>
          <p:cNvCxnSpPr/>
          <p:nvPr/>
        </p:nvCxnSpPr>
        <p:spPr>
          <a:xfrm>
            <a:off x="4860032" y="1124744"/>
            <a:ext cx="0" cy="561662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3789040"/>
                <a:ext cx="367562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𝒂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</m:oMath>
                </a14:m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,b=+4,c=-8</a:t>
                </a:r>
                <a:endParaRPr lang="th-TH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789040"/>
                <a:ext cx="3675622" cy="707886"/>
              </a:xfrm>
              <a:prstGeom prst="rect">
                <a:avLst/>
              </a:prstGeom>
              <a:blipFill rotWithShape="1">
                <a:blip r:embed="rId4"/>
                <a:stretch>
                  <a:fillRect t="-24138" r="-5482" b="-3448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520" y="4725144"/>
                <a:ext cx="4437689" cy="10291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)(−</m:t>
                              </m:r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𝟖</m:t>
                              </m:r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725144"/>
                <a:ext cx="4437689" cy="1029128"/>
              </a:xfrm>
              <a:prstGeom prst="rect">
                <a:avLst/>
              </a:prstGeom>
              <a:blipFill rotWithShape="1">
                <a:blip r:embed="rId5"/>
                <a:stretch>
                  <a:fillRect b="-118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9552" y="5754272"/>
                <a:ext cx="3370859" cy="992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𝟏𝟔</m:t>
                              </m:r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𝟑𝟐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754272"/>
                <a:ext cx="3370859" cy="992323"/>
              </a:xfrm>
              <a:prstGeom prst="rect">
                <a:avLst/>
              </a:prstGeom>
              <a:blipFill rotWithShape="1">
                <a:blip r:embed="rId6"/>
                <a:stretch>
                  <a:fillRect b="-61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48064" y="1224463"/>
                <a:ext cx="2514022" cy="995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𝟒𝟖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224463"/>
                <a:ext cx="2514022" cy="995850"/>
              </a:xfrm>
              <a:prstGeom prst="rect">
                <a:avLst/>
              </a:prstGeom>
              <a:blipFill rotWithShape="1">
                <a:blip r:embed="rId7"/>
                <a:stretch>
                  <a:fillRect b="-122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04048" y="2373340"/>
                <a:ext cx="3144835" cy="995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𝟏𝟔</m:t>
                              </m:r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373340"/>
                <a:ext cx="3144835" cy="995914"/>
              </a:xfrm>
              <a:prstGeom prst="rect">
                <a:avLst/>
              </a:prstGeom>
              <a:blipFill rotWithShape="1">
                <a:blip r:embed="rId8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04048" y="3291083"/>
                <a:ext cx="2514022" cy="995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±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291083"/>
                <a:ext cx="2514022" cy="995914"/>
              </a:xfrm>
              <a:prstGeom prst="rect">
                <a:avLst/>
              </a:prstGeom>
              <a:blipFill rotWithShape="1">
                <a:blip r:embed="rId9"/>
                <a:stretch>
                  <a:fillRect b="-122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76056" y="4365104"/>
                <a:ext cx="284135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±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𝟔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𝟗𝟐𝟖</m:t>
                          </m:r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365104"/>
                <a:ext cx="2841355" cy="898964"/>
              </a:xfrm>
              <a:prstGeom prst="rect">
                <a:avLst/>
              </a:prstGeom>
              <a:blipFill rotWithShape="1">
                <a:blip r:embed="rId10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ดาว 8 แฉก 13"/>
          <p:cNvSpPr/>
          <p:nvPr/>
        </p:nvSpPr>
        <p:spPr>
          <a:xfrm>
            <a:off x="8443245" y="6129300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8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6651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5010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cxnSp>
        <p:nvCxnSpPr>
          <p:cNvPr id="6" name="ตัวเชื่อมต่อตรง 5"/>
          <p:cNvCxnSpPr/>
          <p:nvPr/>
        </p:nvCxnSpPr>
        <p:spPr>
          <a:xfrm>
            <a:off x="4860032" y="1124744"/>
            <a:ext cx="0" cy="23498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9512" y="1164033"/>
                <a:ext cx="284135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𝟔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𝟗𝟐𝟖</m:t>
                          </m:r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4033"/>
                <a:ext cx="2841355" cy="898964"/>
              </a:xfrm>
              <a:prstGeom prst="rect">
                <a:avLst/>
              </a:prstGeom>
              <a:blipFill rotWithShape="1">
                <a:blip r:embed="rId2"/>
                <a:stretch>
                  <a:fillRect b="-136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20072" y="1167431"/>
                <a:ext cx="284135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𝟔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𝟗𝟐𝟖</m:t>
                          </m:r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167431"/>
                <a:ext cx="2841355" cy="898964"/>
              </a:xfrm>
              <a:prstGeom prst="rect">
                <a:avLst/>
              </a:prstGeom>
              <a:blipFill rotWithShape="1">
                <a:blip r:embed="rId3"/>
                <a:stretch>
                  <a:fillRect b="-68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4797" y="2195613"/>
                <a:ext cx="1931619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𝟗𝟐𝟖</m:t>
                          </m:r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97" y="2195613"/>
                <a:ext cx="1931619" cy="898964"/>
              </a:xfrm>
              <a:prstGeom prst="rect">
                <a:avLst/>
              </a:prstGeom>
              <a:blipFill rotWithShape="1">
                <a:blip r:embed="rId4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6124" y="3212976"/>
                <a:ext cx="17168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𝟒𝟔</m:t>
                      </m:r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24" y="3212976"/>
                <a:ext cx="1716817" cy="523220"/>
              </a:xfrm>
              <a:prstGeom prst="rect">
                <a:avLst/>
              </a:prstGeom>
              <a:blipFill rotWithShape="1">
                <a:blip r:embed="rId5"/>
                <a:stretch>
                  <a:fillRect r="-106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สี่เหลี่ยมผืนผ้า 22"/>
          <p:cNvSpPr/>
          <p:nvPr/>
        </p:nvSpPr>
        <p:spPr>
          <a:xfrm>
            <a:off x="5220072" y="2216123"/>
            <a:ext cx="38724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ค่า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x </a:t>
            </a: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ติดลบ ใช้ไม่ได้</a:t>
            </a:r>
            <a:endParaRPr lang="th-TH" sz="4800" dirty="0">
              <a:solidFill>
                <a:srgbClr val="FF0000"/>
              </a:solidFill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319247" y="3933056"/>
            <a:ext cx="6124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ความเข้มข้น 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 </a:t>
            </a:r>
            <a:r>
              <a:rPr lang="th-TH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ที่สมดุล 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= 2 – x   M</a:t>
            </a:r>
            <a:endParaRPr lang="th-TH" sz="4800" dirty="0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4280800" y="4764053"/>
            <a:ext cx="25234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= 2 – 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1.46   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4800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4283968" y="5478323"/>
            <a:ext cx="19143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=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0.54  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4800" dirty="0">
              <a:solidFill>
                <a:srgbClr val="FF0000"/>
              </a:solidFill>
            </a:endParaRPr>
          </a:p>
        </p:txBody>
      </p:sp>
      <p:sp>
        <p:nvSpPr>
          <p:cNvPr id="12" name="ดาว 8 แฉก 11"/>
          <p:cNvSpPr/>
          <p:nvPr/>
        </p:nvSpPr>
        <p:spPr>
          <a:xfrm>
            <a:off x="8443245" y="6129300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9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8667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1380</Words>
  <Application>Microsoft Office PowerPoint</Application>
  <PresentationFormat>นำเสนอทางหน้าจอ (4:3)</PresentationFormat>
  <Paragraphs>179</Paragraphs>
  <Slides>11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3" baseType="lpstr">
      <vt:lpstr>1_ชุดรูปแบบของ Office</vt:lpstr>
      <vt:lpstr>2_ชุดรูปแบบของ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dumrongsak</dc:creator>
  <cp:lastModifiedBy>user</cp:lastModifiedBy>
  <cp:revision>42</cp:revision>
  <dcterms:created xsi:type="dcterms:W3CDTF">2011-10-11T13:49:47Z</dcterms:created>
  <dcterms:modified xsi:type="dcterms:W3CDTF">2014-12-18T03:59:34Z</dcterms:modified>
</cp:coreProperties>
</file>