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8" r:id="rId2"/>
  </p:sldMasterIdLst>
  <p:notesMasterIdLst>
    <p:notesMasterId r:id="rId12"/>
  </p:notesMasterIdLst>
  <p:sldIdLst>
    <p:sldId id="257" r:id="rId3"/>
    <p:sldId id="260" r:id="rId4"/>
    <p:sldId id="268" r:id="rId5"/>
    <p:sldId id="262" r:id="rId6"/>
    <p:sldId id="269" r:id="rId7"/>
    <p:sldId id="270" r:id="rId8"/>
    <p:sldId id="271" r:id="rId9"/>
    <p:sldId id="272" r:id="rId10"/>
    <p:sldId id="258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5968" autoAdjust="0"/>
  </p:normalViewPr>
  <p:slideViewPr>
    <p:cSldViewPr>
      <p:cViewPr varScale="1">
        <p:scale>
          <a:sx n="74" d="100"/>
          <a:sy n="74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C9B56-B548-4C64-A6B5-A796195BBF3B}" type="datetimeFigureOut">
              <a:rPr lang="th-TH" smtClean="0"/>
              <a:t>08/02/56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E0B1E-8E03-49CF-82C1-ADBAFFF73C4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36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84EEA-3CCC-4F1E-A175-C479B72CC19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th-TH" smtClean="0">
              <a:solidFill>
                <a:prstClr val="black"/>
              </a:solidFill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5778B-5F3E-448E-A053-81D6CDE07F3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th-TH" smtClean="0">
              <a:solidFill>
                <a:prstClr val="black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39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3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8CF63-969F-4915-8520-FD069BCEA2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9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0668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226B-DF28-405B-91DD-C51E90BCF79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7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8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43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46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49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46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0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44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70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344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951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49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22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3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9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2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5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08DE-7CD6-4E15-B888-AFC94AC6D88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08/02/56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82668-5136-4D87-9DB0-DF9B5F5F7C76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9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3.jp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29.png"/><Relationship Id="rId3" Type="http://schemas.openxmlformats.org/officeDocument/2006/relationships/image" Target="../media/image2.jpeg"/><Relationship Id="rId7" Type="http://schemas.openxmlformats.org/officeDocument/2006/relationships/image" Target="../media/image26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3.jp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image" Target="../media/image34.png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3.jp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2.jpe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20.xml"/><Relationship Id="rId16" Type="http://schemas.openxmlformats.org/officeDocument/2006/relationships/image" Target="../media/image47.png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18.png"/><Relationship Id="rId11" Type="http://schemas.openxmlformats.org/officeDocument/2006/relationships/image" Target="../media/image42.png"/><Relationship Id="rId5" Type="http://schemas.openxmlformats.org/officeDocument/2006/relationships/image" Target="../media/image17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th-TH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การคำนวณหา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 </a:t>
            </a:r>
            <a:r>
              <a:rPr lang="th-TH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การไทเทรตกรดแก่กับเบสแก่</a:t>
            </a:r>
          </a:p>
        </p:txBody>
      </p:sp>
      <p:sp>
        <p:nvSpPr>
          <p:cNvPr id="557063" name="Rectangle 7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8856984" cy="4781127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ในการไทเทรตสารละลาย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เข้มข้น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0.1M   25.0 cm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ด้วยสารละลาย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เข้มข้น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0.1M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จงคำนวณหา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ของสารละลาย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ก) ก่อนการไทเทรต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ข) เมื่อหยดสารละลาย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24.5 cm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ค) เมื่อหยดสารละลาย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25.0 cm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ง) เมื่อหยดสารละลาย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25.5 cm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h-TH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6498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7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7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7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7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7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7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7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7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7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7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/>
      <p:bldP spid="5570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9512" y="332656"/>
            <a:ext cx="8964488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ในการไทเทรตสารละลาย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เข้มข้น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0.1M   25.0 cm</a:t>
            </a:r>
            <a:r>
              <a:rPr lang="en-US" sz="4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ด้วยสารละลาย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เข้มข้น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0.1M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จงคำนวณหา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 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ของสารละลาย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423" y="2102371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ก่อนไทเทรต</a:t>
            </a:r>
            <a:endParaRPr lang="th-TH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2924944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[H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]   =   [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]   =   0.1 M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83457" y="3933056"/>
                <a:ext cx="31999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𝒑𝑯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⁡[</m:t>
                      </m:r>
                      <m:sSub>
                        <m:sSub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𝑶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457" y="3933056"/>
                <a:ext cx="3199979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81" r="-1714" b="-186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38754" y="4653136"/>
                <a:ext cx="22806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⁡(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754" y="4653136"/>
                <a:ext cx="2280689" cy="523220"/>
              </a:xfrm>
              <a:prstGeom prst="rect">
                <a:avLst/>
              </a:prstGeom>
              <a:blipFill rotWithShape="1">
                <a:blip r:embed="rId5"/>
                <a:stretch>
                  <a:fillRect r="-2406" b="-186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38754" y="5360249"/>
                <a:ext cx="8470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754" y="5360249"/>
                <a:ext cx="847090" cy="523220"/>
              </a:xfrm>
              <a:prstGeom prst="rect">
                <a:avLst/>
              </a:prstGeom>
              <a:blipFill rotWithShape="1">
                <a:blip r:embed="rId6"/>
                <a:stretch>
                  <a:fillRect r="-21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กลุ่ม 15"/>
          <p:cNvGrpSpPr/>
          <p:nvPr/>
        </p:nvGrpSpPr>
        <p:grpSpPr>
          <a:xfrm>
            <a:off x="142880" y="2864282"/>
            <a:ext cx="3395426" cy="3336404"/>
            <a:chOff x="142880" y="2864282"/>
            <a:chExt cx="3395426" cy="3336404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9792" y="2864282"/>
              <a:ext cx="838514" cy="3336404"/>
            </a:xfrm>
            <a:prstGeom prst="rect">
              <a:avLst/>
            </a:prstGeom>
          </p:spPr>
        </p:pic>
        <p:sp>
          <p:nvSpPr>
            <p:cNvPr id="14" name="คำบรรยายภาพแบบเส้น 1 13"/>
            <p:cNvSpPr/>
            <p:nvPr/>
          </p:nvSpPr>
          <p:spPr>
            <a:xfrm>
              <a:off x="142880" y="4886943"/>
              <a:ext cx="2422167" cy="578826"/>
            </a:xfrm>
            <a:prstGeom prst="borderCallout1">
              <a:avLst>
                <a:gd name="adj1" fmla="val 58035"/>
                <a:gd name="adj2" fmla="val 101172"/>
                <a:gd name="adj3" fmla="val 151455"/>
                <a:gd name="adj4" fmla="val 12089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HCl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  0.1 M 25 cm</a:t>
              </a:r>
              <a:r>
                <a:rPr lang="en-US" sz="3200" b="1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3</a:t>
              </a:r>
            </a:p>
          </p:txBody>
        </p:sp>
        <p:sp>
          <p:nvSpPr>
            <p:cNvPr id="15" name="คำบรรยายภาพแบบเส้น 1 14"/>
            <p:cNvSpPr/>
            <p:nvPr/>
          </p:nvSpPr>
          <p:spPr>
            <a:xfrm>
              <a:off x="1043608" y="3278887"/>
              <a:ext cx="1663375" cy="578826"/>
            </a:xfrm>
            <a:prstGeom prst="borderCallout1">
              <a:avLst>
                <a:gd name="adj1" fmla="val 58035"/>
                <a:gd name="adj2" fmla="val 101172"/>
                <a:gd name="adj3" fmla="val 58106"/>
                <a:gd name="adj4" fmla="val 11517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NaOH</a:t>
              </a:r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 0.1 M </a:t>
              </a:r>
              <a:endPara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060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406" y="188640"/>
            <a:ext cx="6290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เมื่อหยดสารละลาย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24.5 cm</a:t>
            </a:r>
            <a:r>
              <a:rPr lang="en-US" sz="4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3144"/>
            <a:ext cx="838514" cy="3336404"/>
          </a:xfrm>
          <a:prstGeom prst="rect">
            <a:avLst/>
          </a:prstGeom>
        </p:spPr>
      </p:pic>
      <p:sp>
        <p:nvSpPr>
          <p:cNvPr id="14" name="คำบรรยายภาพแบบเส้น 1 13"/>
          <p:cNvSpPr/>
          <p:nvPr/>
        </p:nvSpPr>
        <p:spPr>
          <a:xfrm>
            <a:off x="29491" y="5176356"/>
            <a:ext cx="2422167" cy="578826"/>
          </a:xfrm>
          <a:prstGeom prst="borderCallout1">
            <a:avLst>
              <a:gd name="adj1" fmla="val -1804"/>
              <a:gd name="adj2" fmla="val 27957"/>
              <a:gd name="adj3" fmla="val -83114"/>
              <a:gd name="adj4" fmla="val 282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0.1 M 25 cm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</a:p>
        </p:txBody>
      </p:sp>
      <p:sp>
        <p:nvSpPr>
          <p:cNvPr id="15" name="คำบรรยายภาพแบบเส้น 1 14"/>
          <p:cNvSpPr/>
          <p:nvPr/>
        </p:nvSpPr>
        <p:spPr>
          <a:xfrm>
            <a:off x="1068686" y="1998932"/>
            <a:ext cx="1663375" cy="578826"/>
          </a:xfrm>
          <a:prstGeom prst="borderCallout1">
            <a:avLst>
              <a:gd name="adj1" fmla="val 58035"/>
              <a:gd name="adj2" fmla="val 1222"/>
              <a:gd name="adj3" fmla="val 58106"/>
              <a:gd name="adj4" fmla="val -272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0.1 M </a:t>
            </a:r>
            <a:endParaRPr lang="en-US" sz="32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144016" y="980728"/>
            <a:ext cx="8820472" cy="584775"/>
            <a:chOff x="297423" y="4221088"/>
            <a:chExt cx="8820472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𝑵𝒂𝑶𝑯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𝑯𝑪𝒍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       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𝑵𝒂𝑪𝒍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𝒍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3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ngsana New" pitchFamily="18" charset="-34"/>
                      <a:cs typeface="Angsana New" pitchFamily="18" charset="-34"/>
                    </a:rPr>
                    <a:t>                              </a:t>
                  </a:r>
                  <a:endParaRPr lang="th-TH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ลูกศรขวา 17"/>
            <p:cNvSpPr/>
            <p:nvPr/>
          </p:nvSpPr>
          <p:spPr>
            <a:xfrm>
              <a:off x="4499992" y="4369459"/>
              <a:ext cx="72008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2987824" y="1565503"/>
            <a:ext cx="4947882" cy="898964"/>
            <a:chOff x="2987824" y="1565503"/>
            <a:chExt cx="4947882" cy="898964"/>
          </a:xfrm>
        </p:grpSpPr>
        <p:sp>
          <p:nvSpPr>
            <p:cNvPr id="2" name="TextBox 1"/>
            <p:cNvSpPr txBox="1"/>
            <p:nvPr/>
          </p:nvSpPr>
          <p:spPr>
            <a:xfrm>
              <a:off x="2987824" y="1640994"/>
              <a:ext cx="3506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จำนวนโม</a:t>
              </a:r>
              <a:r>
                <a:rPr lang="th-TH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ลของ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NaOH</a:t>
              </a:r>
              <a:endPara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𝑴𝑽</m:t>
                            </m:r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𝟏𝟎𝟎𝟎</m:t>
                            </m:r>
                          </m:den>
                        </m:f>
                      </m:oMath>
                    </m:oMathPara>
                  </a14:m>
                  <a:endParaRPr lang="th-TH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6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67650" y="2404067"/>
                <a:ext cx="2389437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𝟐𝟒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650" y="2404067"/>
                <a:ext cx="2389437" cy="910570"/>
              </a:xfrm>
              <a:prstGeom prst="rect">
                <a:avLst/>
              </a:prstGeom>
              <a:blipFill rotWithShape="1">
                <a:blip r:embed="rId7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5796136" y="2622979"/>
                <a:ext cx="319247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𝟒𝟓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22979"/>
                <a:ext cx="3192477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15909" r="-3626" b="-3068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89249" y="3351068"/>
            <a:ext cx="350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จำนวนโม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ลของ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𝑴𝑽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blipFill rotWithShape="1">
                <a:blip r:embed="rId9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blipFill rotWithShape="1">
                <a:blip r:embed="rId10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สี่เหลี่ยมผืนผ้า 23"/>
              <p:cNvSpPr/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สี่เหลี่ยมผืนผ้า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  <a:blipFill rotWithShape="1">
                <a:blip r:embed="rId11"/>
                <a:stretch>
                  <a:fillRect t="-16092" r="-3885" b="-3218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989249" y="4950170"/>
            <a:ext cx="2446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ดังนั้นเหลือ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สี่เหลี่ยมผืนผ้า 25"/>
              <p:cNvSpPr/>
              <p:nvPr/>
            </p:nvSpPr>
            <p:spPr>
              <a:xfrm>
                <a:off x="3145919" y="5560330"/>
                <a:ext cx="5468164" cy="5329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𝐦𝐨𝐥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สี่เหลี่ยมผืนผ้า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19" y="5560330"/>
                <a:ext cx="5468164" cy="53296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สี่เหลี่ยมผืนผ้า 26"/>
              <p:cNvSpPr/>
              <p:nvPr/>
            </p:nvSpPr>
            <p:spPr>
              <a:xfrm>
                <a:off x="3162633" y="6120750"/>
                <a:ext cx="2629310" cy="53931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สี่เหลี่ยมผืนผ้า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33" y="6120750"/>
                <a:ext cx="2629310" cy="539315"/>
              </a:xfrm>
              <a:prstGeom prst="rect">
                <a:avLst/>
              </a:prstGeom>
              <a:blipFill rotWithShape="1">
                <a:blip r:embed="rId13"/>
                <a:stretch>
                  <a:fillRect t="-14607" r="-4872" b="-3033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481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7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กลุ่ม 16"/>
          <p:cNvGrpSpPr/>
          <p:nvPr/>
        </p:nvGrpSpPr>
        <p:grpSpPr>
          <a:xfrm>
            <a:off x="1115616" y="218384"/>
            <a:ext cx="5221598" cy="707886"/>
            <a:chOff x="1115616" y="218384"/>
            <a:chExt cx="5221598" cy="707886"/>
          </a:xfrm>
        </p:grpSpPr>
        <p:sp>
          <p:nvSpPr>
            <p:cNvPr id="2" name="TextBox 1"/>
            <p:cNvSpPr txBox="1"/>
            <p:nvPr/>
          </p:nvSpPr>
          <p:spPr>
            <a:xfrm>
              <a:off x="1115616" y="218384"/>
              <a:ext cx="2446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ดังนั้นเหลือ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HCl</a:t>
              </a:r>
              <a:endPara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สี่เหลี่ยมผืนผ้า 3"/>
                <p:cNvSpPr/>
                <p:nvPr/>
              </p:nvSpPr>
              <p:spPr>
                <a:xfrm>
                  <a:off x="3707904" y="302669"/>
                  <a:ext cx="2629310" cy="539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</m:oMath>
                  </a14:m>
                  <a:r>
                    <a:rPr lang="en-US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mol</a:t>
                  </a:r>
                  <a:endParaRPr lang="th-TH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" name="สี่เหลี่ยมผืนผ้า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302669"/>
                  <a:ext cx="2629310" cy="53931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4773" r="-4630" b="-31818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/>
          <p:cNvSpPr txBox="1"/>
          <p:nvPr/>
        </p:nvSpPr>
        <p:spPr>
          <a:xfrm>
            <a:off x="1115616" y="83671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ในสารละลายปริมาตร  25 + 24.5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=49.5 cm</a:t>
            </a:r>
            <a:r>
              <a:rPr lang="en-US" sz="4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th-TH" sz="40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156187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ทำเป็น โม</a:t>
            </a:r>
            <a:r>
              <a:rPr lang="th-TH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ลาร์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เพื่อหา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496" y="2215668"/>
                <a:ext cx="182370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𝑴𝑽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215668"/>
                <a:ext cx="1823704" cy="898964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36512" y="3356992"/>
                <a:ext cx="256833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𝑴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356992"/>
                <a:ext cx="2568332" cy="900246"/>
              </a:xfrm>
              <a:prstGeom prst="rect">
                <a:avLst/>
              </a:prstGeom>
              <a:blipFill rotWithShape="1">
                <a:blip r:embed="rId6"/>
                <a:stretch>
                  <a:fillRect b="-136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7780" y="4257238"/>
                <a:ext cx="5213543" cy="97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𝒎𝒐𝒍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/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0" y="4257238"/>
                <a:ext cx="5213543" cy="974306"/>
              </a:xfrm>
              <a:prstGeom prst="rect">
                <a:avLst/>
              </a:prstGeom>
              <a:blipFill rotWithShape="1">
                <a:blip r:embed="rId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5517232"/>
                <a:ext cx="4204420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𝒎𝒐𝒍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/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17232"/>
                <a:ext cx="4204420" cy="532966"/>
              </a:xfrm>
              <a:prstGeom prst="rect">
                <a:avLst/>
              </a:prstGeom>
              <a:blipFill rotWithShape="1">
                <a:blip r:embed="rId8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779912" y="1609592"/>
            <a:ext cx="140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หา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07014" y="2448580"/>
                <a:ext cx="31999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𝒑𝑯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⁡[</m:t>
                      </m:r>
                      <m:sSub>
                        <m:sSub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𝑶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014" y="2448580"/>
                <a:ext cx="3199979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571" r="-1524" b="-186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51652" y="2971800"/>
                <a:ext cx="3703834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⁡(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52" y="2971800"/>
                <a:ext cx="3703834" cy="532966"/>
              </a:xfrm>
              <a:prstGeom prst="rect">
                <a:avLst/>
              </a:prstGeom>
              <a:blipFill rotWithShape="1">
                <a:blip r:embed="rId10"/>
                <a:stretch>
                  <a:fillRect r="-1316" b="-1954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51652" y="3544106"/>
                <a:ext cx="4486485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𝐥𝐨𝐠𝟏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𝟎𝟏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+⁡(−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𝒍𝒐𝒈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52" y="3544106"/>
                <a:ext cx="4486485" cy="532966"/>
              </a:xfrm>
              <a:prstGeom prst="rect">
                <a:avLst/>
              </a:prstGeom>
              <a:blipFill rotWithShape="1">
                <a:blip r:embed="rId11"/>
                <a:stretch>
                  <a:fillRect r="-1087" b="-1931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82841" y="4201924"/>
                <a:ext cx="2964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𝟎𝟎𝟒𝟑𝟐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841" y="4201924"/>
                <a:ext cx="2964401" cy="523220"/>
              </a:xfrm>
              <a:prstGeom prst="rect">
                <a:avLst/>
              </a:prstGeom>
              <a:blipFill rotWithShape="1">
                <a:blip r:embed="rId12"/>
                <a:stretch>
                  <a:fillRect r="-41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6136" y="4758990"/>
                <a:ext cx="1839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𝟗𝟗𝟓𝟔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758990"/>
                <a:ext cx="1839863" cy="523220"/>
              </a:xfrm>
              <a:prstGeom prst="rect">
                <a:avLst/>
              </a:prstGeom>
              <a:blipFill rotWithShape="1">
                <a:blip r:embed="rId13"/>
                <a:stretch>
                  <a:fillRect r="-993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206393" y="107935"/>
            <a:ext cx="1931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NaCl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ไม่ทำปฏิกิริยากับน้ำ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6060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406" y="188640"/>
            <a:ext cx="6290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เมื่อหยดสารละลาย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 cm</a:t>
            </a:r>
            <a:r>
              <a:rPr lang="en-US" sz="4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3144"/>
            <a:ext cx="838514" cy="3336404"/>
          </a:xfrm>
          <a:prstGeom prst="rect">
            <a:avLst/>
          </a:prstGeom>
        </p:spPr>
      </p:pic>
      <p:sp>
        <p:nvSpPr>
          <p:cNvPr id="14" name="คำบรรยายภาพแบบเส้น 1 13"/>
          <p:cNvSpPr/>
          <p:nvPr/>
        </p:nvSpPr>
        <p:spPr>
          <a:xfrm>
            <a:off x="29491" y="5176356"/>
            <a:ext cx="2422167" cy="578826"/>
          </a:xfrm>
          <a:prstGeom prst="borderCallout1">
            <a:avLst>
              <a:gd name="adj1" fmla="val -1804"/>
              <a:gd name="adj2" fmla="val 27957"/>
              <a:gd name="adj3" fmla="val -83114"/>
              <a:gd name="adj4" fmla="val 282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0.1 M 25 cm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</a:p>
        </p:txBody>
      </p:sp>
      <p:sp>
        <p:nvSpPr>
          <p:cNvPr id="15" name="คำบรรยายภาพแบบเส้น 1 14"/>
          <p:cNvSpPr/>
          <p:nvPr/>
        </p:nvSpPr>
        <p:spPr>
          <a:xfrm>
            <a:off x="1068686" y="1998932"/>
            <a:ext cx="1663375" cy="578826"/>
          </a:xfrm>
          <a:prstGeom prst="borderCallout1">
            <a:avLst>
              <a:gd name="adj1" fmla="val 58035"/>
              <a:gd name="adj2" fmla="val 1222"/>
              <a:gd name="adj3" fmla="val 58106"/>
              <a:gd name="adj4" fmla="val -272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0.1 M </a:t>
            </a:r>
            <a:endParaRPr lang="en-US" sz="32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144016" y="980728"/>
            <a:ext cx="8820472" cy="584775"/>
            <a:chOff x="297423" y="4221088"/>
            <a:chExt cx="8820472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𝑵𝒂𝑶𝑯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𝑯𝑪𝒍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        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𝑵𝒂𝑪𝒍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𝒍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3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ngsana New" pitchFamily="18" charset="-34"/>
                      <a:cs typeface="Angsana New" pitchFamily="18" charset="-34"/>
                    </a:rPr>
                    <a:t>                              </a:t>
                  </a:r>
                  <a:endParaRPr lang="th-TH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ลูกศรขวา 17"/>
            <p:cNvSpPr/>
            <p:nvPr/>
          </p:nvSpPr>
          <p:spPr>
            <a:xfrm>
              <a:off x="4499992" y="4369459"/>
              <a:ext cx="72008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2987824" y="1565503"/>
            <a:ext cx="4947882" cy="898964"/>
            <a:chOff x="2987824" y="1565503"/>
            <a:chExt cx="4947882" cy="898964"/>
          </a:xfrm>
        </p:grpSpPr>
        <p:sp>
          <p:nvSpPr>
            <p:cNvPr id="2" name="TextBox 1"/>
            <p:cNvSpPr txBox="1"/>
            <p:nvPr/>
          </p:nvSpPr>
          <p:spPr>
            <a:xfrm>
              <a:off x="2987824" y="1640994"/>
              <a:ext cx="3506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จำนวนโม</a:t>
              </a:r>
              <a:r>
                <a:rPr lang="th-TH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ลของ</a:t>
              </a:r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NaOH</a:t>
              </a:r>
              <a:endPara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𝑴𝑽</m:t>
                            </m:r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𝟏𝟎𝟎𝟎</m:t>
                            </m:r>
                          </m:den>
                        </m:f>
                      </m:oMath>
                    </m:oMathPara>
                  </a14:m>
                  <a:endParaRPr lang="th-TH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6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67650" y="2404067"/>
                <a:ext cx="2114810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650" y="2404067"/>
                <a:ext cx="2114810" cy="910570"/>
              </a:xfrm>
              <a:prstGeom prst="rect">
                <a:avLst/>
              </a:prstGeom>
              <a:blipFill rotWithShape="1">
                <a:blip r:embed="rId7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5796136" y="2622979"/>
                <a:ext cx="29776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22979"/>
                <a:ext cx="2977675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15909" r="-4098" b="-3068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89249" y="3351068"/>
            <a:ext cx="350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จำนวนโม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ลของ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𝑴𝑽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blipFill rotWithShape="1">
                <a:blip r:embed="rId9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blipFill rotWithShape="1">
                <a:blip r:embed="rId10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สี่เหลี่ยมผืนผ้า 23"/>
              <p:cNvSpPr/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สี่เหลี่ยมผืนผ้า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  <a:blipFill rotWithShape="1">
                <a:blip r:embed="rId11"/>
                <a:stretch>
                  <a:fillRect t="-16092" r="-3885" b="-3218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989249" y="4950170"/>
            <a:ext cx="3454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ดังนั้นมีสารเหลือ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สี่เหลี่ยมผืนผ้า 25"/>
              <p:cNvSpPr/>
              <p:nvPr/>
            </p:nvSpPr>
            <p:spPr>
              <a:xfrm>
                <a:off x="3145919" y="5560330"/>
                <a:ext cx="5253361" cy="5329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𝐦𝐨𝐥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สี่เหลี่ยมผืนผ้า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19" y="5560330"/>
                <a:ext cx="5253361" cy="53296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สี่เหลี่ยมผืนผ้า 26"/>
              <p:cNvSpPr/>
              <p:nvPr/>
            </p:nvSpPr>
            <p:spPr>
              <a:xfrm>
                <a:off x="3162633" y="6120750"/>
                <a:ext cx="1420966" cy="5232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สี่เหลี่ยมผืนผ้า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33" y="6120750"/>
                <a:ext cx="1420966" cy="523220"/>
              </a:xfrm>
              <a:prstGeom prst="rect">
                <a:avLst/>
              </a:prstGeom>
              <a:blipFill rotWithShape="1">
                <a:blip r:embed="rId13"/>
                <a:stretch>
                  <a:fillRect t="-18605" r="-9442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38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7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กลุ่ม 16"/>
          <p:cNvGrpSpPr/>
          <p:nvPr/>
        </p:nvGrpSpPr>
        <p:grpSpPr>
          <a:xfrm>
            <a:off x="1115616" y="218384"/>
            <a:ext cx="4010048" cy="707886"/>
            <a:chOff x="1115616" y="218384"/>
            <a:chExt cx="4010048" cy="707886"/>
          </a:xfrm>
        </p:grpSpPr>
        <p:sp>
          <p:nvSpPr>
            <p:cNvPr id="2" name="TextBox 1"/>
            <p:cNvSpPr txBox="1"/>
            <p:nvPr/>
          </p:nvSpPr>
          <p:spPr>
            <a:xfrm>
              <a:off x="1115616" y="218384"/>
              <a:ext cx="244684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ดังนั้นเหลือ </a:t>
              </a:r>
              <a:r>
                <a:rPr lang="en-US" sz="4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HCl</a:t>
              </a:r>
              <a:endPara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สี่เหลี่ยมผืนผ้า 3"/>
                <p:cNvSpPr/>
                <p:nvPr/>
              </p:nvSpPr>
              <p:spPr>
                <a:xfrm>
                  <a:off x="3707904" y="302669"/>
                  <a:ext cx="1417760" cy="52322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mol</a:t>
                  </a:r>
                  <a:endParaRPr lang="th-TH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" name="สี่เหลี่ยมผืนผ้า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302669"/>
                  <a:ext cx="1417760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8824" r="-9442" b="-3294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/>
          <p:cNvSpPr txBox="1"/>
          <p:nvPr/>
        </p:nvSpPr>
        <p:spPr>
          <a:xfrm>
            <a:off x="35496" y="156187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สารละลายจึงมี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</a:t>
            </a:r>
            <a:r>
              <a:rPr lang="en-US" sz="36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36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OH</a:t>
            </a:r>
            <a:r>
              <a:rPr lang="en-US" sz="36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ที่มาจากการแตกตัวของน้ำ</a:t>
            </a:r>
            <a:endParaRPr lang="th-TH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4153" y="3006937"/>
            <a:ext cx="1403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หา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</a:t>
            </a:r>
            <a:endParaRPr lang="th-TH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7674" y="825889"/>
            <a:ext cx="8042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NaCl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ไม่ทำปฏิกิริยากับน้ำ เพราะเป็นเกลือของกรดแก่และเบสแก่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308" y="236060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สารละลายจึงมี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[H</a:t>
            </a:r>
            <a:r>
              <a:rPr lang="en-US" sz="3600" b="1" baseline="-25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  <a:r>
              <a:rPr lang="en-US" sz="3600" b="1" baseline="30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]  = [OH</a:t>
            </a:r>
            <a:r>
              <a:rPr lang="en-US" sz="3600" b="1" baseline="30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] = 1 x </a:t>
            </a:r>
            <a:r>
              <a:rPr lang="th-TH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sz="3600" b="1" baseline="30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-7  </a:t>
            </a:r>
            <a:r>
              <a:rPr lang="en-US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M</a:t>
            </a:r>
            <a:endParaRPr lang="th-TH" sz="36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91257" y="3950935"/>
                <a:ext cx="31999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𝒑𝑯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⁡[</m:t>
                      </m:r>
                      <m:sSub>
                        <m:sSub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b>
                      </m:sSub>
                      <m:sSup>
                        <m:sSupPr>
                          <m:ctrlP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𝑶</m:t>
                          </m:r>
                        </m:e>
                        <m:sup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57" y="3950935"/>
                <a:ext cx="3199979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381" r="-1714" b="-186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46554" y="4671015"/>
                <a:ext cx="2509854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⁡(</m:t>
                      </m:r>
                      <m:r>
                        <a:rPr lang="th-TH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th-TH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𝟕</m:t>
                          </m:r>
                        </m:sup>
                      </m:sSup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554" y="4671015"/>
                <a:ext cx="2509854" cy="530915"/>
              </a:xfrm>
              <a:prstGeom prst="rect">
                <a:avLst/>
              </a:prstGeom>
              <a:blipFill rotWithShape="1">
                <a:blip r:embed="rId6"/>
                <a:stretch>
                  <a:fillRect r="-2190" b="-1954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43478" y="5201930"/>
                <a:ext cx="8470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th-TH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478" y="5201930"/>
                <a:ext cx="847091" cy="523220"/>
              </a:xfrm>
              <a:prstGeom prst="rect">
                <a:avLst/>
              </a:prstGeom>
              <a:blipFill rotWithShape="1">
                <a:blip r:embed="rId7"/>
                <a:stretch>
                  <a:fillRect r="-287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10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406" y="188640"/>
            <a:ext cx="6290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เมื่อหยดสารละลาย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ลงไป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25.5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cm</a:t>
            </a:r>
            <a:r>
              <a:rPr lang="en-US" sz="40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93144"/>
            <a:ext cx="838514" cy="3336404"/>
          </a:xfrm>
          <a:prstGeom prst="rect">
            <a:avLst/>
          </a:prstGeom>
        </p:spPr>
      </p:pic>
      <p:sp>
        <p:nvSpPr>
          <p:cNvPr id="14" name="คำบรรยายภาพแบบเส้น 1 13"/>
          <p:cNvSpPr/>
          <p:nvPr/>
        </p:nvSpPr>
        <p:spPr>
          <a:xfrm>
            <a:off x="29491" y="5176356"/>
            <a:ext cx="2422167" cy="578826"/>
          </a:xfrm>
          <a:prstGeom prst="borderCallout1">
            <a:avLst>
              <a:gd name="adj1" fmla="val -1804"/>
              <a:gd name="adj2" fmla="val 27957"/>
              <a:gd name="adj3" fmla="val -83114"/>
              <a:gd name="adj4" fmla="val 2823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0.1 M 25 cm</a:t>
            </a:r>
            <a:r>
              <a:rPr lang="en-US" sz="3200" b="1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</a:p>
        </p:txBody>
      </p:sp>
      <p:sp>
        <p:nvSpPr>
          <p:cNvPr id="15" name="คำบรรยายภาพแบบเส้น 1 14"/>
          <p:cNvSpPr/>
          <p:nvPr/>
        </p:nvSpPr>
        <p:spPr>
          <a:xfrm>
            <a:off x="1068686" y="1998932"/>
            <a:ext cx="1663375" cy="578826"/>
          </a:xfrm>
          <a:prstGeom prst="borderCallout1">
            <a:avLst>
              <a:gd name="adj1" fmla="val 58035"/>
              <a:gd name="adj2" fmla="val 1222"/>
              <a:gd name="adj3" fmla="val 58106"/>
              <a:gd name="adj4" fmla="val -272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0.1 M </a:t>
            </a:r>
            <a:endParaRPr lang="en-US" sz="3200" b="1" baseline="30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144016" y="980728"/>
            <a:ext cx="8820472" cy="584775"/>
            <a:chOff x="297423" y="4221088"/>
            <a:chExt cx="8820472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𝑵𝒂𝑶𝑯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𝑯𝑪𝒍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        </m:t>
                      </m:r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𝑵𝒂𝑪𝒍</m:t>
                      </m:r>
                      <m:d>
                        <m:dPr>
                          <m:ctrlP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𝒂𝒒</m:t>
                          </m:r>
                        </m:e>
                      </m:d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sz="3200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(</m:t>
                      </m:r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𝒍</m:t>
                      </m:r>
                      <m:r>
                        <a:rPr lang="en-US" sz="3200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3200" b="1" dirty="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ngsana New" pitchFamily="18" charset="-34"/>
                      <a:cs typeface="Angsana New" pitchFamily="18" charset="-34"/>
                    </a:rPr>
                    <a:t>                              </a:t>
                  </a:r>
                  <a:endParaRPr lang="th-TH" sz="32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7423" y="4221088"/>
                  <a:ext cx="8820472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ลูกศรขวา 17"/>
            <p:cNvSpPr/>
            <p:nvPr/>
          </p:nvSpPr>
          <p:spPr>
            <a:xfrm>
              <a:off x="4499992" y="4369459"/>
              <a:ext cx="72008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กลุ่ม 7"/>
          <p:cNvGrpSpPr/>
          <p:nvPr/>
        </p:nvGrpSpPr>
        <p:grpSpPr>
          <a:xfrm>
            <a:off x="2987824" y="1565503"/>
            <a:ext cx="4947882" cy="898964"/>
            <a:chOff x="2987824" y="1565503"/>
            <a:chExt cx="4947882" cy="898964"/>
          </a:xfrm>
        </p:grpSpPr>
        <p:sp>
          <p:nvSpPr>
            <p:cNvPr id="2" name="TextBox 1"/>
            <p:cNvSpPr txBox="1"/>
            <p:nvPr/>
          </p:nvSpPr>
          <p:spPr>
            <a:xfrm>
              <a:off x="2987824" y="1640994"/>
              <a:ext cx="3506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จำนวนโม</a:t>
              </a:r>
              <a:r>
                <a:rPr lang="th-TH" sz="4000" b="1" dirty="0" err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ลของ</a:t>
              </a:r>
              <a:r>
                <a:rPr lang="en-US" sz="4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en-US" sz="4000" b="1" dirty="0" err="1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NaOH</a:t>
              </a:r>
              <a:endPara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𝑴𝑽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𝟏𝟎𝟎𝟎</m:t>
                            </m:r>
                          </m:den>
                        </m:f>
                      </m:oMath>
                    </m:oMathPara>
                  </a14:m>
                  <a:endParaRPr lang="th-TH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4208" y="1565503"/>
                  <a:ext cx="1491498" cy="89896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61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267650" y="2404067"/>
                <a:ext cx="2389437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650" y="2404067"/>
                <a:ext cx="2389437" cy="910570"/>
              </a:xfrm>
              <a:prstGeom prst="rect">
                <a:avLst/>
              </a:prstGeom>
              <a:blipFill rotWithShape="1">
                <a:blip r:embed="rId7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สี่เหลี่ยมผืนผ้า 6"/>
              <p:cNvSpPr/>
              <p:nvPr/>
            </p:nvSpPr>
            <p:spPr>
              <a:xfrm>
                <a:off x="5796136" y="2622979"/>
                <a:ext cx="3192477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𝟓𝟓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สี่เหลี่ยมผืนผ้า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2622979"/>
                <a:ext cx="3192477" cy="532966"/>
              </a:xfrm>
              <a:prstGeom prst="rect">
                <a:avLst/>
              </a:prstGeom>
              <a:blipFill rotWithShape="1">
                <a:blip r:embed="rId8"/>
                <a:stretch>
                  <a:fillRect t="-15909" r="-3626" b="-3068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89249" y="3351068"/>
            <a:ext cx="3506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จำนวนโม</a:t>
            </a:r>
            <a:r>
              <a:rPr lang="th-TH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ลของ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HCl</a:t>
            </a:r>
            <a:endParaRPr lang="th-TH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𝑴𝑽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255529"/>
                <a:ext cx="1491498" cy="898964"/>
              </a:xfrm>
              <a:prstGeom prst="rect">
                <a:avLst/>
              </a:prstGeom>
              <a:blipFill rotWithShape="1">
                <a:blip r:embed="rId9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807" y="4058954"/>
                <a:ext cx="2041072" cy="910570"/>
              </a:xfrm>
              <a:prstGeom prst="rect">
                <a:avLst/>
              </a:prstGeom>
              <a:blipFill rotWithShape="1">
                <a:blip r:embed="rId10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สี่เหลี่ยมผืนผ้า 23"/>
              <p:cNvSpPr/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𝟐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สี่เหลี่ยมผืนผ้า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611" y="4247756"/>
                <a:ext cx="2977675" cy="532966"/>
              </a:xfrm>
              <a:prstGeom prst="rect">
                <a:avLst/>
              </a:prstGeom>
              <a:blipFill rotWithShape="1">
                <a:blip r:embed="rId11"/>
                <a:stretch>
                  <a:fillRect t="-16092" r="-3885" b="-3218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989249" y="4950170"/>
            <a:ext cx="3382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ดังนั้นเหลือ </a:t>
            </a:r>
            <a:r>
              <a:rPr lang="en-US" sz="4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NaOH</a:t>
            </a:r>
            <a:endParaRPr lang="th-TH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สี่เหลี่ยมผืนผ้า 25"/>
              <p:cNvSpPr/>
              <p:nvPr/>
            </p:nvSpPr>
            <p:spPr>
              <a:xfrm>
                <a:off x="3145919" y="5560330"/>
                <a:ext cx="5468164" cy="53296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𝟑</m:t>
                          </m:r>
                        </m:sup>
                      </m:sSup>
                      <m:r>
                        <a:rPr lang="en-US" b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𝐦𝐨𝐥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สี่เหลี่ยมผืนผ้า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19" y="5560330"/>
                <a:ext cx="5468164" cy="53296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สี่เหลี่ยมผืนผ้า 26"/>
              <p:cNvSpPr/>
              <p:nvPr/>
            </p:nvSpPr>
            <p:spPr>
              <a:xfrm>
                <a:off x="3162633" y="6120750"/>
                <a:ext cx="2629310" cy="53931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𝟓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𝟏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mol</a:t>
                </a:r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สี่เหลี่ยมผืนผ้า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633" y="6120750"/>
                <a:ext cx="2629310" cy="539315"/>
              </a:xfrm>
              <a:prstGeom prst="rect">
                <a:avLst/>
              </a:prstGeom>
              <a:blipFill rotWithShape="1">
                <a:blip r:embed="rId13"/>
                <a:stretch>
                  <a:fillRect t="-14607" r="-4872" b="-30337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757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7" grpId="0"/>
      <p:bldP spid="21" grpId="0"/>
      <p:bldP spid="22" grpId="0"/>
      <p:bldP spid="23" grpId="0"/>
      <p:bldP spid="24" grpId="0"/>
      <p:bldP spid="25" grpId="0"/>
      <p:bldP spid="26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กลุ่ม 16"/>
          <p:cNvGrpSpPr/>
          <p:nvPr/>
        </p:nvGrpSpPr>
        <p:grpSpPr>
          <a:xfrm>
            <a:off x="539552" y="218384"/>
            <a:ext cx="5797662" cy="1323439"/>
            <a:chOff x="1115616" y="218384"/>
            <a:chExt cx="5221598" cy="1323439"/>
          </a:xfrm>
        </p:grpSpPr>
        <p:sp>
          <p:nvSpPr>
            <p:cNvPr id="2" name="TextBox 1"/>
            <p:cNvSpPr txBox="1"/>
            <p:nvPr/>
          </p:nvSpPr>
          <p:spPr>
            <a:xfrm>
              <a:off x="1115616" y="218384"/>
              <a:ext cx="244684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40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ดังนั้น</a:t>
              </a:r>
              <a:r>
                <a:rPr lang="th-TH" sz="40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เหลือ</a:t>
              </a:r>
              <a:r>
                <a:rPr lang="en-US" sz="4000" b="1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cs typeface="Angsana New" pitchFamily="18" charset="-34"/>
                </a:rPr>
                <a:t>NaOH</a:t>
              </a:r>
              <a:endPara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สี่เหลี่ยมผืนผ้า 3"/>
                <p:cNvSpPr/>
                <p:nvPr/>
              </p:nvSpPr>
              <p:spPr>
                <a:xfrm>
                  <a:off x="3707904" y="302669"/>
                  <a:ext cx="2629310" cy="539315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</m:oMath>
                  </a14:m>
                  <a:r>
                    <a:rPr lang="en-US" b="1" dirty="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mol</a:t>
                  </a:r>
                  <a:endParaRPr lang="th-TH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" name="สี่เหลี่ยมผืนผ้า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7904" y="302669"/>
                  <a:ext cx="2629310" cy="53931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4773" b="-31818"/>
                  </a:stretch>
                </a:blipFill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TextBox 4"/>
          <p:cNvSpPr txBox="1"/>
          <p:nvPr/>
        </p:nvSpPr>
        <p:spPr>
          <a:xfrm>
            <a:off x="1115616" y="83671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ในสารละลายปริมาตร  25 + </a:t>
            </a:r>
            <a:r>
              <a:rPr lang="th-TH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25.5 </a:t>
            </a:r>
            <a:r>
              <a:rPr lang="en-US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=50.5 </a:t>
            </a:r>
            <a:r>
              <a:rPr lang="en-US" sz="4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cm</a:t>
            </a:r>
            <a:r>
              <a:rPr lang="en-US" sz="4000" b="1" baseline="30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endParaRPr lang="th-TH" sz="4000" b="1" baseline="30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156187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ทำเป็น โม</a:t>
            </a:r>
            <a:r>
              <a:rPr lang="th-TH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ลาร์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เพื่อหา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496" y="2215668"/>
                <a:ext cx="1823704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𝒏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𝑴𝑽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𝟏𝟎𝟎𝟎</m:t>
                          </m:r>
                        </m:den>
                      </m:f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215668"/>
                <a:ext cx="1823704" cy="898964"/>
              </a:xfrm>
              <a:prstGeom prst="rect">
                <a:avLst/>
              </a:prstGeom>
              <a:blipFill rotWithShape="1"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-36512" y="3356992"/>
                <a:ext cx="2568332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𝑴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𝒏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3356992"/>
                <a:ext cx="2568332" cy="900246"/>
              </a:xfrm>
              <a:prstGeom prst="rect">
                <a:avLst/>
              </a:prstGeom>
              <a:blipFill rotWithShape="1">
                <a:blip r:embed="rId6"/>
                <a:stretch>
                  <a:fillRect b="-136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7780" y="4257238"/>
                <a:ext cx="5213543" cy="97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𝟓</m:t>
                              </m:r>
                            </m:sup>
                          </m:s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𝟏𝟎𝟎𝟎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𝟓𝟎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.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𝒎𝒐𝒍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/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0" y="4257238"/>
                <a:ext cx="5213543" cy="974306"/>
              </a:xfrm>
              <a:prstGeom prst="rect">
                <a:avLst/>
              </a:prstGeom>
              <a:blipFill rotWithShape="1">
                <a:blip r:embed="rId7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3528" y="5517232"/>
                <a:ext cx="3989618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𝒎𝒐𝒍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/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17232"/>
                <a:ext cx="3989618" cy="532966"/>
              </a:xfrm>
              <a:prstGeom prst="rect">
                <a:avLst/>
              </a:prstGeom>
              <a:blipFill rotWithShape="1">
                <a:blip r:embed="rId8"/>
                <a:stretch>
                  <a:fillRect b="-1724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779912" y="1609592"/>
            <a:ext cx="140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หา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pH</a:t>
            </a:r>
            <a:endParaRPr lang="th-TH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07014" y="2448580"/>
                <a:ext cx="32909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𝒑𝑶𝑯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⁡[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𝑶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𝑯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</m:sup>
                      </m:sSup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7014" y="2448580"/>
                <a:ext cx="3290901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556" r="-1296" b="-1860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51652" y="2971800"/>
                <a:ext cx="3489032" cy="5318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⁡(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52" y="2971800"/>
                <a:ext cx="3489032" cy="531812"/>
              </a:xfrm>
              <a:prstGeom prst="rect">
                <a:avLst/>
              </a:prstGeom>
              <a:blipFill rotWithShape="1">
                <a:blip r:embed="rId10"/>
                <a:stretch>
                  <a:fillRect r="-1573" b="-1954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51652" y="3544106"/>
                <a:ext cx="4271682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𝐥𝐨𝐠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+⁡(−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𝒍𝒐𝒈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sSup>
                        <m:sSupPr>
                          <m:ctrlP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n-US" b="1" i="1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52" y="3544106"/>
                <a:ext cx="4271682" cy="532966"/>
              </a:xfrm>
              <a:prstGeom prst="rect">
                <a:avLst/>
              </a:prstGeom>
              <a:blipFill rotWithShape="1">
                <a:blip r:embed="rId11"/>
                <a:stretch>
                  <a:fillRect r="-1141" b="-1931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82841" y="4201924"/>
                <a:ext cx="27495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𝟗𝟗𝟓𝟔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2841" y="4201924"/>
                <a:ext cx="2749599" cy="523220"/>
              </a:xfrm>
              <a:prstGeom prst="rect">
                <a:avLst/>
              </a:prstGeom>
              <a:blipFill rotWithShape="1">
                <a:blip r:embed="rId12"/>
                <a:stretch>
                  <a:fillRect r="-222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96136" y="4758990"/>
                <a:ext cx="14102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𝟎𝟎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758990"/>
                <a:ext cx="1410258" cy="523220"/>
              </a:xfrm>
              <a:prstGeom prst="rect">
                <a:avLst/>
              </a:prstGeom>
              <a:blipFill rotWithShape="1">
                <a:blip r:embed="rId13"/>
                <a:stretch>
                  <a:fillRect r="-129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206393" y="107935"/>
            <a:ext cx="1931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NaCl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ไม่ทำปฏิกิริยากับน้ำ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35505" y="5231544"/>
                <a:ext cx="2905179" cy="5232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𝒑𝑯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𝟏𝟒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𝒑𝑶𝑯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05" y="5231544"/>
                <a:ext cx="2905179" cy="523220"/>
              </a:xfrm>
              <a:prstGeom prst="rect">
                <a:avLst/>
              </a:prstGeom>
              <a:blipFill rotWithShape="1">
                <a:blip r:embed="rId14"/>
                <a:stretch>
                  <a:fillRect l="-2521" b="-1511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64088" y="5685462"/>
                <a:ext cx="2520280" cy="5232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>
                <a:defPPr>
                  <a:defRPr lang="th-TH"/>
                </a:defPPr>
                <a:lvl1pPr>
                  <a:defRPr b="1" i="1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=</m:t>
                      </m:r>
                      <m:r>
                        <a:rPr lang="en-US">
                          <a:latin typeface="Cambria Math"/>
                        </a:rPr>
                        <m:t>𝟏𝟒</m:t>
                      </m:r>
                      <m:r>
                        <a:rPr lang="en-US">
                          <a:latin typeface="Cambria Math"/>
                        </a:rPr>
                        <m:t>−</m:t>
                      </m:r>
                      <m:r>
                        <a:rPr lang="en-US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th-TH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685462"/>
                <a:ext cx="2520280" cy="523220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96136" y="6146140"/>
                <a:ext cx="1061894" cy="5232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𝟏𝟏</m:t>
                      </m:r>
                    </m:oMath>
                  </m:oMathPara>
                </a14:m>
                <a:endParaRPr lang="th-TH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6146140"/>
                <a:ext cx="1061894" cy="523220"/>
              </a:xfrm>
              <a:prstGeom prst="rect">
                <a:avLst/>
              </a:prstGeom>
              <a:blipFill rotWithShape="1">
                <a:blip r:embed="rId16"/>
                <a:stretch>
                  <a:fillRect r="-172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345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6" name="Picture 8" descr="TitrationCurve-StrongAcid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20" y="0"/>
            <a:ext cx="9136979" cy="6852734"/>
          </a:xfrm>
          <a:noFill/>
          <a:ln w="76200" cmpd="tri">
            <a:solidFill>
              <a:srgbClr val="6600FF"/>
            </a:solidFill>
          </a:ln>
        </p:spPr>
      </p:pic>
    </p:spTree>
    <p:extLst>
      <p:ext uri="{BB962C8B-B14F-4D97-AF65-F5344CB8AC3E}">
        <p14:creationId xmlns:p14="http://schemas.microsoft.com/office/powerpoint/2010/main" val="3259347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894</Words>
  <Application>Microsoft Office PowerPoint</Application>
  <PresentationFormat>นำเสนอทางหน้าจอ (4:3)</PresentationFormat>
  <Paragraphs>103</Paragraphs>
  <Slides>9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Office Theme</vt:lpstr>
      <vt:lpstr>ชุดรูปแบบของ Office</vt:lpstr>
      <vt:lpstr>การคำนวณหา pH การไทเทรตกรดแก่กับเบสแก่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การคำนวณหา pH การไทเทรตกรดแก่กับเบสแก่</dc:title>
  <dc:creator>dumrongsak</dc:creator>
  <cp:lastModifiedBy>user</cp:lastModifiedBy>
  <cp:revision>19</cp:revision>
  <dcterms:created xsi:type="dcterms:W3CDTF">2012-02-15T14:50:25Z</dcterms:created>
  <dcterms:modified xsi:type="dcterms:W3CDTF">2013-02-08T01:07:08Z</dcterms:modified>
</cp:coreProperties>
</file>