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A2D9-79E3-447F-8045-222187966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8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319E-6FDE-41AE-9730-E1FF4BBD1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A95B-1D56-45F1-9D9B-6B1FABE7B6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6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BDA2-7E4A-4288-BEA1-EDD5FD10B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9841-C6FC-4BD5-A67E-959B593D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E7BC-5DC8-490E-B47E-270310CC1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42AB-BF08-4C56-B10F-1EE2C96F70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3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8FCC-3447-4A40-B301-CF1101405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4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AA65-6CF2-46A5-ABD1-127DC13D0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0BB3-B90D-406B-AFE8-173EBFCF8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9DF8-B98B-4EF0-875E-A5FDFEA5F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791FD-729B-4BE1-AB0A-98FCD7DC1B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hysik.uni-muenchen.de/leifiphysik/web_ph12/versuche/11neutron/chadwic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648075" y="476251"/>
            <a:ext cx="4914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7200" b="1">
                <a:solidFill>
                  <a:srgbClr val="000000"/>
                </a:solidFill>
                <a:latin typeface="Angsana New" pitchFamily="18" charset="-34"/>
              </a:rPr>
              <a:t>โครงสร้างอะตอม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(Atomic  Structure)</a:t>
            </a: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924176"/>
            <a:ext cx="3086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036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877368" y="34554"/>
            <a:ext cx="46085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000" b="1" dirty="0">
                <a:solidFill>
                  <a:srgbClr val="000000"/>
                </a:solidFill>
              </a:rPr>
              <a:t>การทดลองของ</a:t>
            </a:r>
            <a:r>
              <a:rPr lang="th-TH" sz="4000" b="1" dirty="0" err="1">
                <a:solidFill>
                  <a:srgbClr val="000000"/>
                </a:solidFill>
              </a:rPr>
              <a:t>โกลด์ชไตน์</a:t>
            </a:r>
            <a:r>
              <a:rPr lang="th-TH" sz="4000" b="1" dirty="0">
                <a:solidFill>
                  <a:srgbClr val="000000"/>
                </a:solidFill>
              </a:rPr>
              <a:t/>
            </a:r>
            <a:br>
              <a:rPr lang="th-TH" sz="4000" b="1" dirty="0">
                <a:solidFill>
                  <a:srgbClr val="000000"/>
                </a:solidFill>
              </a:rPr>
            </a:br>
            <a:r>
              <a:rPr lang="th-TH" sz="4000" b="1" dirty="0">
                <a:solidFill>
                  <a:srgbClr val="000000"/>
                </a:solidFill>
              </a:rPr>
              <a:t>( ชาวเยอรมัน )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753692" y="3573016"/>
            <a:ext cx="84597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เมื่อเปลี่ยนชนิดของโลหะ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ค่า  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e/m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ของ  อนุภาคบวก มีค่าคงที่</a:t>
            </a:r>
            <a:b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เมื่อเปลี่ยนชนิดของแก๊สค่า  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e/m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ของ  อนุภาคบวก มีค่าไม่คงที่</a:t>
            </a:r>
            <a:b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</a:br>
            <a:endParaRPr lang="th-TH" sz="36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113666" name="Picture 2" descr="L:\atompic\goldstile0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67" y="476672"/>
            <a:ext cx="45823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806067" y="5123377"/>
            <a:ext cx="6849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</a:rPr>
              <a:t>ค่าประจุต่อมวลของอนุภาคบวกขึ้นอยู่กับชนิดของแก๊ส</a:t>
            </a:r>
          </a:p>
        </p:txBody>
      </p:sp>
    </p:spTree>
    <p:extLst>
      <p:ext uri="{BB962C8B-B14F-4D97-AF65-F5344CB8AC3E}">
        <p14:creationId xmlns:p14="http://schemas.microsoft.com/office/powerpoint/2010/main" val="12290342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L:\atompic\goldstile0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20" y="1052736"/>
            <a:ext cx="41764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063552" y="4437113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000" dirty="0">
                <a:solidFill>
                  <a:srgbClr val="000000"/>
                </a:solidFill>
              </a:rPr>
              <a:t>พบอนุภาค</a:t>
            </a:r>
            <a:r>
              <a:rPr lang="th-TH" sz="4000" dirty="0">
                <a:solidFill>
                  <a:srgbClr val="FF0000"/>
                </a:solidFill>
              </a:rPr>
              <a:t>ที่มีประจุ</a:t>
            </a:r>
            <a:r>
              <a:rPr lang="th-TH" sz="4000" dirty="0">
                <a:solidFill>
                  <a:srgbClr val="000000"/>
                </a:solidFill>
              </a:rPr>
              <a:t>บวก  เรียกอนุภาคบวกที่เกิดจากแก๊สไฮโดรเจนว่า“โปรตอน” </a:t>
            </a:r>
          </a:p>
        </p:txBody>
      </p:sp>
    </p:spTree>
    <p:extLst>
      <p:ext uri="{BB962C8B-B14F-4D97-AF65-F5344CB8AC3E}">
        <p14:creationId xmlns:p14="http://schemas.microsoft.com/office/powerpoint/2010/main" val="2206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295776" y="477839"/>
            <a:ext cx="6048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sz="3800" b="1">
                <a:solidFill>
                  <a:srgbClr val="000000"/>
                </a:solidFill>
                <a:latin typeface="Times New Roman" pitchFamily="18" charset="0"/>
              </a:rPr>
              <a:t>Cathode ray</a:t>
            </a:r>
            <a:r>
              <a:rPr lang="en-US" sz="3800" b="1">
                <a:solidFill>
                  <a:srgbClr val="000000"/>
                </a:solidFill>
              </a:rPr>
              <a:t> </a:t>
            </a:r>
            <a:r>
              <a:rPr lang="th-TH" sz="3800" b="1">
                <a:solidFill>
                  <a:srgbClr val="000000"/>
                </a:solidFill>
              </a:rPr>
              <a:t>และ </a:t>
            </a:r>
            <a:r>
              <a:rPr lang="en-US" sz="3800" b="1">
                <a:solidFill>
                  <a:srgbClr val="000000"/>
                </a:solidFill>
                <a:latin typeface="Times New Roman" pitchFamily="18" charset="0"/>
              </a:rPr>
              <a:t>Positive ray</a:t>
            </a:r>
            <a:endParaRPr lang="th-TH" sz="3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0105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graphicFrame>
        <p:nvGraphicFramePr>
          <p:cNvPr id="22556" name="Group 28"/>
          <p:cNvGraphicFramePr>
            <a:graphicFrameLocks noGrp="1"/>
          </p:cNvGraphicFramePr>
          <p:nvPr>
            <p:extLst/>
          </p:nvPr>
        </p:nvGraphicFramePr>
        <p:xfrm>
          <a:off x="1703513" y="2071688"/>
          <a:ext cx="8784975" cy="3949600"/>
        </p:xfrm>
        <a:graphic>
          <a:graphicData uri="http://schemas.openxmlformats.org/drawingml/2006/table">
            <a:tbl>
              <a:tblPr/>
              <a:tblGrid>
                <a:gridCol w="2927743"/>
                <a:gridCol w="2929489"/>
                <a:gridCol w="2927743"/>
              </a:tblGrid>
              <a:tr h="59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Cathode ray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Positive ray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3357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การเกิด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ชนิดของประจุ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การเบี่ยงเบน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ทิศทางของรังสี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5.e/m 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เมื่อเปลี่ยนแก๊ส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เกิดจากอะตอมของโลหะ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และแก๊ส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มีประจุลบ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เบนเข้าหาขั้วบวก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พุ่งออกจากแคโทด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คงที่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เกิดจากอะตอมของแก๊ส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มีประจุบวก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เบนเข้าหาขั้วลบ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พุ่งออกจากแอโนด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ไม่คงที่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359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79976" y="96490"/>
            <a:ext cx="4610100" cy="884238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200" b="1" dirty="0"/>
              <a:t>แบบจำลองอะตอมของ</a:t>
            </a:r>
            <a:r>
              <a:rPr lang="th-TH" sz="4200" b="1" dirty="0" err="1"/>
              <a:t>ทอม</a:t>
            </a:r>
            <a:r>
              <a:rPr lang="th-TH" sz="4200" b="1" dirty="0"/>
              <a:t>สัน</a:t>
            </a:r>
          </a:p>
        </p:txBody>
      </p:sp>
      <p:sp>
        <p:nvSpPr>
          <p:cNvPr id="29699" name="Text Box 14"/>
          <p:cNvSpPr txBox="1">
            <a:spLocks noChangeArrowheads="1"/>
          </p:cNvSpPr>
          <p:nvPr/>
        </p:nvSpPr>
        <p:spPr bwMode="auto">
          <a:xfrm>
            <a:off x="1938159" y="3789040"/>
            <a:ext cx="79803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thaiDi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99"/>
                </a:solidFill>
                <a:latin typeface="Angsana New" pitchFamily="18" charset="-34"/>
              </a:rPr>
              <a:t>“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อะตอมมีลักษณะเป็นทรงกลมประกอบด้วยโปรตอนและอิเล็กตรอน</a:t>
            </a:r>
            <a:b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กระจายตัวอย่างสม่ำเสมอในปริมาณที่เท่ากัน”</a:t>
            </a:r>
          </a:p>
        </p:txBody>
      </p:sp>
      <p:pic>
        <p:nvPicPr>
          <p:cNvPr id="29701" name="Picture 18" descr="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1142547"/>
            <a:ext cx="1793925" cy="19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 descr="L:\atompic\thom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130400"/>
            <a:ext cx="1296144" cy="16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35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720169" y="1"/>
            <a:ext cx="4752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 dirty="0">
                <a:solidFill>
                  <a:srgbClr val="000099"/>
                </a:solidFill>
                <a:latin typeface="Angsana New" pitchFamily="18" charset="-34"/>
              </a:rPr>
              <a:t>     </a:t>
            </a:r>
            <a:r>
              <a:rPr lang="th-TH" sz="4200" b="1" dirty="0">
                <a:solidFill>
                  <a:srgbClr val="000000"/>
                </a:solidFill>
                <a:latin typeface="Angsana New" pitchFamily="18" charset="-34"/>
              </a:rPr>
              <a:t>การทดลองของ</a:t>
            </a:r>
            <a:r>
              <a:rPr lang="th-TH" sz="4200" b="1" dirty="0" err="1">
                <a:solidFill>
                  <a:srgbClr val="000000"/>
                </a:solidFill>
                <a:latin typeface="Angsana New" pitchFamily="18" charset="-34"/>
              </a:rPr>
              <a:t>มิลลิ</a:t>
            </a:r>
            <a:r>
              <a:rPr lang="th-TH" sz="4200" b="1" dirty="0">
                <a:solidFill>
                  <a:srgbClr val="000000"/>
                </a:solidFill>
                <a:latin typeface="Angsana New" pitchFamily="18" charset="-34"/>
              </a:rPr>
              <a:t>แกน</a:t>
            </a:r>
            <a:br>
              <a:rPr lang="th-TH" sz="42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200" b="1" dirty="0">
                <a:solidFill>
                  <a:srgbClr val="000000"/>
                </a:solidFill>
                <a:latin typeface="Angsana New" pitchFamily="18" charset="-34"/>
              </a:rPr>
              <a:t>“Oil drop  experiment”</a:t>
            </a:r>
            <a:endParaRPr lang="th-TH" sz="42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30723" name="Picture 6" descr="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556792"/>
            <a:ext cx="4969098" cy="237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2063751" y="4941169"/>
            <a:ext cx="7388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การทดลองของ</a:t>
            </a:r>
            <a:r>
              <a:rPr lang="th-TH" sz="3600" b="1" dirty="0" err="1">
                <a:solidFill>
                  <a:srgbClr val="000000"/>
                </a:solidFill>
                <a:latin typeface="Angsana New" pitchFamily="18" charset="-34"/>
              </a:rPr>
              <a:t>มิลลิ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แกน(นักวิทยาศาสตร์ชาวอเมริกา)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เป็นการทดลองเพื่อหาประจุที่มีอยู่ในอิเล็กตรอนแต่ละตัว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2566989" y="4149081"/>
            <a:ext cx="4033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dirty="0">
                <a:solidFill>
                  <a:srgbClr val="3333CC"/>
                </a:solidFill>
              </a:rPr>
              <a:t>     </a:t>
            </a:r>
            <a:r>
              <a:rPr lang="th-TH" b="1" dirty="0">
                <a:solidFill>
                  <a:srgbClr val="3333CC"/>
                </a:solidFill>
              </a:rPr>
              <a:t>(ทำให้แก๊สแตกตัวให้อิเล็กตรอน)</a:t>
            </a:r>
            <a:r>
              <a:rPr lang="th-TH" sz="2400" dirty="0">
                <a:solidFill>
                  <a:srgbClr val="CC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7369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f0002_5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49275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919288" y="5300663"/>
            <a:ext cx="8388350" cy="9525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การหา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ค่าประจุ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ของอิเล็กตรอนโดย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มิลลิแกน</a:t>
            </a:r>
          </a:p>
        </p:txBody>
      </p:sp>
    </p:spTree>
    <p:extLst>
      <p:ext uri="{BB962C8B-B14F-4D97-AF65-F5344CB8AC3E}">
        <p14:creationId xmlns:p14="http://schemas.microsoft.com/office/powerpoint/2010/main" val="5923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7"/>
          <p:cNvSpPr txBox="1">
            <a:spLocks noChangeArrowheads="1"/>
          </p:cNvSpPr>
          <p:nvPr/>
        </p:nvSpPr>
        <p:spPr bwMode="auto">
          <a:xfrm>
            <a:off x="1828800" y="49530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67588" name="Text Box 1028"/>
          <p:cNvSpPr txBox="1">
            <a:spLocks noChangeArrowheads="1"/>
          </p:cNvSpPr>
          <p:nvPr/>
        </p:nvSpPr>
        <p:spPr bwMode="auto">
          <a:xfrm>
            <a:off x="2076450" y="4146551"/>
            <a:ext cx="8534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ประจุของอิเล็กตรอน = 1.60 x 10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-19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C</a:t>
            </a:r>
            <a:br>
              <a:rPr lang="en-US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ประจุต่อมวลของอิเล็กตรอน = 1.76 x 10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C/g</a:t>
            </a:r>
            <a:br>
              <a:rPr lang="en-US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มวลของอิเล็กตรอน = 9.10 x 10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-28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g</a:t>
            </a:r>
          </a:p>
        </p:txBody>
      </p:sp>
      <p:pic>
        <p:nvPicPr>
          <p:cNvPr id="32772" name="Picture 2" descr="millikan"/>
          <p:cNvPicPr>
            <a:picLocks noChangeAspect="1" noChangeArrowheads="1" noCrop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04814"/>
            <a:ext cx="59753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62201" y="0"/>
            <a:ext cx="805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F </a:t>
            </a:r>
            <a:r>
              <a:rPr lang="en-US" sz="5400" b="1" baseline="-25000">
                <a:solidFill>
                  <a:srgbClr val="000000"/>
                </a:solidFill>
                <a:latin typeface="Angsana New" pitchFamily="18" charset="-34"/>
              </a:rPr>
              <a:t>1 </a:t>
            </a:r>
            <a:r>
              <a:rPr lang="th-TH" sz="5400" b="1" baseline="-25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เป็นแรงเนื่องจากแรงโน้มถ่วงของโลก</a:t>
            </a:r>
            <a:endParaRPr lang="th-TH" sz="5400" b="1" baseline="-250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953000" y="257175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711450" y="1412875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F </a:t>
            </a:r>
            <a:r>
              <a:rPr lang="en-US" sz="5400" b="1" baseline="-25000">
                <a:solidFill>
                  <a:srgbClr val="000000"/>
                </a:solidFill>
                <a:latin typeface="Angsana New" pitchFamily="18" charset="-34"/>
              </a:rPr>
              <a:t>1 </a:t>
            </a:r>
            <a:r>
              <a:rPr lang="th-TH" sz="5400" b="1" baseline="-25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=       mg</a:t>
            </a: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0" y="2997200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เมื่อ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m =  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มวลของอิเล็กตรอน</a:t>
            </a:r>
            <a:br>
              <a:rPr lang="th-TH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 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g  =   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ค่าคงที่ของแรงโน้มถ่วงของโลก    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133600" y="2971801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aseline="-25000">
                <a:solidFill>
                  <a:srgbClr val="000000"/>
                </a:solidFill>
                <a:latin typeface="Angsana New" pitchFamily="18" charset="-34"/>
              </a:rPr>
              <a:t>    </a:t>
            </a:r>
            <a:r>
              <a:rPr lang="en-US">
                <a:solidFill>
                  <a:srgbClr val="000000"/>
                </a:solidFill>
                <a:latin typeface="Angsana New" pitchFamily="18" charset="-34"/>
              </a:rPr>
              <a:t>    </a:t>
            </a:r>
            <a:endParaRPr lang="th-TH" baseline="-250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133600" y="35814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   </a:t>
            </a:r>
            <a:endParaRPr lang="th-TH" sz="3600" b="1">
              <a:solidFill>
                <a:srgbClr val="990000"/>
              </a:solidFill>
              <a:latin typeface="Angsana New" pitchFamily="18" charset="-34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752600" y="54102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600" b="1">
                <a:solidFill>
                  <a:srgbClr val="660033"/>
                </a:solidFill>
                <a:latin typeface="Angsana New" pitchFamily="18" charset="-34"/>
              </a:rPr>
              <a:t>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28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utoUpdateAnimBg="0"/>
      <p:bldP spid="19461" grpId="0" autoUpdateAnimBg="0"/>
      <p:bldP spid="19464" grpId="0" autoUpdateAnimBg="0"/>
      <p:bldP spid="194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524000" y="5121275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แรงโน้มถ่วงของโลก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 =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แรงเนื่องจากสนาม ไฟฟ้า   </a:t>
            </a:r>
            <a:br>
              <a:rPr lang="th-TH" sz="5400" b="1">
                <a:solidFill>
                  <a:srgbClr val="000000"/>
                </a:solidFill>
                <a:latin typeface="Angsana New" pitchFamily="18" charset="-34"/>
              </a:rPr>
            </a:b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1524000" y="4932582"/>
            <a:ext cx="9144000" cy="11695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 sz="70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953000" y="257175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09800" y="7620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ngsana New" pitchFamily="18" charset="-34"/>
              </a:rPr>
              <a:t>  </a:t>
            </a:r>
            <a:endParaRPr lang="th-TH" sz="3600" b="1">
              <a:solidFill>
                <a:srgbClr val="3399FF"/>
              </a:solidFill>
              <a:latin typeface="Angsana New" pitchFamily="18" charset="-34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51089" y="260350"/>
            <a:ext cx="7058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F</a:t>
            </a:r>
            <a:r>
              <a:rPr lang="en-US" sz="5400" b="1" baseline="-25000">
                <a:solidFill>
                  <a:srgbClr val="000000"/>
                </a:solidFill>
                <a:latin typeface="Angsana New" pitchFamily="18" charset="-34"/>
              </a:rPr>
              <a:t> 2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5400" b="1" baseline="-25000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เป็นแรงเนื่องจากสนามไฟฟ้า</a:t>
            </a: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133600" y="2971801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aseline="-25000">
                <a:solidFill>
                  <a:srgbClr val="000000"/>
                </a:solidFill>
                <a:latin typeface="Angsana New" pitchFamily="18" charset="-34"/>
              </a:rPr>
              <a:t>    </a:t>
            </a:r>
            <a:r>
              <a:rPr lang="en-US">
                <a:solidFill>
                  <a:srgbClr val="000000"/>
                </a:solidFill>
                <a:latin typeface="Angsana New" pitchFamily="18" charset="-34"/>
              </a:rPr>
              <a:t>    </a:t>
            </a:r>
            <a:endParaRPr lang="th-TH" baseline="-250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424113" y="1196975"/>
            <a:ext cx="457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F </a:t>
            </a:r>
            <a:r>
              <a:rPr lang="en-US" sz="5400" b="1" baseline="-25000">
                <a:solidFill>
                  <a:srgbClr val="000000"/>
                </a:solidFill>
                <a:latin typeface="Angsana New" pitchFamily="18" charset="-34"/>
              </a:rPr>
              <a:t>2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=   Eq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24113" y="2133600"/>
            <a:ext cx="7086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เมื่อ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E    = 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สนามไฟฟ้า</a:t>
            </a:r>
            <a:br>
              <a:rPr lang="th-TH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 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q     =  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ประจุของหยดน้ำมัน</a:t>
            </a:r>
            <a:r>
              <a:rPr lang="en-US" sz="5400" b="1">
                <a:solidFill>
                  <a:srgbClr val="800000"/>
                </a:solidFill>
                <a:latin typeface="Angsana New" pitchFamily="18" charset="-34"/>
              </a:rPr>
              <a:t>  </a:t>
            </a:r>
            <a:endParaRPr lang="th-TH" sz="5400" b="1">
              <a:solidFill>
                <a:srgbClr val="800000"/>
              </a:solidFill>
              <a:latin typeface="Angsana New" pitchFamily="18" charset="-34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752601" y="4076701"/>
            <a:ext cx="57832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หยดน้ำมันหยุดนิ่งเมื่อใด</a:t>
            </a:r>
            <a:r>
              <a:rPr lang="th-TH" sz="3000" b="1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th-TH" sz="3000" b="1">
                <a:solidFill>
                  <a:srgbClr val="000000"/>
                </a:solidFill>
                <a:latin typeface="Angsana New" pitchFamily="18" charset="-34"/>
              </a:rPr>
            </a:br>
            <a:endParaRPr lang="th-TH" sz="3600" b="1">
              <a:solidFill>
                <a:srgbClr val="660033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72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  <p:bldP spid="19464" grpId="0" autoUpdateAnimBg="0"/>
      <p:bldP spid="19465" grpId="0" autoUpdateAnimBg="0"/>
      <p:bldP spid="194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24001" y="6255028"/>
            <a:ext cx="184731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1" y="6255028"/>
            <a:ext cx="18473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33600" y="1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เมื่อหยดน้ำมันหยุดนิ่ง   </a:t>
            </a:r>
            <a:r>
              <a:rPr lang="en-US" sz="5000" b="1">
                <a:solidFill>
                  <a:srgbClr val="000000"/>
                </a:solidFill>
                <a:latin typeface="Angsana New" pitchFamily="18" charset="-34"/>
              </a:rPr>
              <a:t>F  </a:t>
            </a:r>
            <a:r>
              <a:rPr lang="en-US" sz="5000" b="1" baseline="-25000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en-US" sz="5000" b="1">
                <a:solidFill>
                  <a:srgbClr val="000000"/>
                </a:solidFill>
                <a:latin typeface="Angsana New" pitchFamily="18" charset="-34"/>
              </a:rPr>
              <a:t>  =   F</a:t>
            </a:r>
            <a:r>
              <a:rPr lang="en-US" sz="5000" b="1" baseline="-25000">
                <a:solidFill>
                  <a:srgbClr val="000000"/>
                </a:solidFill>
                <a:latin typeface="Angsana New" pitchFamily="18" charset="-34"/>
              </a:rPr>
              <a:t> 2</a:t>
            </a:r>
            <a:endParaRPr lang="th-TH" sz="50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33600" y="685801"/>
            <a:ext cx="5410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ฉะนั้น      mg        </a:t>
            </a:r>
            <a:r>
              <a:rPr lang="en-US" sz="5000" b="1">
                <a:solidFill>
                  <a:srgbClr val="000000"/>
                </a:solidFill>
                <a:latin typeface="Angsana New" pitchFamily="18" charset="-34"/>
              </a:rPr>
              <a:t> =      Eq</a:t>
            </a:r>
            <a:endParaRPr lang="th-TH" sz="50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09800" y="1219201"/>
            <a:ext cx="5791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                 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5000" b="1">
                <a:solidFill>
                  <a:srgbClr val="000000"/>
                </a:solidFill>
                <a:latin typeface="Angsana New" pitchFamily="18" charset="-34"/>
              </a:rPr>
              <a:t>q         =    mg / E</a:t>
            </a:r>
            <a:endParaRPr lang="th-TH" sz="50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0" y="1981201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เมื่อแทนค่า </a:t>
            </a:r>
            <a:r>
              <a:rPr lang="en-US" sz="5000" b="1">
                <a:solidFill>
                  <a:srgbClr val="000000"/>
                </a:solidFill>
                <a:latin typeface="Angsana New" pitchFamily="18" charset="-34"/>
              </a:rPr>
              <a:t>m   g   E   </a:t>
            </a: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เพื่อหาค่า  </a:t>
            </a:r>
            <a:r>
              <a:rPr lang="en-US" sz="5000" b="1">
                <a:solidFill>
                  <a:srgbClr val="000000"/>
                </a:solidFill>
                <a:latin typeface="Angsana New" pitchFamily="18" charset="-34"/>
              </a:rPr>
              <a:t>q </a:t>
            </a: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  พบว่ามีค่าเป็น 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47850" y="3048001"/>
            <a:ext cx="88201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800" b="1">
                <a:solidFill>
                  <a:srgbClr val="9900FF"/>
                </a:solidFill>
                <a:latin typeface="Angsana New" pitchFamily="18" charset="-34"/>
              </a:rPr>
              <a:t>1.6   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x    10 </a:t>
            </a:r>
            <a:r>
              <a:rPr lang="en-US" sz="4800" b="1" baseline="30000">
                <a:solidFill>
                  <a:srgbClr val="9900FF"/>
                </a:solidFill>
                <a:latin typeface="Angsana New" pitchFamily="18" charset="-34"/>
              </a:rPr>
              <a:t>-19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 C         =     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x    1.6   x   10 </a:t>
            </a:r>
            <a:r>
              <a:rPr lang="en-US" sz="4800" b="1" baseline="30000">
                <a:solidFill>
                  <a:srgbClr val="9900FF"/>
                </a:solidFill>
                <a:latin typeface="Angsana New" pitchFamily="18" charset="-34"/>
              </a:rPr>
              <a:t>-19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   C</a:t>
            </a:r>
            <a:br>
              <a:rPr lang="en-US" sz="4800" b="1">
                <a:solidFill>
                  <a:srgbClr val="9900FF"/>
                </a:solidFill>
                <a:latin typeface="Angsana New" pitchFamily="18" charset="-34"/>
              </a:rPr>
            </a:b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3.2    x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   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10   </a:t>
            </a:r>
            <a:r>
              <a:rPr lang="en-US" sz="4800" b="1" baseline="30000">
                <a:solidFill>
                  <a:srgbClr val="9900FF"/>
                </a:solidFill>
                <a:latin typeface="Angsana New" pitchFamily="18" charset="-34"/>
              </a:rPr>
              <a:t>-19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 C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     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=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     2  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x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   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1.6   x   10 </a:t>
            </a:r>
            <a:r>
              <a:rPr lang="en-US" sz="4800" b="1" baseline="30000">
                <a:solidFill>
                  <a:srgbClr val="9900FF"/>
                </a:solidFill>
                <a:latin typeface="Angsana New" pitchFamily="18" charset="-34"/>
              </a:rPr>
              <a:t>-19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   C</a:t>
            </a:r>
            <a:br>
              <a:rPr lang="en-US" sz="4800" b="1">
                <a:solidFill>
                  <a:srgbClr val="9900FF"/>
                </a:solidFill>
                <a:latin typeface="Angsana New" pitchFamily="18" charset="-34"/>
              </a:rPr>
            </a:b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4.8   x    10 </a:t>
            </a:r>
            <a:r>
              <a:rPr lang="en-US" sz="4800" b="1" baseline="30000">
                <a:solidFill>
                  <a:srgbClr val="9900FF"/>
                </a:solidFill>
                <a:latin typeface="Angsana New" pitchFamily="18" charset="-34"/>
              </a:rPr>
              <a:t>- 19       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C       =     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3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x   1.6   x   10 </a:t>
            </a:r>
            <a:r>
              <a:rPr lang="en-US" sz="4800" b="1" baseline="30000">
                <a:solidFill>
                  <a:srgbClr val="9900FF"/>
                </a:solidFill>
                <a:latin typeface="Angsana New" pitchFamily="18" charset="-34"/>
              </a:rPr>
              <a:t>-19</a:t>
            </a:r>
            <a:r>
              <a:rPr lang="en-US" sz="4800" b="1">
                <a:solidFill>
                  <a:srgbClr val="9900FF"/>
                </a:solidFill>
                <a:latin typeface="Angsana New" pitchFamily="18" charset="-34"/>
              </a:rPr>
              <a:t>     C</a:t>
            </a:r>
            <a:br>
              <a:rPr lang="en-US" sz="4800" b="1">
                <a:solidFill>
                  <a:srgbClr val="9900FF"/>
                </a:solidFill>
                <a:latin typeface="Angsana New" pitchFamily="18" charset="-34"/>
              </a:rPr>
            </a:br>
            <a:r>
              <a:rPr lang="en-US" b="1">
                <a:solidFill>
                  <a:srgbClr val="9900FF"/>
                </a:solidFill>
                <a:latin typeface="Angsana New" pitchFamily="18" charset="-34"/>
              </a:rPr>
              <a:t> </a:t>
            </a:r>
            <a:br>
              <a:rPr lang="en-US" b="1">
                <a:solidFill>
                  <a:srgbClr val="9900FF"/>
                </a:solidFill>
                <a:latin typeface="Angsana New" pitchFamily="18" charset="-34"/>
              </a:rPr>
            </a:br>
            <a:r>
              <a:rPr lang="en-US" b="1">
                <a:solidFill>
                  <a:srgbClr val="9900FF"/>
                </a:solidFill>
                <a:latin typeface="Angsana New" pitchFamily="18" charset="-34"/>
              </a:rPr>
              <a:t>    </a:t>
            </a:r>
            <a:endParaRPr lang="th-TH" b="1">
              <a:solidFill>
                <a:srgbClr val="9900FF"/>
              </a:solidFill>
              <a:latin typeface="Angsana New" pitchFamily="18" charset="-34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0" y="5229226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800" b="1">
                <a:solidFill>
                  <a:srgbClr val="993300"/>
                </a:solidFill>
                <a:latin typeface="Angsana New" pitchFamily="18" charset="-34"/>
              </a:rPr>
              <a:t>เมื่อ </a:t>
            </a:r>
            <a:r>
              <a:rPr lang="th-TH" sz="4800" b="1">
                <a:solidFill>
                  <a:srgbClr val="000000"/>
                </a:solidFill>
                <a:latin typeface="Angsana New" pitchFamily="18" charset="-34"/>
              </a:rPr>
              <a:t>1, 2 , 3</a:t>
            </a:r>
            <a:r>
              <a:rPr lang="th-TH" sz="4800" b="1">
                <a:solidFill>
                  <a:srgbClr val="993300"/>
                </a:solidFill>
                <a:latin typeface="Angsana New" pitchFamily="18" charset="-34"/>
              </a:rPr>
              <a:t> คือ จำนวนอิเล็กตรอนบนหยดน้ำมัน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1" y="6034088"/>
            <a:ext cx="8748713" cy="823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800" b="1">
                <a:solidFill>
                  <a:srgbClr val="660066"/>
                </a:solidFill>
                <a:latin typeface="Angsana New" pitchFamily="18" charset="-34"/>
              </a:rPr>
              <a:t>ฉะนั้น  ค่าประจุของอิเล็กตรอน </a:t>
            </a:r>
            <a:r>
              <a:rPr lang="en-US" sz="4800" b="1">
                <a:solidFill>
                  <a:srgbClr val="660066"/>
                </a:solidFill>
                <a:latin typeface="Angsana New" pitchFamily="18" charset="-34"/>
              </a:rPr>
              <a:t>= 1.6 x 10 </a:t>
            </a:r>
            <a:r>
              <a:rPr lang="en-US" sz="4800" b="1" baseline="30000">
                <a:solidFill>
                  <a:srgbClr val="660066"/>
                </a:solidFill>
                <a:latin typeface="Angsana New" pitchFamily="18" charset="-34"/>
              </a:rPr>
              <a:t>-19</a:t>
            </a:r>
            <a:r>
              <a:rPr lang="en-US" sz="4800" b="1">
                <a:solidFill>
                  <a:srgbClr val="660066"/>
                </a:solidFill>
                <a:latin typeface="Angsana New" pitchFamily="18" charset="-34"/>
              </a:rPr>
              <a:t>    C</a:t>
            </a:r>
            <a:endParaRPr lang="th-TH" sz="4800" b="1">
              <a:solidFill>
                <a:srgbClr val="660066"/>
              </a:solidFill>
              <a:latin typeface="Angsana New" pitchFamily="18" charset="-34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524001" y="59803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167439" y="333375"/>
            <a:ext cx="4021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000000"/>
                </a:solidFill>
              </a:rPr>
              <a:t>ทฤษฎีอะตอมของดอลตัน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79651" y="1628775"/>
            <a:ext cx="77524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"/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ธาตุประกอบด้วยอนุภาคที่แบ่งแยกไม่ได้   ทำให้สูญหายไม่ได้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        สร้างขึ้นใหม่ไม่ได้   เรียกว่า  “อะตอม”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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 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อะตอมของธาตุชนิดเดียวกันมีสมบัติเหมือนกันมีมวลเท่ากัน</a:t>
            </a:r>
            <a:b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แตกต่างจากอะตอมของธาตุอื่น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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h-TH" sz="1800" dirty="0">
                <a:solidFill>
                  <a:srgbClr val="000000"/>
                </a:solidFill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สารประกอบเกิดจากอะตอมของธาตุมากกว่าหนึ่งชนิดทำปฏิกิริยา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        เคมีกันในอัตราส่วนที่เป็นเลขลงตัวน้อยๆ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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  ธาตุคู่เดียวกันเกิดสารประกอบได้มากกว่า 1  ชนิด เช่น  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SO</a:t>
            </a:r>
            <a:r>
              <a:rPr lang="en-US" sz="3200" b="1" baseline="-25000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   SO</a:t>
            </a:r>
            <a:r>
              <a:rPr lang="en-US" sz="3200" b="1" baseline="-25000" dirty="0">
                <a:solidFill>
                  <a:srgbClr val="000000"/>
                </a:solidFill>
                <a:latin typeface="Angsana New" pitchFamily="18" charset="-34"/>
                <a:sym typeface="Wingdings 2" pitchFamily="18" charset="2"/>
              </a:rPr>
              <a:t>2</a:t>
            </a:r>
            <a:endParaRPr lang="th-TH" sz="3200" b="1" baseline="-25000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982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0"/>
            <a:ext cx="85344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th-TH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เมื่อทราบค่าประจุของอิเล็กตรอน  สามารถคำนวณหาค่ามวลของอิเล็กตรอนได้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08213" y="2708276"/>
            <a:ext cx="7696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จาก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e / m     =    1.76  x 10 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   C / g</a:t>
            </a:r>
            <a:br>
              <a:rPr lang="en-US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      เมื่อ 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e 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คือ  ประจุของอิเล็กตรอน      </a:t>
            </a:r>
            <a:br>
              <a:rPr lang="th-TH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             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m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คือ  มวลของอิเล็กตรอน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667000" y="2590801"/>
            <a:ext cx="6400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CC0066"/>
                </a:solidFill>
                <a:latin typeface="Angsana New" pitchFamily="18" charset="-34"/>
              </a:rPr>
              <a:t>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CC0066"/>
                </a:solidFill>
                <a:latin typeface="Angsana New" pitchFamily="18" charset="-34"/>
              </a:rPr>
              <a:t>                           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667000" y="4114800"/>
            <a:ext cx="541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3300"/>
                </a:solidFill>
                <a:latin typeface="Angsana New" pitchFamily="18" charset="-34"/>
              </a:rPr>
              <a:t/>
            </a:r>
            <a:br>
              <a:rPr lang="en-US" b="1">
                <a:solidFill>
                  <a:srgbClr val="FF3300"/>
                </a:solidFill>
                <a:latin typeface="Angsana New" pitchFamily="18" charset="-34"/>
              </a:rPr>
            </a:br>
            <a:endParaRPr lang="th-TH" b="1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60960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 </a:t>
            </a:r>
            <a:endParaRPr lang="th-TH" sz="3600" b="1">
              <a:solidFill>
                <a:srgbClr val="CC3399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65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4600" y="10668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h-TH" sz="3600" b="1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667000" y="2590801"/>
            <a:ext cx="6400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CC0066"/>
                </a:solidFill>
                <a:latin typeface="Angsana New" pitchFamily="18" charset="-34"/>
              </a:rPr>
              <a:t>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CC0066"/>
                </a:solidFill>
                <a:latin typeface="Angsana New" pitchFamily="18" charset="-34"/>
              </a:rPr>
              <a:t>                        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47850" y="1773239"/>
            <a:ext cx="8458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1.6 x 10 </a:t>
            </a:r>
            <a:r>
              <a:rPr lang="th-TH" sz="5400" b="1" baseline="30000">
                <a:solidFill>
                  <a:srgbClr val="000000"/>
                </a:solidFill>
                <a:latin typeface="Angsana New" pitchFamily="18" charset="-34"/>
              </a:rPr>
              <a:t>- 19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C  /  m   =  1.76 x  10 </a:t>
            </a:r>
            <a:r>
              <a:rPr lang="th-TH" sz="5400" b="1" baseline="30000">
                <a:solidFill>
                  <a:srgbClr val="000000"/>
                </a:solidFill>
                <a:latin typeface="Angsana New" pitchFamily="18" charset="-34"/>
              </a:rPr>
              <a:t> 8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C / g</a:t>
            </a:r>
            <a:br>
              <a:rPr lang="en-US" sz="54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1.6 x 10 </a:t>
            </a:r>
            <a:r>
              <a:rPr lang="th-TH" sz="5400" b="1" baseline="30000">
                <a:solidFill>
                  <a:srgbClr val="000000"/>
                </a:solidFill>
                <a:latin typeface="Angsana New" pitchFamily="18" charset="-34"/>
              </a:rPr>
              <a:t>- 19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C    =  1.76 x  10 </a:t>
            </a:r>
            <a:r>
              <a:rPr lang="th-TH" sz="5400" b="1" baseline="30000">
                <a:solidFill>
                  <a:srgbClr val="000000"/>
                </a:solidFill>
                <a:latin typeface="Angsana New" pitchFamily="18" charset="-34"/>
              </a:rPr>
              <a:t> 8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C / g x  m</a:t>
            </a:r>
            <a:br>
              <a:rPr lang="en-US" sz="5400" b="1">
                <a:solidFill>
                  <a:srgbClr val="000000"/>
                </a:solidFill>
                <a:latin typeface="Angsana New" pitchFamily="18" charset="-34"/>
              </a:rPr>
            </a:b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667000" y="4114800"/>
            <a:ext cx="541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3300"/>
                </a:solidFill>
                <a:latin typeface="Angsana New" pitchFamily="18" charset="-34"/>
              </a:rPr>
              <a:t/>
            </a:r>
            <a:br>
              <a:rPr lang="en-US" b="1">
                <a:solidFill>
                  <a:srgbClr val="FF3300"/>
                </a:solidFill>
                <a:latin typeface="Angsana New" pitchFamily="18" charset="-34"/>
              </a:rPr>
            </a:br>
            <a:r>
              <a:rPr lang="en-US" b="1">
                <a:solidFill>
                  <a:srgbClr val="FF3300"/>
                </a:solidFill>
                <a:latin typeface="Angsana New" pitchFamily="18" charset="-34"/>
              </a:rPr>
              <a:t>     </a:t>
            </a:r>
            <a:endParaRPr lang="th-TH" b="1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424113" y="4221163"/>
            <a:ext cx="7461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m     =    </a:t>
            </a:r>
            <a:r>
              <a:rPr lang="th-TH" sz="5400" b="1" u="sng">
                <a:solidFill>
                  <a:srgbClr val="000000"/>
                </a:solidFill>
                <a:latin typeface="Angsana New" pitchFamily="18" charset="-34"/>
              </a:rPr>
              <a:t>1. 6 x 10 </a:t>
            </a:r>
            <a:r>
              <a:rPr lang="th-TH" sz="5400" b="1" u="sng" baseline="30000">
                <a:solidFill>
                  <a:srgbClr val="000000"/>
                </a:solidFill>
                <a:latin typeface="Angsana New" pitchFamily="18" charset="-34"/>
              </a:rPr>
              <a:t>-19   </a:t>
            </a:r>
            <a:r>
              <a:rPr lang="th-TH" sz="5400" b="1" u="sng">
                <a:solidFill>
                  <a:srgbClr val="000000"/>
                </a:solidFill>
                <a:latin typeface="Angsana New" pitchFamily="18" charset="-34"/>
              </a:rPr>
              <a:t> C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</a:t>
            </a:r>
            <a:br>
              <a:rPr lang="th-TH" sz="5400" b="1">
                <a:solidFill>
                  <a:srgbClr val="000000"/>
                </a:solidFill>
                <a:latin typeface="Angsana New" pitchFamily="18" charset="-34"/>
              </a:rPr>
            </a:b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55913" y="5661025"/>
            <a:ext cx="5980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dirty="0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th-TH" sz="5400" b="1" dirty="0">
                <a:solidFill>
                  <a:srgbClr val="000000"/>
                </a:solidFill>
                <a:latin typeface="Angsana New" pitchFamily="18" charset="-34"/>
              </a:rPr>
              <a:t>m      =  9.11 x 10 </a:t>
            </a:r>
            <a:r>
              <a:rPr lang="th-TH" sz="5400" b="1" baseline="30000" dirty="0">
                <a:solidFill>
                  <a:srgbClr val="000000"/>
                </a:solidFill>
                <a:latin typeface="Angsana New" pitchFamily="18" charset="-34"/>
              </a:rPr>
              <a:t>-28</a:t>
            </a:r>
            <a:r>
              <a:rPr lang="th-TH" sz="5400" b="1" dirty="0">
                <a:solidFill>
                  <a:srgbClr val="000000"/>
                </a:solidFill>
                <a:latin typeface="Angsana New" pitchFamily="18" charset="-34"/>
              </a:rPr>
              <a:t>   g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63751" y="0"/>
            <a:ext cx="68627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จาก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e / m  =  1.76  x  10 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8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C / g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 </a:t>
            </a:r>
            <a:b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เมื่อ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e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  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=  1.6  x  10 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-19 </a:t>
            </a: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C </a:t>
            </a: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3935413" y="4694238"/>
            <a:ext cx="3529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1.76 x 10 </a:t>
            </a:r>
            <a:r>
              <a:rPr lang="th-TH" sz="6000" b="1" baseline="3000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C / g</a:t>
            </a:r>
          </a:p>
        </p:txBody>
      </p:sp>
      <p:pic>
        <p:nvPicPr>
          <p:cNvPr id="37898" name="Picture 12" descr="3d-animation-0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5516563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autoUpdateAnimBg="0"/>
      <p:bldP spid="21511" grpId="0" autoUpdateAnimBg="0"/>
      <p:bldP spid="21512" grpId="0" autoUpdateAnimBg="0"/>
      <p:bldP spid="215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880100" y="692150"/>
            <a:ext cx="4248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>
                <a:solidFill>
                  <a:srgbClr val="000000"/>
                </a:solidFill>
              </a:rPr>
              <a:t>ผลการทดลองของมิลลิแกน</a:t>
            </a:r>
          </a:p>
        </p:txBody>
      </p:sp>
      <p:graphicFrame>
        <p:nvGraphicFramePr>
          <p:cNvPr id="25638" name="Group 38"/>
          <p:cNvGraphicFramePr>
            <a:graphicFrameLocks noGrp="1"/>
          </p:cNvGraphicFramePr>
          <p:nvPr/>
        </p:nvGraphicFramePr>
        <p:xfrm>
          <a:off x="3216275" y="2349500"/>
          <a:ext cx="6096000" cy="23368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777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อิเล็กตรอน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ประจุ(คูลอมบ์)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มวล(กรัม)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8F"/>
                    </a:solidFill>
                  </a:tcPr>
                </a:tc>
              </a:tr>
            </a:tbl>
          </a:graphicData>
        </a:graphic>
      </p:graphicFrame>
      <p:sp>
        <p:nvSpPr>
          <p:cNvPr id="38928" name="Text Box 34"/>
          <p:cNvSpPr txBox="1">
            <a:spLocks noChangeArrowheads="1"/>
          </p:cNvSpPr>
          <p:nvPr/>
        </p:nvSpPr>
        <p:spPr bwMode="auto">
          <a:xfrm>
            <a:off x="3648075" y="5661026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38929" name="Text Box 35"/>
          <p:cNvSpPr txBox="1">
            <a:spLocks noChangeArrowheads="1"/>
          </p:cNvSpPr>
          <p:nvPr/>
        </p:nvSpPr>
        <p:spPr bwMode="auto">
          <a:xfrm>
            <a:off x="3325814" y="3959226"/>
            <a:ext cx="287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1.60 × 10</a:t>
            </a:r>
            <a:r>
              <a:rPr lang="en-US" sz="6000" b="1" baseline="30000">
                <a:solidFill>
                  <a:srgbClr val="000000"/>
                </a:solidFill>
                <a:latin typeface="Angsana New" pitchFamily="18" charset="-34"/>
              </a:rPr>
              <a:t>-19</a:t>
            </a:r>
            <a:endParaRPr lang="th-TH" sz="6000" b="1" baseline="30000">
              <a:solidFill>
                <a:srgbClr val="000000"/>
              </a:solidFill>
              <a:latin typeface="Angsana New" pitchFamily="18" charset="-34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40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8930" name="Rectangle 36"/>
          <p:cNvSpPr>
            <a:spLocks noChangeArrowheads="1"/>
          </p:cNvSpPr>
          <p:nvPr/>
        </p:nvSpPr>
        <p:spPr bwMode="auto">
          <a:xfrm>
            <a:off x="6946900" y="3933826"/>
            <a:ext cx="1747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9.1 × 10</a:t>
            </a:r>
            <a:r>
              <a:rPr lang="en-US" sz="6000" b="1" baseline="30000">
                <a:solidFill>
                  <a:srgbClr val="000000"/>
                </a:solidFill>
                <a:latin typeface="Angsana New" pitchFamily="18" charset="-34"/>
              </a:rPr>
              <a:t>-28</a:t>
            </a:r>
            <a:endParaRPr lang="th-TH" sz="6000" b="1" baseline="30000">
              <a:solidFill>
                <a:srgbClr val="00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08782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432176" y="333375"/>
            <a:ext cx="4545013" cy="812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200" b="1"/>
              <a:t>การทดลองของรัทเทอร์ฟอร์ด</a:t>
            </a:r>
          </a:p>
        </p:txBody>
      </p:sp>
      <p:sp>
        <p:nvSpPr>
          <p:cNvPr id="39939" name="Text Box 9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2122690" y="5249864"/>
            <a:ext cx="2715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Ernest  Rutherford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(1871-1937)</a:t>
            </a:r>
            <a:endParaRPr lang="th-TH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5016501" y="1557338"/>
            <a:ext cx="536892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000099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</a:rPr>
              <a:t>ทดลองยิงอนุภาคแอลฟาไปยังแผ่นทองคำ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</a:rPr>
              <a:t>บางๆมีความหนาเพียง 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0.0004 mm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endParaRPr lang="th-TH" sz="36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</a:rPr>
              <a:t>เรียกการทดลองนี้ว่า</a:t>
            </a:r>
            <a:r>
              <a:rPr lang="th-TH" sz="3600" b="1">
                <a:solidFill>
                  <a:srgbClr val="CC0000"/>
                </a:solidFill>
              </a:rPr>
              <a:t>การกระเจิงรังสีแอลฟา</a:t>
            </a:r>
            <a:br>
              <a:rPr lang="th-TH" sz="3600" b="1">
                <a:solidFill>
                  <a:srgbClr val="CC0000"/>
                </a:solidFill>
              </a:rPr>
            </a:br>
            <a:r>
              <a:rPr lang="th-TH" sz="3600" b="1">
                <a:solidFill>
                  <a:srgbClr val="CC0000"/>
                </a:solidFill>
              </a:rPr>
              <a:t>ของรัทเทอร์ฟอร์ด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(Alpha  Scattering  Experiment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  <a:sym typeface="Symbol" pitchFamily="18" charset="2"/>
              </a:rPr>
              <a:t>)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1695450" y="6216651"/>
            <a:ext cx="26068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>
                <a:solidFill>
                  <a:srgbClr val="000099"/>
                </a:solidFill>
              </a:rPr>
              <a:t>     </a:t>
            </a:r>
            <a:r>
              <a:rPr lang="en-US" sz="3600">
                <a:solidFill>
                  <a:srgbClr val="000000"/>
                </a:solidFill>
              </a:rPr>
              <a:t>( </a:t>
            </a:r>
            <a:r>
              <a:rPr lang="th-TH" sz="3600">
                <a:solidFill>
                  <a:srgbClr val="000000"/>
                </a:solidFill>
              </a:rPr>
              <a:t>ชาวอังกฤษ </a:t>
            </a:r>
            <a:r>
              <a:rPr lang="en-US" sz="3600">
                <a:solidFill>
                  <a:srgbClr val="000000"/>
                </a:solidFill>
              </a:rPr>
              <a:t>)</a:t>
            </a:r>
            <a:endParaRPr lang="th-TH" sz="3600">
              <a:solidFill>
                <a:srgbClr val="000000"/>
              </a:solidFill>
            </a:endParaRPr>
          </a:p>
        </p:txBody>
      </p:sp>
      <p:pic>
        <p:nvPicPr>
          <p:cNvPr id="39943" name="Picture 10" descr="ruth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2122489"/>
            <a:ext cx="2257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781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1032"/>
          <p:cNvSpPr>
            <a:spLocks noChangeArrowheads="1"/>
          </p:cNvSpPr>
          <p:nvPr/>
        </p:nvSpPr>
        <p:spPr bwMode="auto">
          <a:xfrm>
            <a:off x="6172200" y="0"/>
            <a:ext cx="44958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0963" name="Rectangle 1031"/>
          <p:cNvSpPr>
            <a:spLocks noChangeArrowheads="1"/>
          </p:cNvSpPr>
          <p:nvPr/>
        </p:nvSpPr>
        <p:spPr bwMode="auto">
          <a:xfrm>
            <a:off x="6629400" y="381000"/>
            <a:ext cx="4038600" cy="1981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40964" name="Picture 1026" descr="f0002_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027"/>
          <p:cNvSpPr txBox="1">
            <a:spLocks noChangeArrowheads="1"/>
          </p:cNvSpPr>
          <p:nvPr/>
        </p:nvSpPr>
        <p:spPr bwMode="auto">
          <a:xfrm>
            <a:off x="6629400" y="5943600"/>
            <a:ext cx="3818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(Uranium compound)</a:t>
            </a:r>
          </a:p>
        </p:txBody>
      </p:sp>
      <p:sp>
        <p:nvSpPr>
          <p:cNvPr id="40966" name="Rectangle 1029"/>
          <p:cNvSpPr>
            <a:spLocks noChangeArrowheads="1"/>
          </p:cNvSpPr>
          <p:nvPr/>
        </p:nvSpPr>
        <p:spPr bwMode="auto">
          <a:xfrm>
            <a:off x="6553200" y="228600"/>
            <a:ext cx="41148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0967" name="Text Box 1030"/>
          <p:cNvSpPr txBox="1">
            <a:spLocks noChangeArrowheads="1"/>
          </p:cNvSpPr>
          <p:nvPr/>
        </p:nvSpPr>
        <p:spPr bwMode="auto">
          <a:xfrm>
            <a:off x="6629400" y="381001"/>
            <a:ext cx="4038600" cy="237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รังสี 3 ชนิด ที่ปลดปล่อยออกจากธาตุกัมมันตภาพรังสี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17334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3113" y="404813"/>
            <a:ext cx="4545012" cy="812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200" b="1">
                <a:solidFill>
                  <a:srgbClr val="000099"/>
                </a:solidFill>
              </a:rPr>
              <a:t>การทดลองของรัทเทอร์ฟอร์ด</a:t>
            </a:r>
          </a:p>
        </p:txBody>
      </p:sp>
      <p:pic>
        <p:nvPicPr>
          <p:cNvPr id="41987" name="Picture 4" descr="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989138"/>
            <a:ext cx="561657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4352" y="18448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4/2</a:t>
            </a:r>
            <a:endParaRPr lang="th-TH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77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zinc"/>
          <p:cNvPicPr>
            <a:picLocks noChangeAspect="1" noChangeArrowheads="1" noCrop="1"/>
          </p:cNvPicPr>
          <p:nvPr/>
        </p:nvPicPr>
        <p:blipFill>
          <a:blip r:embed="rId2">
            <a:lum bright="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620714"/>
            <a:ext cx="51133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279650" y="52403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      การทดลองของรัทเทอร์ฟอร์ด</a:t>
            </a:r>
          </a:p>
        </p:txBody>
      </p:sp>
    </p:spTree>
    <p:extLst>
      <p:ext uri="{BB962C8B-B14F-4D97-AF65-F5344CB8AC3E}">
        <p14:creationId xmlns:p14="http://schemas.microsoft.com/office/powerpoint/2010/main" val="3368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0"/>
          <p:cNvGraphicFramePr>
            <a:graphicFrameLocks noChangeAspect="1"/>
          </p:cNvGraphicFramePr>
          <p:nvPr/>
        </p:nvGraphicFramePr>
        <p:xfrm>
          <a:off x="2057400" y="0"/>
          <a:ext cx="8153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QuickTime Picture" r:id="rId3" imgW="6122384" imgH="4744112" progId="ViewerFrameClass">
                  <p:embed/>
                </p:oleObj>
              </mc:Choice>
              <mc:Fallback>
                <p:oleObj name="QuickTime Picture" r:id="rId3" imgW="6122384" imgH="4744112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0"/>
                        <a:ext cx="8153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1525" y="58324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276600" y="57150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400">
                <a:solidFill>
                  <a:srgbClr val="000000"/>
                </a:solidFill>
              </a:rPr>
              <a:t>การทดลองของรัทเทอร์ฟอร์ด</a:t>
            </a:r>
            <a:endParaRPr lang="th-TH" sz="5400">
              <a:solidFill>
                <a:srgbClr val="CC0000"/>
              </a:solidFill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9601200" y="2057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</a:rPr>
              <a:t>+</a:t>
            </a:r>
            <a:endParaRPr lang="th-TH" b="0">
              <a:solidFill>
                <a:srgbClr val="000000"/>
              </a:solidFill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5181600" y="25146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9677400" y="4724400"/>
            <a:ext cx="271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5430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12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</a:rPr>
              <a:t>แบบจำลองอะตอมของรัทเทอร์ฟอร์ด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18288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25604" name="Picture 4" descr="scan0007"/>
          <p:cNvPicPr>
            <a:picLocks noChangeAspect="1" noChangeArrowheads="1"/>
          </p:cNvPicPr>
          <p:nvPr/>
        </p:nvPicPr>
        <p:blipFill>
          <a:blip r:embed="rId2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33480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0" y="1916113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600" b="1">
                <a:solidFill>
                  <a:srgbClr val="000066"/>
                </a:solidFill>
                <a:latin typeface="Angsana New" pitchFamily="18" charset="-34"/>
              </a:rPr>
              <a:t>หรือ</a:t>
            </a:r>
            <a:endParaRPr lang="th-TH" sz="36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50163" y="2416175"/>
            <a:ext cx="266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               +  + </a:t>
            </a:r>
            <a:br>
              <a:rPr lang="th-TH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               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8543925" y="2420938"/>
            <a:ext cx="533400" cy="457200"/>
          </a:xfrm>
          <a:prstGeom prst="ellips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7751763" y="1484313"/>
            <a:ext cx="2133600" cy="2209800"/>
          </a:xfrm>
          <a:prstGeom prst="ellips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8593138" y="3443288"/>
            <a:ext cx="4572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-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8472488" y="1268413"/>
            <a:ext cx="4572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>
                <a:solidFill>
                  <a:srgbClr val="000000"/>
                </a:solidFill>
                <a:latin typeface="Angsana New" pitchFamily="18" charset="-34"/>
              </a:rPr>
              <a:t> -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524000" y="3717926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500" b="1">
                <a:solidFill>
                  <a:srgbClr val="800080"/>
                </a:solidFill>
                <a:latin typeface="Angsana New" pitchFamily="18" charset="-34"/>
              </a:rPr>
              <a:t>* </a:t>
            </a:r>
            <a:r>
              <a:rPr lang="th-TH" sz="5000" b="1">
                <a:solidFill>
                  <a:srgbClr val="000000"/>
                </a:solidFill>
                <a:latin typeface="Angsana New" pitchFamily="18" charset="-34"/>
              </a:rPr>
              <a:t>อะตอมประกอบด้วยโปรตอนซึ่งมีประจุเป็นบวกอยู่ในนิวเคลียสซึ่งมีขนาดเล็กแต่มีมวลมากและมีอิเล็กตรอนซึ่งมีประจุเป็นลบเคลื่อนที่รอบนิวเคลียสในปริมาณที่เท่ากัน   *</a:t>
            </a:r>
          </a:p>
        </p:txBody>
      </p:sp>
    </p:spTree>
    <p:extLst>
      <p:ext uri="{BB962C8B-B14F-4D97-AF65-F5344CB8AC3E}">
        <p14:creationId xmlns:p14="http://schemas.microsoft.com/office/powerpoint/2010/main" val="41373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5" grpId="0" autoUpdateAnimBg="0"/>
      <p:bldP spid="25606" grpId="0" autoUpdateAnimBg="0"/>
      <p:bldP spid="25609" grpId="0" animBg="1" autoUpdateAnimBg="0"/>
      <p:bldP spid="25610" grpId="0" animBg="1" autoUpdateAnimBg="0"/>
      <p:bldP spid="2561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3575051" y="260350"/>
            <a:ext cx="5553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>
                <a:solidFill>
                  <a:srgbClr val="000000"/>
                </a:solidFill>
              </a:rPr>
              <a:t>แบบจำลองอะตอมของรัทเทอร์ฟอร์ด</a:t>
            </a:r>
          </a:p>
        </p:txBody>
      </p:sp>
      <p:graphicFrame>
        <p:nvGraphicFramePr>
          <p:cNvPr id="46083" name="Object 12"/>
          <p:cNvGraphicFramePr>
            <a:graphicFrameLocks noChangeAspect="1"/>
          </p:cNvGraphicFramePr>
          <p:nvPr/>
        </p:nvGraphicFramePr>
        <p:xfrm>
          <a:off x="3792538" y="1557338"/>
          <a:ext cx="45466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4546032" imgH="2336508" progId="Photoshop.Image.7">
                  <p:embed/>
                </p:oleObj>
              </mc:Choice>
              <mc:Fallback>
                <p:oleObj name="Image" r:id="rId3" imgW="4546032" imgH="233650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1557338"/>
                        <a:ext cx="45466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4172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48301" y="404814"/>
            <a:ext cx="4608513" cy="739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200" b="1"/>
              <a:t>แบบจำลองอะตอมของดอลตัน</a:t>
            </a:r>
          </a:p>
        </p:txBody>
      </p:sp>
      <p:pic>
        <p:nvPicPr>
          <p:cNvPr id="21508" name="Picture 10" descr="0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7568" y="1876454"/>
            <a:ext cx="2520280" cy="2704675"/>
          </a:xfrm>
          <a:noFill/>
        </p:spPr>
      </p:pic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2495600" y="4869160"/>
            <a:ext cx="1862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John  Dalton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(1766-1844)</a:t>
            </a:r>
            <a:b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th-TH" sz="3600" b="1" dirty="0">
                <a:solidFill>
                  <a:srgbClr val="000000"/>
                </a:solidFill>
                <a:latin typeface="Times New Roman" pitchFamily="18" charset="0"/>
              </a:rPr>
              <a:t>ชาวอังกฤษ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6888088" y="2204864"/>
            <a:ext cx="1872208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508518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dirty="0">
                <a:solidFill>
                  <a:srgbClr val="000000"/>
                </a:solidFill>
              </a:rPr>
              <a:t>*อะตอมมีลักษณะเป็นทรงกลม*</a:t>
            </a:r>
            <a:endParaRPr lang="th-TH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61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6375401" y="312738"/>
            <a:ext cx="4041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>
                <a:solidFill>
                  <a:srgbClr val="000099"/>
                </a:solidFill>
              </a:rPr>
              <a:t>อนุภาคมูลฐานของอะตอม</a:t>
            </a:r>
          </a:p>
        </p:txBody>
      </p:sp>
      <p:pic>
        <p:nvPicPr>
          <p:cNvPr id="47107" name="Picture 6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700213"/>
            <a:ext cx="77438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792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7772400" cy="1143000"/>
          </a:xfrm>
        </p:spPr>
        <p:txBody>
          <a:bodyPr/>
          <a:lstStyle/>
          <a:p>
            <a:r>
              <a:rPr lang="th-TH" smtClean="0"/>
              <a:t>การค้นพบนิวตรอน</a:t>
            </a:r>
            <a:endParaRPr lang="en-US" smtClean="0"/>
          </a:p>
        </p:txBody>
      </p:sp>
      <p:pic>
        <p:nvPicPr>
          <p:cNvPr id="48131" name="Picture 3" descr="chadwi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75" y="152400"/>
            <a:ext cx="808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Detection of neutr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44676"/>
            <a:ext cx="74882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5087939" y="260351"/>
            <a:ext cx="48339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>
                <a:solidFill>
                  <a:srgbClr val="000099"/>
                </a:solidFill>
              </a:rPr>
              <a:t>   </a:t>
            </a:r>
            <a:r>
              <a:rPr lang="th-TH" sz="4400" b="1">
                <a:solidFill>
                  <a:srgbClr val="000000"/>
                </a:solidFill>
              </a:rPr>
              <a:t>อนุภาคมูลฐานของอะตอม</a:t>
            </a:r>
            <a:r>
              <a:rPr lang="th-TH" sz="4200" b="1">
                <a:solidFill>
                  <a:srgbClr val="000000"/>
                </a:solidFill>
              </a:rPr>
              <a:t/>
            </a:r>
            <a:br>
              <a:rPr lang="th-TH" sz="4200" b="1">
                <a:solidFill>
                  <a:srgbClr val="000000"/>
                </a:solidFill>
              </a:rPr>
            </a:b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(</a:t>
            </a:r>
            <a:r>
              <a:rPr lang="th-TH" sz="48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fundamental of atom)</a:t>
            </a:r>
            <a:endParaRPr lang="th-TH" sz="4800" b="1">
              <a:solidFill>
                <a:srgbClr val="000000"/>
              </a:solidFill>
              <a:latin typeface="Angsana New" pitchFamily="18" charset="-34"/>
            </a:endParaRPr>
          </a:p>
        </p:txBody>
      </p:sp>
      <p:graphicFrame>
        <p:nvGraphicFramePr>
          <p:cNvPr id="30754" name="Group 34"/>
          <p:cNvGraphicFramePr>
            <a:graphicFrameLocks noGrp="1"/>
          </p:cNvGraphicFramePr>
          <p:nvPr/>
        </p:nvGraphicFramePr>
        <p:xfrm>
          <a:off x="2063751" y="1989138"/>
          <a:ext cx="8208963" cy="2951162"/>
        </p:xfrm>
        <a:graphic>
          <a:graphicData uri="http://schemas.openxmlformats.org/drawingml/2006/table">
            <a:tbl>
              <a:tblPr/>
              <a:tblGrid>
                <a:gridCol w="1568450"/>
                <a:gridCol w="1417638"/>
                <a:gridCol w="1939925"/>
                <a:gridCol w="1566862"/>
                <a:gridCol w="1716088"/>
              </a:tblGrid>
              <a:tr h="109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อนุภาค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สัญลักษณ์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ประจุไฟฟ้า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(คูลอมบ์)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ชนิด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ประจุไฟฟ้า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มวล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(กรัม)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53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อิเล็กตรอน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โปรตอน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นิวตรอน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e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n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1.602  × 10</a:t>
                      </a:r>
                      <a:r>
                        <a:rPr kumimoji="0" lang="en-US" sz="3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-19</a:t>
                      </a:r>
                      <a:endParaRPr kumimoji="0" lang="th-TH" sz="3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1.602  ×  10</a:t>
                      </a:r>
                      <a:r>
                        <a:rPr kumimoji="0" lang="en-US" sz="3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-19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th-TH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9.109 × 10</a:t>
                      </a:r>
                      <a:r>
                        <a:rPr kumimoji="0" lang="en-US" sz="3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-28</a:t>
                      </a:r>
                      <a:endParaRPr kumimoji="0" lang="th-TH" sz="3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1.673 × 10</a:t>
                      </a:r>
                      <a:r>
                        <a:rPr kumimoji="0" lang="en-US" sz="3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-24</a:t>
                      </a:r>
                      <a:endParaRPr kumimoji="0" lang="th-TH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1.675 × 10</a:t>
                      </a:r>
                      <a:r>
                        <a:rPr kumimoji="0" lang="en-US" sz="3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-24</a:t>
                      </a:r>
                      <a:endParaRPr kumimoji="0" lang="th-TH" sz="3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2"/>
                    </a:solidFill>
                  </a:tcPr>
                </a:tc>
              </a:tr>
            </a:tbl>
          </a:graphicData>
        </a:graphic>
      </p:graphicFrame>
      <p:sp>
        <p:nvSpPr>
          <p:cNvPr id="49175" name="Text Box 68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06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2279650" y="404813"/>
            <a:ext cx="8820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>
                <a:solidFill>
                  <a:srgbClr val="000000"/>
                </a:solidFill>
              </a:rPr>
              <a:t>สัญลักษณ์นิวเคลียร์ของธาตุ</a:t>
            </a:r>
            <a:r>
              <a:rPr lang="th-TH" b="1">
                <a:solidFill>
                  <a:srgbClr val="000000"/>
                </a:solidFill>
              </a:rPr>
              <a:t>( </a:t>
            </a:r>
            <a:r>
              <a:rPr lang="en-US" b="1">
                <a:solidFill>
                  <a:srgbClr val="000000"/>
                </a:solidFill>
              </a:rPr>
              <a:t>nuclear symbol</a:t>
            </a:r>
            <a:r>
              <a:rPr lang="th-TH" b="1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0179" name="Picture 6" descr="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349500"/>
            <a:ext cx="79994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4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4511676" y="0"/>
            <a:ext cx="37433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600" b="1">
                <a:solidFill>
                  <a:srgbClr val="000000"/>
                </a:solidFill>
                <a:latin typeface="Angsana New" pitchFamily="18" charset="-34"/>
              </a:rPr>
              <a:t>ไอโซโทป</a:t>
            </a:r>
            <a:r>
              <a:rPr lang="en-US" sz="4600" b="1">
                <a:solidFill>
                  <a:srgbClr val="000000"/>
                </a:solidFill>
                <a:latin typeface="Angsana New" pitchFamily="18" charset="-34"/>
              </a:rPr>
              <a:t> (Isotope)</a:t>
            </a:r>
            <a:endParaRPr lang="th-TH" sz="4600" b="1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51203" name="Picture 7" descr="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852739"/>
            <a:ext cx="79994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2403475" y="20034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1995488" y="765175"/>
            <a:ext cx="8172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“ไอโซโทป  หมายถึงอะตอมของธาตุชนิดเดียวกันที่มี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จำนวนนิวตรอนต่างกัน ( เลขอะตอมเท่ากันแต่เลขมวลต่างกัน) 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เช่น  </a:t>
            </a:r>
            <a:r>
              <a:rPr lang="th-TH" sz="4000" b="1" baseline="-25000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th-TH" sz="4000" b="1" baseline="30000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H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</a:t>
            </a:r>
            <a:r>
              <a:rPr lang="th-TH" sz="4000" b="1" baseline="-25000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th-TH" sz="4000" b="1" baseline="30000">
                <a:solidFill>
                  <a:srgbClr val="000000"/>
                </a:solidFill>
                <a:latin typeface="Angsana New" pitchFamily="18" charset="-34"/>
              </a:rPr>
              <a:t>2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H     </a:t>
            </a:r>
            <a:r>
              <a:rPr lang="en-US" sz="4000" b="1" baseline="-25000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en-US" sz="4000" b="1" baseline="30000">
                <a:solidFill>
                  <a:srgbClr val="000000"/>
                </a:solidFill>
                <a:latin typeface="Angsana New" pitchFamily="18" charset="-34"/>
              </a:rPr>
              <a:t>3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 H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1534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i="1">
                <a:solidFill>
                  <a:srgbClr val="1717FB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Atoms &amp; Isotopes</a:t>
            </a:r>
          </a:p>
        </p:txBody>
      </p:sp>
      <p:sp>
        <p:nvSpPr>
          <p:cNvPr id="52227" name="Rectangle 11"/>
          <p:cNvSpPr>
            <a:spLocks noChangeArrowheads="1"/>
          </p:cNvSpPr>
          <p:nvPr/>
        </p:nvSpPr>
        <p:spPr bwMode="auto">
          <a:xfrm>
            <a:off x="1738313" y="1571625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PMingLiU" pitchFamily="18" charset="-120"/>
              </a:rPr>
              <a:t>Atoms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400">
                <a:solidFill>
                  <a:srgbClr val="000066"/>
                </a:solidFill>
                <a:latin typeface="Times New Roman" pitchFamily="18" charset="0"/>
                <a:ea typeface="PMingLiU" pitchFamily="18" charset="-120"/>
              </a:rPr>
              <a:t>protons = electrons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400">
                <a:solidFill>
                  <a:srgbClr val="000066"/>
                </a:solidFill>
                <a:latin typeface="Times New Roman" pitchFamily="18" charset="0"/>
                <a:ea typeface="PMingLiU" pitchFamily="18" charset="-120"/>
              </a:rPr>
              <a:t>Electrically neutral</a:t>
            </a:r>
            <a:endParaRPr lang="en-US" altLang="zh-TW" sz="2400">
              <a:solidFill>
                <a:srgbClr val="000066"/>
              </a:solidFill>
              <a:latin typeface="Times New Roman" pitchFamily="18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5715000" y="1571625"/>
            <a:ext cx="495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PMingLiU" pitchFamily="18" charset="-120"/>
              </a:rPr>
              <a:t>Isotopes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400">
                <a:solidFill>
                  <a:srgbClr val="000066"/>
                </a:solidFill>
                <a:latin typeface="Times New Roman" pitchFamily="18" charset="0"/>
                <a:ea typeface="PMingLiU" pitchFamily="18" charset="-120"/>
                <a:cs typeface="Arial" pitchFamily="34" charset="0"/>
              </a:rPr>
              <a:t>Same number of protons, different number of neutrons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sz="2400">
                <a:solidFill>
                  <a:srgbClr val="000066"/>
                </a:solidFill>
                <a:latin typeface="Times New Roman" pitchFamily="18" charset="0"/>
                <a:ea typeface="PMingLiU" pitchFamily="18" charset="-120"/>
                <a:cs typeface="Arial" pitchFamily="34" charset="0"/>
              </a:rPr>
              <a:t>Differ in atomic mass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1524000" y="571501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Blip>
                <a:blip r:embed="rId2"/>
              </a:buBlip>
            </a:pPr>
            <a:r>
              <a:rPr kumimoji="1" lang="en-US" altLang="zh-TW" sz="200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Isotopes</a:t>
            </a:r>
            <a:r>
              <a:rPr kumimoji="1" lang="en-US" altLang="zh-TW" sz="2000">
                <a:solidFill>
                  <a:srgbClr val="00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: Atoms of the same element that differ in number of neutrons (</a:t>
            </a:r>
            <a:r>
              <a:rPr kumimoji="1" lang="en-US" altLang="zh-TW" sz="200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atomic weight</a:t>
            </a:r>
            <a:r>
              <a:rPr kumimoji="1" lang="en-US" altLang="zh-TW" sz="2000">
                <a:solidFill>
                  <a:srgbClr val="00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Blip>
                <a:blip r:embed="rId2"/>
              </a:buBlip>
            </a:pPr>
            <a:r>
              <a:rPr lang="en-US" altLang="zh-TW" sz="2000">
                <a:solidFill>
                  <a:srgbClr val="0099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Atoms with </a:t>
            </a:r>
            <a:r>
              <a:rPr lang="en-US" altLang="zh-TW" sz="2000">
                <a:solidFill>
                  <a:srgbClr val="993366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same number of proton</a:t>
            </a:r>
            <a:r>
              <a:rPr lang="en-US" altLang="zh-TW" sz="2000">
                <a:solidFill>
                  <a:srgbClr val="0099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but </a:t>
            </a:r>
            <a:r>
              <a:rPr lang="en-US" altLang="zh-TW" sz="2000">
                <a:solidFill>
                  <a:srgbClr val="993366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different number of neutrons</a:t>
            </a:r>
            <a:r>
              <a:rPr lang="en-US" altLang="zh-TW" sz="2000">
                <a:solidFill>
                  <a:srgbClr val="0099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.</a:t>
            </a:r>
            <a:endParaRPr kumimoji="1" lang="en-US" altLang="zh-TW" sz="2000">
              <a:solidFill>
                <a:srgbClr val="0000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zh-TW" sz="2000">
              <a:solidFill>
                <a:srgbClr val="0099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Blip>
                <a:blip r:embed="rId2"/>
              </a:buBlip>
            </a:pPr>
            <a:endParaRPr lang="en-US" altLang="zh-TW" sz="2000">
              <a:solidFill>
                <a:srgbClr val="0099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503613" y="5805488"/>
            <a:ext cx="468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1</a:t>
            </a:r>
            <a:endParaRPr lang="th-TH" sz="3600" b="1">
              <a:solidFill>
                <a:srgbClr val="000000"/>
              </a:solidFill>
              <a:latin typeface="Angsana New" pitchFamily="18" charset="-34"/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41726"/>
            <a:ext cx="8280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2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575051" y="404813"/>
            <a:ext cx="61198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200" b="1">
                <a:solidFill>
                  <a:srgbClr val="000000"/>
                </a:solidFill>
                <a:latin typeface="Angsana New" pitchFamily="18" charset="-34"/>
              </a:rPr>
              <a:t>ไอโซโทน</a:t>
            </a:r>
            <a:r>
              <a:rPr lang="en-US" sz="4200" b="1">
                <a:solidFill>
                  <a:srgbClr val="000000"/>
                </a:solidFill>
                <a:latin typeface="Angsana New" pitchFamily="18" charset="-34"/>
              </a:rPr>
              <a:t> (Isotone)</a:t>
            </a:r>
            <a:r>
              <a:rPr lang="th-TH" sz="4200" b="1">
                <a:solidFill>
                  <a:srgbClr val="000000"/>
                </a:solidFill>
                <a:latin typeface="Angsana New" pitchFamily="18" charset="-34"/>
              </a:rPr>
              <a:t>และไอโซบาร์</a:t>
            </a:r>
            <a:r>
              <a:rPr lang="en-US" sz="4200" b="1">
                <a:solidFill>
                  <a:srgbClr val="000000"/>
                </a:solidFill>
                <a:latin typeface="Angsana New" pitchFamily="18" charset="-34"/>
              </a:rPr>
              <a:t>(Isobar)</a:t>
            </a:r>
            <a:endParaRPr lang="th-TH" sz="42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2403475" y="20034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2135188" y="1557338"/>
            <a:ext cx="792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>
                <a:solidFill>
                  <a:srgbClr val="000099"/>
                </a:solidFill>
                <a:latin typeface="Angsana New" pitchFamily="18" charset="-34"/>
              </a:rPr>
              <a:t>             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ไอโซโทน  หมายถึงอะตอมของธาตุชนิดต่างชนิดกันที่มีจำนวน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   นิวตรอนเท่ากัน  (  เลขอะตอมและเลขมวลต่างกัน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>
                <a:solidFill>
                  <a:srgbClr val="000000"/>
                </a:solidFill>
                <a:latin typeface="Angsana New" pitchFamily="18" charset="-34"/>
              </a:rPr>
              <a:t>  เช่น  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293938" y="3979863"/>
            <a:ext cx="7999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>
                <a:solidFill>
                  <a:srgbClr val="000099"/>
                </a:solidFill>
                <a:latin typeface="Angsana New" pitchFamily="18" charset="-34"/>
              </a:rPr>
              <a:t>             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ไอโซบาร์  หมายถึงอะตอมของธาตุชนิดต่างชนิดกันที่มีโปรตอน</a:t>
            </a:r>
            <a:br>
              <a:rPr lang="th-TH" sz="32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นิวตรอนและอิเล็กตรอนต่างกัน  ( เลขอะตอมต่างกันแต่เลขมวลเท่ากัน )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  เช่น  </a:t>
            </a: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3648076" y="2924176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th-TH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3359150" y="3141663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19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57" name="Text Box 12"/>
          <p:cNvSpPr txBox="1">
            <a:spLocks noChangeArrowheads="1"/>
          </p:cNvSpPr>
          <p:nvPr/>
        </p:nvSpPr>
        <p:spPr bwMode="auto">
          <a:xfrm>
            <a:off x="3359150" y="2781301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39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4556126" y="2895601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Ca</a:t>
            </a:r>
            <a:endParaRPr lang="th-TH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4287838" y="3141663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20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4287838" y="2781301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40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61" name="Text Box 16"/>
          <p:cNvSpPr txBox="1">
            <a:spLocks noChangeArrowheads="1"/>
          </p:cNvSpPr>
          <p:nvPr/>
        </p:nvSpPr>
        <p:spPr bwMode="auto">
          <a:xfrm>
            <a:off x="3700464" y="5121276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th-TH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62" name="Text Box 17"/>
          <p:cNvSpPr txBox="1">
            <a:spLocks noChangeArrowheads="1"/>
          </p:cNvSpPr>
          <p:nvPr/>
        </p:nvSpPr>
        <p:spPr bwMode="auto">
          <a:xfrm>
            <a:off x="3432175" y="53673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</a:rPr>
              <a:t>6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63" name="Text Box 18"/>
          <p:cNvSpPr txBox="1">
            <a:spLocks noChangeArrowheads="1"/>
          </p:cNvSpPr>
          <p:nvPr/>
        </p:nvSpPr>
        <p:spPr bwMode="auto">
          <a:xfrm>
            <a:off x="3432175" y="5006976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14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4914901" y="5121276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th-TH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4646614" y="53673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</a:rPr>
              <a:t>7</a:t>
            </a:r>
            <a:endParaRPr lang="th-TH" sz="1800" b="1">
              <a:solidFill>
                <a:srgbClr val="000000"/>
              </a:solidFill>
            </a:endParaRPr>
          </a:p>
        </p:txBody>
      </p:sp>
      <p:sp>
        <p:nvSpPr>
          <p:cNvPr id="53266" name="Text Box 21"/>
          <p:cNvSpPr txBox="1">
            <a:spLocks noChangeArrowheads="1"/>
          </p:cNvSpPr>
          <p:nvPr/>
        </p:nvSpPr>
        <p:spPr bwMode="auto">
          <a:xfrm>
            <a:off x="4656138" y="5013326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14</a:t>
            </a:r>
            <a:endParaRPr lang="th-TH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91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143251" y="333375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5400" b="1">
                <a:solidFill>
                  <a:srgbClr val="000066"/>
                </a:solidFill>
                <a:latin typeface="Angsana New" pitchFamily="18" charset="-34"/>
              </a:rPr>
              <a:t>ไอออน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774826" y="1341439"/>
            <a:ext cx="88931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จำนวนประจุไอออนจะเป็นเท่าใด ขึ้นอยู่กับจำนวนอิเล็กตรอนที่ให้หรือรับ</a:t>
            </a:r>
            <a:br>
              <a:rPr lang="th-TH" sz="40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4000" b="1" baseline="-25000">
                <a:solidFill>
                  <a:srgbClr val="000000"/>
                </a:solidFill>
                <a:latin typeface="Angsana New" pitchFamily="18" charset="-34"/>
              </a:rPr>
              <a:t>12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A    p=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12  e=12   ถ้าให้ไป 1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e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มี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p = +12    e = - 11        A 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+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                             ถ้าให้ไป  2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e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มี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p=+12     e = - 10        </a:t>
            </a:r>
            <a:r>
              <a:rPr lang="th-TH" sz="4000" b="1" baseline="-25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A </a:t>
            </a:r>
            <a:r>
              <a:rPr lang="en-US" sz="5400" b="1" baseline="30000">
                <a:solidFill>
                  <a:srgbClr val="000000"/>
                </a:solidFill>
                <a:latin typeface="Angsana New" pitchFamily="18" charset="-34"/>
              </a:rPr>
              <a:t>2+</a:t>
            </a:r>
            <a:endParaRPr lang="th-TH" sz="5400" b="1" baseline="30000">
              <a:solidFill>
                <a:srgbClr val="000000"/>
              </a:solidFill>
              <a:latin typeface="Angsana New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h-TH" sz="40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8975725" y="378936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524000" y="4144964"/>
            <a:ext cx="91440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th-TH" sz="32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th-TH" sz="3200" b="1" baseline="-25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baseline="-2500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th-TH" sz="4000" b="1" baseline="-2500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O    p =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8  e =  8   ถ้ารับ 1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e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  มี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p = +8    e = - 9           </a:t>
            </a:r>
            <a:r>
              <a:rPr lang="th-TH" sz="4000" b="1" baseline="-25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O </a:t>
            </a:r>
            <a:r>
              <a:rPr lang="en-US" sz="4000" b="1" baseline="30000">
                <a:solidFill>
                  <a:srgbClr val="000000"/>
                </a:solidFill>
                <a:latin typeface="Angsana New" pitchFamily="18" charset="-34"/>
              </a:rPr>
              <a:t>-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                              ถ้ารับ  2 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e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 มี</a:t>
            </a:r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p = +8   e = - 10           O </a:t>
            </a:r>
            <a:r>
              <a:rPr lang="en-US" sz="4000" b="1" baseline="30000">
                <a:solidFill>
                  <a:srgbClr val="000000"/>
                </a:solidFill>
                <a:latin typeface="Angsana New" pitchFamily="18" charset="-34"/>
              </a:rPr>
              <a:t>2-</a:t>
            </a:r>
            <a:endParaRPr lang="th-TH" sz="4000" b="1" baseline="300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8975725" y="2924175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8688388" y="58769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8832850" y="50133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19" grpId="0" autoUpdateAnimBg="0"/>
      <p:bldP spid="111620" grpId="0" animBg="1"/>
      <p:bldP spid="111621" grpId="0" autoUpdateAnimBg="0"/>
      <p:bldP spid="111623" grpId="0" animBg="1"/>
      <p:bldP spid="1116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338888" y="333375"/>
            <a:ext cx="40052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600" b="1">
                <a:solidFill>
                  <a:srgbClr val="000000"/>
                </a:solidFill>
              </a:rPr>
              <a:t>การทดลองของทอมสัน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3122185" y="5249864"/>
            <a:ext cx="2104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J.J. Thomson*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(1856-1940)</a:t>
            </a:r>
            <a:endParaRPr lang="th-TH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533" name="Picture 13" descr="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344864"/>
            <a:ext cx="32273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5735638" y="1224417"/>
            <a:ext cx="4653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</a:rPr>
              <a:t>ศึกษาและทดลองเกี่ยวกับ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</a:rPr>
              <a:t>การนำไฟฟ้าของแก๊สในหลอดรังสีแคโทด</a:t>
            </a:r>
            <a:br>
              <a:rPr lang="th-TH" sz="3200" b="1" dirty="0">
                <a:solidFill>
                  <a:srgbClr val="000000"/>
                </a:solidFill>
              </a:rPr>
            </a:br>
            <a:r>
              <a:rPr lang="th-TH" sz="3200" b="1" dirty="0">
                <a:solidFill>
                  <a:srgbClr val="000000"/>
                </a:solidFill>
              </a:rPr>
              <a:t>*</a:t>
            </a:r>
            <a:r>
              <a:rPr lang="th-TH" sz="3200" b="1" dirty="0">
                <a:solidFill>
                  <a:srgbClr val="CC0000"/>
                </a:solidFill>
              </a:rPr>
              <a:t>เมื่อความดันต่ำและศักย์ไฟฟ้าสูง*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3287714" y="6176964"/>
            <a:ext cx="1576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>
                <a:solidFill>
                  <a:srgbClr val="000000"/>
                </a:solidFill>
                <a:latin typeface="Angsana New" pitchFamily="18" charset="-34"/>
              </a:rPr>
              <a:t>(ชาวอังกฤษ)</a:t>
            </a:r>
          </a:p>
        </p:txBody>
      </p:sp>
      <p:pic>
        <p:nvPicPr>
          <p:cNvPr id="22536" name="Picture 11" descr="thom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052513"/>
            <a:ext cx="25050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036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338888" y="333375"/>
            <a:ext cx="40052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600" b="1">
                <a:solidFill>
                  <a:srgbClr val="000000"/>
                </a:solidFill>
              </a:rPr>
              <a:t>การทดลองของทอมสัน</a:t>
            </a:r>
          </a:p>
        </p:txBody>
      </p:sp>
      <p:pic>
        <p:nvPicPr>
          <p:cNvPr id="23555" name="Picture 4" descr="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16113"/>
            <a:ext cx="79565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816726" y="1412875"/>
            <a:ext cx="3527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000" b="1">
                <a:solidFill>
                  <a:srgbClr val="000000"/>
                </a:solidFill>
              </a:rPr>
              <a:t>หลอดรังสีแคโทด</a:t>
            </a:r>
            <a:r>
              <a:rPr lang="th-TH" sz="3600" b="1">
                <a:solidFill>
                  <a:srgbClr val="000000"/>
                </a:solidFill>
              </a:rPr>
              <a:t/>
            </a:r>
            <a:br>
              <a:rPr lang="th-TH" sz="3600" b="1">
                <a:solidFill>
                  <a:srgbClr val="000000"/>
                </a:solidFill>
              </a:rPr>
            </a:br>
            <a:r>
              <a:rPr lang="en-US" sz="5400" b="1">
                <a:solidFill>
                  <a:srgbClr val="000000"/>
                </a:solidFill>
                <a:latin typeface="Angsana New" pitchFamily="18" charset="-34"/>
              </a:rPr>
              <a:t>( cathode  ray )</a:t>
            </a:r>
            <a:endParaRPr lang="th-TH" sz="5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7648" y="126978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dirty="0">
                <a:solidFill>
                  <a:srgbClr val="000000"/>
                </a:solidFill>
              </a:rPr>
              <a:t>ศักย์ไฟฟ้าสูง</a:t>
            </a:r>
            <a:endParaRPr lang="th-TH" sz="3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680" y="602128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dirty="0">
                <a:solidFill>
                  <a:srgbClr val="000000"/>
                </a:solidFill>
              </a:rPr>
              <a:t>ความดันต่ำ</a:t>
            </a:r>
            <a:endParaRPr lang="th-TH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862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338888" y="333375"/>
            <a:ext cx="40052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600" b="1">
                <a:solidFill>
                  <a:srgbClr val="000000"/>
                </a:solidFill>
              </a:rPr>
              <a:t>การทดลองของทอมสัน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524000" y="5157789"/>
            <a:ext cx="887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พบว่าเมื่อลดความดันในหลอดแก้วให้ต่ำลงมากๆ จนเกือบเป็นสุญญากาศ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จะมีจุดสว่างเกิดขึ้นตรงบริเวณศูนย์กลางของฉากเรืองแสง</a:t>
            </a:r>
          </a:p>
        </p:txBody>
      </p:sp>
      <p:pic>
        <p:nvPicPr>
          <p:cNvPr id="116738" name="Picture 2" descr="L:\atompic\cato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17613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54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58" y="1"/>
            <a:ext cx="6696744" cy="36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919537" y="4005064"/>
            <a:ext cx="8208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*เมื่อเปลี่ยนชนิดของแก๊สที่บรรจุและโลหะที่ใช้ทำขั้วไฟฟ้า เกิดรังสีเบนเข้าหาขั้วบวก</a:t>
            </a:r>
            <a:b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*รังสีแคโทดประกอบด้วยอนุภาคที่มีประจุไฟฟ้าลบ</a:t>
            </a:r>
            <a:b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ค่าประจุต่อมวลคงที่  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=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1.76 x 10</a:t>
            </a:r>
            <a:r>
              <a:rPr lang="en-US" sz="3600" b="1" baseline="30000" dirty="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คู</a:t>
            </a:r>
            <a:r>
              <a:rPr lang="th-TH" sz="3600" b="1" dirty="0" err="1">
                <a:solidFill>
                  <a:srgbClr val="000000"/>
                </a:solidFill>
                <a:latin typeface="Angsana New" pitchFamily="18" charset="-34"/>
              </a:rPr>
              <a:t>ลอมบ์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ต่อกรัม</a:t>
            </a:r>
          </a:p>
        </p:txBody>
      </p:sp>
    </p:spTree>
    <p:extLst>
      <p:ext uri="{BB962C8B-B14F-4D97-AF65-F5344CB8AC3E}">
        <p14:creationId xmlns:p14="http://schemas.microsoft.com/office/powerpoint/2010/main" val="18326735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919537" y="4005064"/>
            <a:ext cx="8208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*เมื่อเปลี่ยนชนิดของแก๊สที่บรรจุและโลหะที่ใช้ทำขั้วไฟฟ้า เกิดรังสีเบนเข้าหาขั้วบวก</a:t>
            </a:r>
            <a:b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*รังสีแคโทดประกอบด้วยอนุภาคที่มีประจุไฟฟ้าลบ</a:t>
            </a:r>
            <a:b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ค่าประจุต่อมวลคงที่  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=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1.76 x 10</a:t>
            </a:r>
            <a:r>
              <a:rPr lang="en-US" sz="3600" b="1" baseline="30000" dirty="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คู</a:t>
            </a:r>
            <a:r>
              <a:rPr lang="th-TH" sz="3600" b="1" dirty="0" err="1">
                <a:solidFill>
                  <a:srgbClr val="000000"/>
                </a:solidFill>
                <a:latin typeface="Angsana New" pitchFamily="18" charset="-34"/>
              </a:rPr>
              <a:t>ลอมบ์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ต่อกรัม</a:t>
            </a:r>
          </a:p>
        </p:txBody>
      </p:sp>
      <p:pic>
        <p:nvPicPr>
          <p:cNvPr id="4" name="Picture 2" descr="L:\atompic\catodeelectron02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404664"/>
            <a:ext cx="56886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814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6338888" y="333375"/>
            <a:ext cx="40052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th-TH" sz="4600" b="1">
                <a:solidFill>
                  <a:srgbClr val="000000"/>
                </a:solidFill>
              </a:rPr>
              <a:t>การทดลองของทอมสัน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srgbClr val="CC0000"/>
              </a:solidFill>
            </a:endParaRPr>
          </a:p>
        </p:txBody>
      </p:sp>
      <p:pic>
        <p:nvPicPr>
          <p:cNvPr id="26628" name="Picture 7" descr="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44864"/>
            <a:ext cx="322738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10"/>
          <p:cNvSpPr>
            <a:spLocks noChangeArrowheads="1"/>
          </p:cNvSpPr>
          <p:nvPr/>
        </p:nvSpPr>
        <p:spPr bwMode="auto">
          <a:xfrm>
            <a:off x="5664201" y="1557339"/>
            <a:ext cx="4537075" cy="2376487"/>
          </a:xfrm>
          <a:prstGeom prst="wedgeRoundRectCallout">
            <a:avLst>
              <a:gd name="adj1" fmla="val -46815"/>
              <a:gd name="adj2" fmla="val 71241"/>
              <a:gd name="adj3" fmla="val 16667"/>
            </a:avLst>
          </a:prstGeom>
          <a:solidFill>
            <a:srgbClr val="FCFE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i="1" dirty="0">
                <a:solidFill>
                  <a:srgbClr val="000000"/>
                </a:solidFill>
              </a:rPr>
              <a:t>จากผลการทดลอง</a:t>
            </a:r>
            <a:r>
              <a:rPr lang="th-TH" sz="3200" b="1" i="1" dirty="0" err="1">
                <a:solidFill>
                  <a:srgbClr val="000000"/>
                </a:solidFill>
              </a:rPr>
              <a:t>ทอม</a:t>
            </a:r>
            <a:r>
              <a:rPr lang="th-TH" sz="3200" b="1" i="1" dirty="0">
                <a:solidFill>
                  <a:srgbClr val="000000"/>
                </a:solidFill>
              </a:rPr>
              <a:t>สันสรุปว่า....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i="1" dirty="0">
                <a:solidFill>
                  <a:srgbClr val="000000"/>
                </a:solidFill>
              </a:rPr>
              <a:t>อะตอมทุกชนิดมีอนุภาคที่มีประจุลบ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i="1" dirty="0">
                <a:solidFill>
                  <a:srgbClr val="000000"/>
                </a:solidFill>
              </a:rPr>
              <a:t>เป็นองค์ประกอบ  เรียกว่า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i="1" dirty="0">
                <a:solidFill>
                  <a:srgbClr val="000000"/>
                </a:solidFill>
              </a:rPr>
              <a:t>“อิเล็กตรอน”</a:t>
            </a:r>
            <a:r>
              <a:rPr lang="en-US" b="1" i="1" dirty="0">
                <a:solidFill>
                  <a:srgbClr val="000000"/>
                </a:solidFill>
              </a:rPr>
              <a:t>(electron)</a:t>
            </a:r>
            <a:endParaRPr lang="th-TH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728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tomt257" id="{B85ADD70-C6BF-4D50-80BC-9C2014DB4501}" vid="{1AAE544D-3040-49DC-AF49-50EFCD553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แบบจอกว้าง</PresentationFormat>
  <Paragraphs>195</Paragraphs>
  <Slides>37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ชื่อเรื่องสไลด์</vt:lpstr>
      </vt:variant>
      <vt:variant>
        <vt:i4>37</vt:i4>
      </vt:variant>
    </vt:vector>
  </HeadingPairs>
  <TitlesOfParts>
    <vt:vector size="49" baseType="lpstr">
      <vt:lpstr>PMingLiU</vt:lpstr>
      <vt:lpstr>Angsana New</vt:lpstr>
      <vt:lpstr>Arial</vt:lpstr>
      <vt:lpstr>LilyUPC</vt:lpstr>
      <vt:lpstr>Symbol</vt:lpstr>
      <vt:lpstr>Times New Roman</vt:lpstr>
      <vt:lpstr>Verdana</vt:lpstr>
      <vt:lpstr>Wingdings</vt:lpstr>
      <vt:lpstr>Wingdings 2</vt:lpstr>
      <vt:lpstr>Profile</vt:lpstr>
      <vt:lpstr>QuickTime Picture</vt:lpstr>
      <vt:lpstr>Image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การค้นพบนิวตรอน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2</cp:revision>
  <dcterms:created xsi:type="dcterms:W3CDTF">2015-11-27T00:31:45Z</dcterms:created>
  <dcterms:modified xsi:type="dcterms:W3CDTF">2015-11-27T00:32:25Z</dcterms:modified>
</cp:coreProperties>
</file>