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47" d="100"/>
          <a:sy n="47" d="100"/>
        </p:scale>
        <p:origin x="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58E1-CBDD-4CF4-9A09-ACE35674CD39}" type="datetimeFigureOut">
              <a:rPr lang="th-TH" smtClean="0"/>
              <a:t>27/11/58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13C0-687B-4795-83AA-47796726B1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257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58E1-CBDD-4CF4-9A09-ACE35674CD39}" type="datetimeFigureOut">
              <a:rPr lang="th-TH" smtClean="0"/>
              <a:t>27/11/58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13C0-687B-4795-83AA-47796726B1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235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58E1-CBDD-4CF4-9A09-ACE35674CD39}" type="datetimeFigureOut">
              <a:rPr lang="th-TH" smtClean="0"/>
              <a:t>27/11/58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13C0-687B-4795-83AA-47796726B1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3189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14400" y="2393950"/>
            <a:ext cx="10363200" cy="109538"/>
          </a:xfrm>
          <a:custGeom>
            <a:avLst/>
            <a:gdLst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th-TH"/>
              <a:t>คลิกเพื่อแก้ไขลักษณะต้นแบบชื่อเรื่อง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th-TH"/>
              <a:t>คลิกเพื่อแก้ไขลักษณะต้นแบบหัวข้อย่อย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0A2D9-79E3-447F-8045-2221879660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007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7BDA2-7E4A-4288-BEA1-EDD5FD10BC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184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39841-C6FC-4BD5-A67E-959B593DFE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919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CE7BC-5DC8-490E-B47E-270310CC19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06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542AB-BF08-4C56-B10F-1EE2C96F70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68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C8FCC-3447-4A40-B301-CF11014056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04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1AA65-6CF2-46A5-ABD1-127DC13D04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84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F0BB3-B90D-406B-AFE8-173EBFCF8D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80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58E1-CBDD-4CF4-9A09-ACE35674CD39}" type="datetimeFigureOut">
              <a:rPr lang="th-TH" smtClean="0"/>
              <a:t>27/11/58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13C0-687B-4795-83AA-47796726B1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884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79DF8-B98B-4EF0-875E-A5FDFEA5F9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828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D319E-6FDE-41AE-9730-E1FF4BBD14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9111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5118" y="304800"/>
            <a:ext cx="2669116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1" y="304800"/>
            <a:ext cx="7806267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0A95B-1D56-45F1-9D9B-6B1FABE7B6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26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58E1-CBDD-4CF4-9A09-ACE35674CD39}" type="datetimeFigureOut">
              <a:rPr lang="th-TH" smtClean="0"/>
              <a:t>27/11/58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13C0-687B-4795-83AA-47796726B1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783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58E1-CBDD-4CF4-9A09-ACE35674CD39}" type="datetimeFigureOut">
              <a:rPr lang="th-TH" smtClean="0"/>
              <a:t>27/11/58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13C0-687B-4795-83AA-47796726B1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6737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58E1-CBDD-4CF4-9A09-ACE35674CD39}" type="datetimeFigureOut">
              <a:rPr lang="th-TH" smtClean="0"/>
              <a:t>27/11/58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13C0-687B-4795-83AA-47796726B1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781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58E1-CBDD-4CF4-9A09-ACE35674CD39}" type="datetimeFigureOut">
              <a:rPr lang="th-TH" smtClean="0"/>
              <a:t>27/11/58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13C0-687B-4795-83AA-47796726B1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995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58E1-CBDD-4CF4-9A09-ACE35674CD39}" type="datetimeFigureOut">
              <a:rPr lang="th-TH" smtClean="0"/>
              <a:t>27/11/58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13C0-687B-4795-83AA-47796726B1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750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58E1-CBDD-4CF4-9A09-ACE35674CD39}" type="datetimeFigureOut">
              <a:rPr lang="th-TH" smtClean="0"/>
              <a:t>27/11/58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13C0-687B-4795-83AA-47796726B1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069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58E1-CBDD-4CF4-9A09-ACE35674CD39}" type="datetimeFigureOut">
              <a:rPr lang="th-TH" smtClean="0"/>
              <a:t>27/11/58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13C0-687B-4795-83AA-47796726B1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23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758E1-CBDD-4CF4-9A09-ACE35674CD39}" type="datetimeFigureOut">
              <a:rPr lang="th-TH" smtClean="0"/>
              <a:t>27/11/58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713C0-687B-4795-83AA-47796726B1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564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6233" y="304801"/>
            <a:ext cx="10668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1" y="1752600"/>
            <a:ext cx="10668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812800" y="1566864"/>
            <a:ext cx="10610851" cy="109537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812800" y="6172200"/>
            <a:ext cx="105664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993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5791FD-729B-4BE1-AB0A-98FCD7DC1B2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00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3200400" y="0"/>
            <a:ext cx="617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sz="3600" b="1">
                <a:solidFill>
                  <a:srgbClr val="6600CC"/>
                </a:solidFill>
                <a:latin typeface="Angsana New" pitchFamily="18" charset="-34"/>
              </a:rPr>
              <a:t>การหามวลอะตอมเฉลี่ยของธาตุที่มีไอโซโทป</a:t>
            </a:r>
            <a:endParaRPr lang="th-TH">
              <a:solidFill>
                <a:srgbClr val="6600CC"/>
              </a:solidFill>
              <a:latin typeface="Angsana New" pitchFamily="18" charset="-34"/>
            </a:endParaRP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1524000" y="762000"/>
            <a:ext cx="9144000" cy="628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>
                <a:solidFill>
                  <a:srgbClr val="CC00CC"/>
                </a:solidFill>
                <a:latin typeface="Angsana New" pitchFamily="18" charset="-34"/>
              </a:rPr>
              <a:t>ธ</a:t>
            </a:r>
            <a:r>
              <a:rPr lang="th-TH" b="1">
                <a:solidFill>
                  <a:srgbClr val="CC00CC"/>
                </a:solidFill>
                <a:latin typeface="Angsana New" pitchFamily="18" charset="-34"/>
              </a:rPr>
              <a:t>าตุ     สัญลักษณ์      มวลอะตอมของไอโซโทป        ปริมาณไอโซโทป           มวลอะตอมเฉลี่ย</a:t>
            </a:r>
            <a:br>
              <a:rPr lang="th-TH" b="1">
                <a:solidFill>
                  <a:srgbClr val="CC00CC"/>
                </a:solidFill>
                <a:latin typeface="Angsana New" pitchFamily="18" charset="-34"/>
              </a:rPr>
            </a:br>
            <a:r>
              <a:rPr lang="th-TH" b="1">
                <a:solidFill>
                  <a:srgbClr val="CC00CC"/>
                </a:solidFill>
                <a:latin typeface="Angsana New" pitchFamily="18" charset="-34"/>
              </a:rPr>
              <a:t>            นิวเคลียร์                      </a:t>
            </a:r>
            <a:r>
              <a:rPr lang="en-US" b="1">
                <a:solidFill>
                  <a:srgbClr val="CC00CC"/>
                </a:solidFill>
                <a:latin typeface="Angsana New" pitchFamily="18" charset="-34"/>
              </a:rPr>
              <a:t>( amu )                                  ( % )                             ( amu )</a:t>
            </a: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/>
            </a:r>
            <a:br>
              <a:rPr lang="en-US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b="1">
                <a:solidFill>
                  <a:srgbClr val="3333CC"/>
                </a:solidFill>
                <a:latin typeface="Angsana New" pitchFamily="18" charset="-34"/>
              </a:rPr>
              <a:t>H           </a:t>
            </a:r>
            <a:r>
              <a:rPr lang="en-US" sz="3600" b="1" baseline="30000">
                <a:solidFill>
                  <a:srgbClr val="3333CC"/>
                </a:solidFill>
                <a:latin typeface="Angsana New" pitchFamily="18" charset="-34"/>
              </a:rPr>
              <a:t>1</a:t>
            </a:r>
            <a:r>
              <a:rPr lang="en-US" b="1">
                <a:solidFill>
                  <a:srgbClr val="3333CC"/>
                </a:solidFill>
                <a:latin typeface="Angsana New" pitchFamily="18" charset="-34"/>
              </a:rPr>
              <a:t> H                               1.0078                               99.985                           </a:t>
            </a:r>
            <a:br>
              <a:rPr lang="en-US" b="1">
                <a:solidFill>
                  <a:srgbClr val="3333CC"/>
                </a:solidFill>
                <a:latin typeface="Angsana New" pitchFamily="18" charset="-34"/>
              </a:rPr>
            </a:br>
            <a:r>
              <a:rPr lang="en-US" b="1">
                <a:solidFill>
                  <a:srgbClr val="3333CC"/>
                </a:solidFill>
                <a:latin typeface="Angsana New" pitchFamily="18" charset="-34"/>
              </a:rPr>
              <a:t>              </a:t>
            </a:r>
            <a:r>
              <a:rPr lang="en-US" sz="3600" b="1" baseline="30000">
                <a:solidFill>
                  <a:srgbClr val="3333CC"/>
                </a:solidFill>
                <a:latin typeface="Angsana New" pitchFamily="18" charset="-34"/>
              </a:rPr>
              <a:t>2</a:t>
            </a:r>
            <a:r>
              <a:rPr lang="en-US" b="1">
                <a:solidFill>
                  <a:srgbClr val="3333CC"/>
                </a:solidFill>
                <a:latin typeface="Angsana New" pitchFamily="18" charset="-34"/>
              </a:rPr>
              <a:t> H                                2. 0141                                0.015</a:t>
            </a: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>   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b="1">
                <a:solidFill>
                  <a:srgbClr val="0000FF"/>
                </a:solidFill>
                <a:latin typeface="Angsana New" pitchFamily="18" charset="-34"/>
              </a:rPr>
              <a:t>O         </a:t>
            </a:r>
            <a:r>
              <a:rPr lang="en-US" sz="3600" b="1" baseline="30000">
                <a:solidFill>
                  <a:srgbClr val="0000FF"/>
                </a:solidFill>
                <a:latin typeface="Angsana New" pitchFamily="18" charset="-34"/>
              </a:rPr>
              <a:t>16</a:t>
            </a:r>
            <a:r>
              <a:rPr lang="en-US" b="1">
                <a:solidFill>
                  <a:srgbClr val="0000FF"/>
                </a:solidFill>
                <a:latin typeface="Angsana New" pitchFamily="18" charset="-34"/>
              </a:rPr>
              <a:t>O                              15.9949                                99.759</a:t>
            </a:r>
            <a:br>
              <a:rPr lang="en-US" b="1">
                <a:solidFill>
                  <a:srgbClr val="0000FF"/>
                </a:solidFill>
                <a:latin typeface="Angsana New" pitchFamily="18" charset="-34"/>
              </a:rPr>
            </a:br>
            <a:r>
              <a:rPr lang="en-US" b="1">
                <a:solidFill>
                  <a:srgbClr val="0000FF"/>
                </a:solidFill>
                <a:latin typeface="Angsana New" pitchFamily="18" charset="-34"/>
              </a:rPr>
              <a:t>             </a:t>
            </a:r>
            <a:r>
              <a:rPr lang="en-US" sz="3600" b="1" baseline="30000">
                <a:solidFill>
                  <a:srgbClr val="0000FF"/>
                </a:solidFill>
                <a:latin typeface="Angsana New" pitchFamily="18" charset="-34"/>
              </a:rPr>
              <a:t>17</a:t>
            </a:r>
            <a:r>
              <a:rPr lang="en-US" b="1">
                <a:solidFill>
                  <a:srgbClr val="0000FF"/>
                </a:solidFill>
                <a:latin typeface="Angsana New" pitchFamily="18" charset="-34"/>
              </a:rPr>
              <a:t>O                              16.9991                                0.037</a:t>
            </a:r>
            <a:br>
              <a:rPr lang="en-US" b="1">
                <a:solidFill>
                  <a:srgbClr val="0000FF"/>
                </a:solidFill>
                <a:latin typeface="Angsana New" pitchFamily="18" charset="-34"/>
              </a:rPr>
            </a:br>
            <a:r>
              <a:rPr lang="en-US" b="1">
                <a:solidFill>
                  <a:srgbClr val="0000FF"/>
                </a:solidFill>
                <a:latin typeface="Angsana New" pitchFamily="18" charset="-34"/>
              </a:rPr>
              <a:t>             </a:t>
            </a:r>
            <a:r>
              <a:rPr lang="en-US" sz="3600" b="1" baseline="30000">
                <a:solidFill>
                  <a:srgbClr val="0000FF"/>
                </a:solidFill>
                <a:latin typeface="Angsana New" pitchFamily="18" charset="-34"/>
              </a:rPr>
              <a:t>18</a:t>
            </a:r>
            <a:r>
              <a:rPr lang="en-US" b="1">
                <a:solidFill>
                  <a:srgbClr val="0000FF"/>
                </a:solidFill>
                <a:latin typeface="Angsana New" pitchFamily="18" charset="-34"/>
              </a:rPr>
              <a:t>O                              17.9992                                0.2047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b="1">
                <a:solidFill>
                  <a:srgbClr val="6600CC"/>
                </a:solidFill>
                <a:latin typeface="Angsana New" pitchFamily="18" charset="-34"/>
              </a:rPr>
              <a:t>N         </a:t>
            </a:r>
            <a:r>
              <a:rPr lang="en-US" sz="3600" b="1" baseline="30000">
                <a:solidFill>
                  <a:srgbClr val="6600CC"/>
                </a:solidFill>
                <a:latin typeface="Angsana New" pitchFamily="18" charset="-34"/>
              </a:rPr>
              <a:t>14</a:t>
            </a:r>
            <a:r>
              <a:rPr lang="en-US" b="1">
                <a:solidFill>
                  <a:srgbClr val="6600CC"/>
                </a:solidFill>
                <a:latin typeface="Angsana New" pitchFamily="18" charset="-34"/>
              </a:rPr>
              <a:t>N                               14. 0031                              99.635</a:t>
            </a:r>
            <a:br>
              <a:rPr lang="en-US" b="1">
                <a:solidFill>
                  <a:srgbClr val="6600CC"/>
                </a:solidFill>
                <a:latin typeface="Angsana New" pitchFamily="18" charset="-34"/>
              </a:rPr>
            </a:br>
            <a:r>
              <a:rPr lang="en-US" b="1">
                <a:solidFill>
                  <a:srgbClr val="6600CC"/>
                </a:solidFill>
                <a:latin typeface="Angsana New" pitchFamily="18" charset="-34"/>
              </a:rPr>
              <a:t>             </a:t>
            </a:r>
            <a:r>
              <a:rPr lang="en-US" sz="3600" b="1" baseline="30000">
                <a:solidFill>
                  <a:srgbClr val="6600CC"/>
                </a:solidFill>
                <a:latin typeface="Angsana New" pitchFamily="18" charset="-34"/>
              </a:rPr>
              <a:t>15</a:t>
            </a:r>
            <a:r>
              <a:rPr lang="en-US" b="1">
                <a:solidFill>
                  <a:srgbClr val="6600CC"/>
                </a:solidFill>
                <a:latin typeface="Angsana New" pitchFamily="18" charset="-34"/>
              </a:rPr>
              <a:t>N                               15.0001                                0.365</a:t>
            </a: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>                       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> </a:t>
            </a:r>
            <a:br>
              <a:rPr lang="en-US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>                       </a:t>
            </a:r>
            <a:br>
              <a:rPr lang="en-US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>  </a:t>
            </a:r>
            <a:br>
              <a:rPr lang="en-US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>
                <a:solidFill>
                  <a:srgbClr val="000000"/>
                </a:solidFill>
                <a:latin typeface="Angsana New" pitchFamily="18" charset="-34"/>
              </a:rPr>
              <a:t>                                       </a:t>
            </a:r>
            <a:endParaRPr lang="th-TH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9296400" y="3124201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>
                <a:solidFill>
                  <a:srgbClr val="0000FF"/>
                </a:solidFill>
                <a:latin typeface="Angsana New" pitchFamily="18" charset="-34"/>
              </a:rPr>
              <a:t>15.999</a:t>
            </a:r>
            <a:endParaRPr lang="th-TH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>
            <a:off x="8153400" y="2057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8153400" y="3429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9372600" y="1752601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>
                <a:solidFill>
                  <a:srgbClr val="3333CC"/>
                </a:solidFill>
                <a:latin typeface="Angsana New" pitchFamily="18" charset="-34"/>
              </a:rPr>
              <a:t>1.0079</a:t>
            </a:r>
            <a:endParaRPr lang="th-TH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924800" y="4648200"/>
            <a:ext cx="914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8153400" y="4724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9220200" y="4495801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>
                <a:solidFill>
                  <a:srgbClr val="6600CC"/>
                </a:solidFill>
                <a:latin typeface="Angsana New" pitchFamily="18" charset="-34"/>
              </a:rPr>
              <a:t>14.007</a:t>
            </a:r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8153400" y="1828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8153400" y="2971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81534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8077200" y="2895600"/>
            <a:ext cx="76200" cy="76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7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utoUpdateAnimBg="0"/>
      <p:bldP spid="112643" grpId="0" autoUpdateAnimBg="0"/>
      <p:bldP spid="112644" grpId="0" autoUpdateAnimBg="0"/>
      <p:bldP spid="11264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524001" y="557490"/>
            <a:ext cx="8893175" cy="369332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847850" y="260351"/>
            <a:ext cx="8458200" cy="195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sz="3500" b="1">
                <a:solidFill>
                  <a:srgbClr val="000000"/>
                </a:solidFill>
                <a:latin typeface="Angsana New" pitchFamily="18" charset="-34"/>
              </a:rPr>
              <a:t>มวลอะตอมเฉลี่ย </a:t>
            </a:r>
            <a:r>
              <a:rPr lang="en-US" sz="3500" b="1">
                <a:solidFill>
                  <a:srgbClr val="000000"/>
                </a:solidFill>
                <a:latin typeface="Angsana New" pitchFamily="18" charset="-34"/>
              </a:rPr>
              <a:t>=</a:t>
            </a:r>
            <a:r>
              <a:rPr lang="th-TH" sz="3500" b="1">
                <a:solidFill>
                  <a:srgbClr val="000000"/>
                </a:solidFill>
                <a:latin typeface="Angsana New" pitchFamily="18" charset="-34"/>
              </a:rPr>
              <a:t>ผลรวม</a:t>
            </a:r>
            <a:r>
              <a:rPr lang="en-US" sz="3500" b="1">
                <a:solidFill>
                  <a:srgbClr val="000000"/>
                </a:solidFill>
                <a:latin typeface="Angsana New" pitchFamily="18" charset="-34"/>
              </a:rPr>
              <a:t>(</a:t>
            </a:r>
            <a:r>
              <a:rPr lang="th-TH" sz="3500" b="1">
                <a:solidFill>
                  <a:srgbClr val="000000"/>
                </a:solidFill>
                <a:latin typeface="Angsana New" pitchFamily="18" charset="-34"/>
              </a:rPr>
              <a:t>มวลของแต่ละไอโซโทป  </a:t>
            </a:r>
            <a:r>
              <a:rPr lang="en-US" sz="3500" b="1">
                <a:solidFill>
                  <a:srgbClr val="000000"/>
                </a:solidFill>
                <a:latin typeface="Angsana New" pitchFamily="18" charset="-34"/>
              </a:rPr>
              <a:t>x  </a:t>
            </a:r>
            <a:r>
              <a:rPr lang="th-TH" sz="3500" b="1">
                <a:solidFill>
                  <a:srgbClr val="000000"/>
                </a:solidFill>
                <a:latin typeface="Angsana New" pitchFamily="18" charset="-34"/>
              </a:rPr>
              <a:t>ปริมาณที่มีอยู่ )        ของธาตุ                                           ปริมาณทั้งหมด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sz="3500" b="1">
                <a:solidFill>
                  <a:srgbClr val="000000"/>
                </a:solidFill>
                <a:latin typeface="Angsana New" pitchFamily="18" charset="-34"/>
              </a:rPr>
              <a:t>                             </a:t>
            </a:r>
            <a:r>
              <a:rPr lang="en-US" sz="3500" b="1">
                <a:solidFill>
                  <a:srgbClr val="000000"/>
                </a:solidFill>
                <a:latin typeface="Angsana New" pitchFamily="18" charset="-34"/>
              </a:rPr>
              <a:t>	</a:t>
            </a:r>
            <a:endParaRPr lang="th-TH" b="1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4191000" y="762000"/>
            <a:ext cx="5791200" cy="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752600" y="1828800"/>
            <a:ext cx="86106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500" b="1">
                <a:solidFill>
                  <a:srgbClr val="000000"/>
                </a:solidFill>
                <a:latin typeface="Angsana New" pitchFamily="18" charset="-34"/>
              </a:rPr>
              <a:t>                              =	</a:t>
            </a:r>
            <a:r>
              <a:rPr lang="th-TH" sz="3600" b="1">
                <a:solidFill>
                  <a:srgbClr val="000000"/>
                </a:solidFill>
                <a:latin typeface="Angsana New" pitchFamily="18" charset="-34"/>
              </a:rPr>
              <a:t>ผลรวม( มวลของแต่ละไอโซโทป </a:t>
            </a:r>
            <a:r>
              <a:rPr lang="en-US" sz="3600" b="1">
                <a:solidFill>
                  <a:srgbClr val="000000"/>
                </a:solidFill>
                <a:latin typeface="Angsana New" pitchFamily="18" charset="-34"/>
              </a:rPr>
              <a:t>x %)</a:t>
            </a:r>
            <a:br>
              <a:rPr lang="en-US" sz="36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6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 100 </a:t>
            </a:r>
            <a:endParaRPr lang="th-TH" sz="3600" b="1">
              <a:solidFill>
                <a:srgbClr val="000000"/>
              </a:solidFill>
              <a:latin typeface="Angsana New" pitchFamily="18" charset="-34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th-TH" sz="3600" b="1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4572000" y="2438400"/>
            <a:ext cx="4572000" cy="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828800" y="3429001"/>
            <a:ext cx="8839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>
                <a:solidFill>
                  <a:srgbClr val="000000"/>
                </a:solidFill>
                <a:latin typeface="Angsana New" pitchFamily="18" charset="-34"/>
              </a:rPr>
              <a:t>                                    =     </a:t>
            </a:r>
            <a:r>
              <a:rPr lang="th-TH" sz="3600" b="1">
                <a:solidFill>
                  <a:srgbClr val="000000"/>
                </a:solidFill>
                <a:latin typeface="Angsana New" pitchFamily="18" charset="-34"/>
              </a:rPr>
              <a:t>ผลรวม ( เลขมวลของแต่ละไอโซโทป  </a:t>
            </a:r>
            <a:r>
              <a:rPr lang="en-US" sz="3600" b="1">
                <a:solidFill>
                  <a:srgbClr val="000000"/>
                </a:solidFill>
                <a:latin typeface="Angsana New" pitchFamily="18" charset="-34"/>
              </a:rPr>
              <a:t>x %  </a:t>
            </a:r>
            <a:r>
              <a:rPr lang="th-TH" sz="3600" b="1">
                <a:solidFill>
                  <a:srgbClr val="000000"/>
                </a:solidFill>
                <a:latin typeface="Angsana New" pitchFamily="18" charset="-34"/>
              </a:rPr>
              <a:t>)</a:t>
            </a:r>
            <a:br>
              <a:rPr lang="th-TH" sz="36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th-TH" sz="36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       100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>
                <a:solidFill>
                  <a:srgbClr val="000000"/>
                </a:solidFill>
                <a:latin typeface="Angsana New" pitchFamily="18" charset="-34"/>
              </a:rPr>
              <a:t>                                   </a:t>
            </a: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>=    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ผลรวม   ( เลขมวลของแต่ละไอโซโทป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x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ปริมาณที่มีอยู่ )</a:t>
            </a:r>
            <a:br>
              <a:rPr lang="th-TH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          ปริมาณทั้งหมด</a:t>
            </a:r>
            <a:br>
              <a:rPr lang="th-TH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th-TH" b="1">
                <a:solidFill>
                  <a:srgbClr val="A50021"/>
                </a:solidFill>
                <a:latin typeface="Angsana New" pitchFamily="18" charset="-34"/>
              </a:rPr>
              <a:t/>
            </a:r>
            <a:br>
              <a:rPr lang="th-TH" b="1">
                <a:solidFill>
                  <a:srgbClr val="A50021"/>
                </a:solidFill>
                <a:latin typeface="Angsana New" pitchFamily="18" charset="-34"/>
              </a:rPr>
            </a:br>
            <a:r>
              <a:rPr lang="th-TH" b="1">
                <a:solidFill>
                  <a:srgbClr val="A50021"/>
                </a:solidFill>
                <a:latin typeface="Angsana New" pitchFamily="18" charset="-34"/>
              </a:rPr>
              <a:t>     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2  สมการหลัง   ใช้ในกรณีที่โจทย์ไม่กำหนดค่ามวลของแต่ละไอโซโทปมาให้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4511675" y="4005263"/>
            <a:ext cx="5257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5016500" y="5229225"/>
            <a:ext cx="53292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83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0"/>
            <a:ext cx="8763000" cy="390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 u="sng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sz="3600" b="1" u="sng">
                <a:solidFill>
                  <a:srgbClr val="000000"/>
                </a:solidFill>
                <a:latin typeface="Angsana New" pitchFamily="18" charset="-34"/>
              </a:rPr>
              <a:t>ตัวอย่างที่ 1</a:t>
            </a:r>
            <a:r>
              <a:rPr lang="th-TH" sz="3600" b="1">
                <a:solidFill>
                  <a:srgbClr val="000000"/>
                </a:solidFill>
                <a:latin typeface="Angsana New" pitchFamily="18" charset="-34"/>
              </a:rPr>
              <a:t>  ธาตุ  </a:t>
            </a:r>
            <a:r>
              <a:rPr lang="en-US" sz="3600" b="1">
                <a:solidFill>
                  <a:srgbClr val="000000"/>
                </a:solidFill>
                <a:latin typeface="Angsana New" pitchFamily="18" charset="-34"/>
              </a:rPr>
              <a:t>X  </a:t>
            </a:r>
            <a:r>
              <a:rPr lang="th-TH" sz="3600" b="1">
                <a:solidFill>
                  <a:srgbClr val="000000"/>
                </a:solidFill>
                <a:latin typeface="Angsana New" pitchFamily="18" charset="-34"/>
              </a:rPr>
              <a:t>มี 2 ไอโซโทป     ไอโซโทปหนึ่งมีมวล  12.5  </a:t>
            </a:r>
            <a:r>
              <a:rPr lang="en-US" sz="3600" b="1">
                <a:solidFill>
                  <a:srgbClr val="000000"/>
                </a:solidFill>
                <a:latin typeface="Angsana New" pitchFamily="18" charset="-34"/>
              </a:rPr>
              <a:t>amu</a:t>
            </a:r>
            <a:r>
              <a:rPr lang="th-TH" sz="3600" b="1">
                <a:solidFill>
                  <a:srgbClr val="000000"/>
                </a:solidFill>
                <a:latin typeface="Angsana New" pitchFamily="18" charset="-34"/>
              </a:rPr>
              <a:t>  มีปริมาณ  25  </a:t>
            </a:r>
            <a:r>
              <a:rPr lang="en-US" sz="3600" b="1">
                <a:solidFill>
                  <a:srgbClr val="000000"/>
                </a:solidFill>
                <a:latin typeface="Angsana New" pitchFamily="18" charset="-34"/>
              </a:rPr>
              <a:t>% </a:t>
            </a:r>
            <a:r>
              <a:rPr lang="th-TH" sz="3600" b="1">
                <a:solidFill>
                  <a:srgbClr val="000000"/>
                </a:solidFill>
                <a:latin typeface="Angsana New" pitchFamily="18" charset="-34"/>
              </a:rPr>
              <a:t>อีกไอโซโทปหนึ่งมีมวล   22. 5 amu  จงหามวลอะตอมเฉลี่ยของธาตุ  </a:t>
            </a:r>
            <a:r>
              <a:rPr lang="en-US" sz="3600" b="1">
                <a:solidFill>
                  <a:srgbClr val="000000"/>
                </a:solidFill>
                <a:latin typeface="Angsana New" pitchFamily="18" charset="-34"/>
              </a:rPr>
              <a:t>X  </a:t>
            </a:r>
            <a:r>
              <a:rPr lang="en-US" sz="3600" b="1" u="sng">
                <a:solidFill>
                  <a:srgbClr val="000000"/>
                </a:solidFill>
                <a:latin typeface="Angsana New" pitchFamily="18" charset="-34"/>
              </a:rPr>
              <a:t/>
            </a:r>
            <a:br>
              <a:rPr lang="en-US" sz="3600" b="1" u="sng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600" b="1" u="sng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sz="3600" b="1" u="sng">
                <a:solidFill>
                  <a:srgbClr val="000000"/>
                </a:solidFill>
                <a:latin typeface="Angsana New" pitchFamily="18" charset="-34"/>
              </a:rPr>
              <a:t>วิธีทำ</a:t>
            </a:r>
            <a:r>
              <a:rPr lang="th-TH" sz="3600" b="1">
                <a:solidFill>
                  <a:srgbClr val="000000"/>
                </a:solidFill>
                <a:latin typeface="Angsana New" pitchFamily="18" charset="-34"/>
              </a:rPr>
              <a:t>      มวลอะตอมเฉลี่ย  </a:t>
            </a:r>
            <a:r>
              <a:rPr lang="en-US" sz="3600" b="1">
                <a:solidFill>
                  <a:srgbClr val="000000"/>
                </a:solidFill>
                <a:latin typeface="Angsana New" pitchFamily="18" charset="-34"/>
              </a:rPr>
              <a:t>=  </a:t>
            </a:r>
            <a:r>
              <a:rPr lang="th-TH" sz="3600" b="1">
                <a:solidFill>
                  <a:srgbClr val="000000"/>
                </a:solidFill>
                <a:latin typeface="Angsana New" pitchFamily="18" charset="-34"/>
              </a:rPr>
              <a:t>ผลรวม ( มวลอะตอม </a:t>
            </a:r>
            <a:r>
              <a:rPr lang="en-US" sz="3600" b="1">
                <a:solidFill>
                  <a:srgbClr val="000000"/>
                </a:solidFill>
                <a:latin typeface="Angsana New" pitchFamily="18" charset="-34"/>
              </a:rPr>
              <a:t>  x    %  )</a:t>
            </a:r>
            <a:br>
              <a:rPr lang="en-US" sz="36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6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    100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>                                         </a:t>
            </a:r>
            <a:r>
              <a:rPr lang="th-TH" b="1">
                <a:solidFill>
                  <a:srgbClr val="000000"/>
                </a:solidFill>
                <a:latin typeface="Angsana New" pitchFamily="18" charset="-34"/>
              </a:rPr>
              <a:t/>
            </a:r>
            <a:br>
              <a:rPr lang="th-TH" b="1">
                <a:solidFill>
                  <a:srgbClr val="000000"/>
                </a:solidFill>
                <a:latin typeface="Angsana New" pitchFamily="18" charset="-34"/>
              </a:rPr>
            </a:br>
            <a:endParaRPr lang="th-TH" b="1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5448301" y="2205038"/>
            <a:ext cx="3743325" cy="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524000" y="2492375"/>
            <a:ext cx="914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>
                <a:solidFill>
                  <a:srgbClr val="000000"/>
                </a:solidFill>
                <a:latin typeface="Angsana New" pitchFamily="18" charset="-34"/>
              </a:rPr>
              <a:t>       แทนค่า</a:t>
            </a:r>
            <a:r>
              <a:rPr lang="th-TH" b="1">
                <a:solidFill>
                  <a:srgbClr val="CC0066"/>
                </a:solidFill>
                <a:latin typeface="Angsana New" pitchFamily="18" charset="-34"/>
              </a:rPr>
              <a:t>                          </a:t>
            </a: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>= </a:t>
            </a:r>
            <a:r>
              <a:rPr lang="th-TH" sz="3600" b="1">
                <a:solidFill>
                  <a:srgbClr val="000000"/>
                </a:solidFill>
                <a:latin typeface="Angsana New" pitchFamily="18" charset="-34"/>
              </a:rPr>
              <a:t>( 12.5 </a:t>
            </a:r>
            <a:r>
              <a:rPr lang="en-US" sz="3600" b="1">
                <a:solidFill>
                  <a:srgbClr val="000000"/>
                </a:solidFill>
                <a:latin typeface="Angsana New" pitchFamily="18" charset="-34"/>
              </a:rPr>
              <a:t>x 25 ) +  { 22.5 x ( 100-25 ) }</a:t>
            </a:r>
            <a:br>
              <a:rPr lang="en-US" sz="36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6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100</a:t>
            </a:r>
            <a:br>
              <a:rPr lang="en-US" sz="36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600" b="1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sz="3600" b="1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4583114" y="3068638"/>
            <a:ext cx="4249737" cy="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992313" y="3573464"/>
            <a:ext cx="8382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>
                <a:solidFill>
                  <a:srgbClr val="000000"/>
                </a:solidFill>
                <a:latin typeface="Angsana New" pitchFamily="18" charset="-34"/>
              </a:rPr>
              <a:t>                                    =</a:t>
            </a:r>
            <a:r>
              <a:rPr lang="th-TH" b="1">
                <a:solidFill>
                  <a:srgbClr val="FF5050"/>
                </a:solidFill>
                <a:latin typeface="Angsana New" pitchFamily="18" charset="-34"/>
              </a:rPr>
              <a:t>   </a:t>
            </a:r>
            <a:r>
              <a:rPr lang="th-TH" sz="3600" b="1">
                <a:solidFill>
                  <a:srgbClr val="000000"/>
                </a:solidFill>
                <a:latin typeface="Angsana New" pitchFamily="18" charset="-34"/>
              </a:rPr>
              <a:t>(12.5 x 25)  + ( 22.5 x 75 )</a:t>
            </a:r>
            <a:br>
              <a:rPr lang="th-TH" sz="36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th-TH" sz="36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100</a:t>
            </a:r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4511675" y="4076700"/>
            <a:ext cx="3240088" cy="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524000" y="4581526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= </a:t>
            </a:r>
            <a:r>
              <a:rPr lang="th-TH" b="1">
                <a:solidFill>
                  <a:srgbClr val="FF0000"/>
                </a:solidFill>
                <a:latin typeface="Angsana New" pitchFamily="18" charset="-34"/>
              </a:rPr>
              <a:t>  </a:t>
            </a:r>
            <a:r>
              <a:rPr lang="th-TH" sz="3600" b="1">
                <a:solidFill>
                  <a:srgbClr val="000000"/>
                </a:solidFill>
                <a:latin typeface="Angsana New" pitchFamily="18" charset="-34"/>
              </a:rPr>
              <a:t>312.5 + 1687.5   =  2000  = 20</a:t>
            </a:r>
            <a:br>
              <a:rPr lang="th-TH" sz="36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th-TH" sz="36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100                 100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4440239" y="5084763"/>
            <a:ext cx="1800225" cy="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892925" y="5084763"/>
            <a:ext cx="457200" cy="0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524000" y="5516563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sz="3600" b="1">
                <a:solidFill>
                  <a:srgbClr val="000000"/>
                </a:solidFill>
                <a:latin typeface="Angsana New" pitchFamily="18" charset="-34"/>
              </a:rPr>
              <a:t>  ฉะนั้นมวลอะตอมเฉลี่ยของธาตุ </a:t>
            </a:r>
            <a:r>
              <a:rPr lang="en-US" sz="3600" b="1">
                <a:solidFill>
                  <a:srgbClr val="000000"/>
                </a:solidFill>
                <a:latin typeface="Angsana New" pitchFamily="18" charset="-34"/>
              </a:rPr>
              <a:t>x   = 20  amu</a:t>
            </a:r>
            <a:endParaRPr lang="th-TH" sz="3600" b="1">
              <a:solidFill>
                <a:srgbClr val="000000"/>
              </a:solidFill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492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524000" y="0"/>
            <a:ext cx="876300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 u="sng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b="1" u="sng">
                <a:solidFill>
                  <a:srgbClr val="3333CC"/>
                </a:solidFill>
                <a:latin typeface="Angsana New" pitchFamily="18" charset="-34"/>
              </a:rPr>
              <a:t>ตัวอย่างที่ 2</a:t>
            </a:r>
            <a:r>
              <a:rPr lang="th-TH" b="1">
                <a:solidFill>
                  <a:srgbClr val="3333CC"/>
                </a:solidFill>
                <a:latin typeface="Angsana New" pitchFamily="18" charset="-34"/>
              </a:rPr>
              <a:t>  ธาตุ  B</a:t>
            </a:r>
            <a:r>
              <a:rPr lang="en-US" b="1">
                <a:solidFill>
                  <a:srgbClr val="3333CC"/>
                </a:solidFill>
                <a:latin typeface="Angsana New" pitchFamily="18" charset="-34"/>
              </a:rPr>
              <a:t>  </a:t>
            </a:r>
            <a:r>
              <a:rPr lang="th-TH" b="1">
                <a:solidFill>
                  <a:srgbClr val="3333CC"/>
                </a:solidFill>
                <a:latin typeface="Angsana New" pitchFamily="18" charset="-34"/>
              </a:rPr>
              <a:t>มี 3 ไอโซโทป     ไอโซโทปหนึ่งมีมวล 25.5  </a:t>
            </a:r>
            <a:r>
              <a:rPr lang="en-US" b="1">
                <a:solidFill>
                  <a:srgbClr val="3333CC"/>
                </a:solidFill>
                <a:latin typeface="Angsana New" pitchFamily="18" charset="-34"/>
              </a:rPr>
              <a:t>amu</a:t>
            </a:r>
            <a:r>
              <a:rPr lang="th-TH" b="1">
                <a:solidFill>
                  <a:srgbClr val="3333CC"/>
                </a:solidFill>
                <a:latin typeface="Angsana New" pitchFamily="18" charset="-34"/>
              </a:rPr>
              <a:t>  มีปริมาณ  2.5</a:t>
            </a:r>
            <a:r>
              <a:rPr lang="en-US" b="1">
                <a:solidFill>
                  <a:srgbClr val="3333CC"/>
                </a:solidFill>
                <a:latin typeface="Angsana New" pitchFamily="18" charset="-34"/>
              </a:rPr>
              <a:t> </a:t>
            </a:r>
            <a:br>
              <a:rPr lang="en-US" b="1">
                <a:solidFill>
                  <a:srgbClr val="3333CC"/>
                </a:solidFill>
                <a:latin typeface="Angsana New" pitchFamily="18" charset="-34"/>
              </a:rPr>
            </a:br>
            <a:r>
              <a:rPr lang="th-TH" b="1">
                <a:solidFill>
                  <a:srgbClr val="3333CC"/>
                </a:solidFill>
                <a:latin typeface="Angsana New" pitchFamily="18" charset="-34"/>
              </a:rPr>
              <a:t>อีกไอโซโทปหนึ่งมีมวล   22. 5 amu มีปริมาณ  1.25 อีกไอโซโทปหนึ่งมีมวล  17.5 </a:t>
            </a:r>
            <a:r>
              <a:rPr lang="en-US" b="1">
                <a:solidFill>
                  <a:srgbClr val="3333CC"/>
                </a:solidFill>
                <a:latin typeface="Angsana New" pitchFamily="18" charset="-34"/>
              </a:rPr>
              <a:t>amu  </a:t>
            </a:r>
            <a:br>
              <a:rPr lang="en-US" b="1">
                <a:solidFill>
                  <a:srgbClr val="3333CC"/>
                </a:solidFill>
                <a:latin typeface="Angsana New" pitchFamily="18" charset="-34"/>
              </a:rPr>
            </a:br>
            <a:r>
              <a:rPr lang="th-TH" b="1">
                <a:solidFill>
                  <a:srgbClr val="3333CC"/>
                </a:solidFill>
                <a:latin typeface="Angsana New" pitchFamily="18" charset="-34"/>
              </a:rPr>
              <a:t>ถ้าปริมาณของไอโซโทปทั้งหมดเป็น  5 จงหามวลอะตอมเฉลี่ยของธาตุ </a:t>
            </a:r>
            <a:r>
              <a:rPr lang="en-US" b="1">
                <a:solidFill>
                  <a:srgbClr val="3333CC"/>
                </a:solidFill>
                <a:latin typeface="Angsana New" pitchFamily="18" charset="-34"/>
              </a:rPr>
              <a:t>B</a:t>
            </a: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b="1" u="sng">
                <a:solidFill>
                  <a:srgbClr val="000000"/>
                </a:solidFill>
                <a:latin typeface="Angsana New" pitchFamily="18" charset="-34"/>
              </a:rPr>
              <a:t/>
            </a:r>
            <a:br>
              <a:rPr lang="en-US" b="1" u="sng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b="1" u="sng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b="1" u="sng">
                <a:solidFill>
                  <a:srgbClr val="000066"/>
                </a:solidFill>
                <a:latin typeface="Angsana New" pitchFamily="18" charset="-34"/>
              </a:rPr>
              <a:t>วิธีทำ</a:t>
            </a:r>
            <a:r>
              <a:rPr lang="th-TH" b="1">
                <a:solidFill>
                  <a:srgbClr val="000066"/>
                </a:solidFill>
                <a:latin typeface="Angsana New" pitchFamily="18" charset="-34"/>
              </a:rPr>
              <a:t>      มวลอะตอมเฉลี่ย  </a:t>
            </a:r>
            <a:r>
              <a:rPr lang="en-US" b="1">
                <a:solidFill>
                  <a:srgbClr val="000066"/>
                </a:solidFill>
                <a:latin typeface="Angsana New" pitchFamily="18" charset="-34"/>
              </a:rPr>
              <a:t>=  </a:t>
            </a:r>
            <a:r>
              <a:rPr lang="th-TH" b="1">
                <a:solidFill>
                  <a:srgbClr val="000066"/>
                </a:solidFill>
                <a:latin typeface="Angsana New" pitchFamily="18" charset="-34"/>
              </a:rPr>
              <a:t>ผลรวม ( มวลอะตอม </a:t>
            </a:r>
            <a:r>
              <a:rPr lang="en-US" b="1">
                <a:solidFill>
                  <a:srgbClr val="000066"/>
                </a:solidFill>
                <a:latin typeface="Angsana New" pitchFamily="18" charset="-34"/>
              </a:rPr>
              <a:t>  x </a:t>
            </a:r>
            <a:r>
              <a:rPr lang="th-TH" b="1">
                <a:solidFill>
                  <a:srgbClr val="000066"/>
                </a:solidFill>
                <a:latin typeface="Angsana New" pitchFamily="18" charset="-34"/>
              </a:rPr>
              <a:t>ปริมาณ</a:t>
            </a:r>
            <a:r>
              <a:rPr lang="en-US" b="1">
                <a:solidFill>
                  <a:srgbClr val="000066"/>
                </a:solidFill>
                <a:latin typeface="Angsana New" pitchFamily="18" charset="-34"/>
              </a:rPr>
              <a:t> )</a:t>
            </a:r>
            <a:br>
              <a:rPr lang="en-US" b="1">
                <a:solidFill>
                  <a:srgbClr val="000066"/>
                </a:solidFill>
                <a:latin typeface="Angsana New" pitchFamily="18" charset="-34"/>
              </a:rPr>
            </a:br>
            <a:r>
              <a:rPr lang="en-US" b="1">
                <a:solidFill>
                  <a:srgbClr val="000066"/>
                </a:solidFill>
                <a:latin typeface="Angsana New" pitchFamily="18" charset="-34"/>
              </a:rPr>
              <a:t>                                                                ปริมาณทั้งหมด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>                                         </a:t>
            </a:r>
            <a:r>
              <a:rPr lang="th-TH" b="1">
                <a:solidFill>
                  <a:srgbClr val="000000"/>
                </a:solidFill>
                <a:latin typeface="Angsana New" pitchFamily="18" charset="-34"/>
              </a:rPr>
              <a:t/>
            </a:r>
            <a:br>
              <a:rPr lang="th-TH" b="1">
                <a:solidFill>
                  <a:srgbClr val="000000"/>
                </a:solidFill>
                <a:latin typeface="Angsana New" pitchFamily="18" charset="-34"/>
              </a:rPr>
            </a:br>
            <a:endParaRPr lang="th-TH" b="1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524000" y="2133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>
                <a:solidFill>
                  <a:srgbClr val="000000"/>
                </a:solidFill>
                <a:latin typeface="Angsana New" pitchFamily="18" charset="-34"/>
              </a:rPr>
              <a:t>       </a:t>
            </a:r>
            <a:r>
              <a:rPr lang="th-TH" b="1">
                <a:solidFill>
                  <a:srgbClr val="0000FF"/>
                </a:solidFill>
                <a:latin typeface="Angsana New" pitchFamily="18" charset="-34"/>
              </a:rPr>
              <a:t>แทนค่า                          </a:t>
            </a:r>
            <a:r>
              <a:rPr lang="en-US" b="1">
                <a:solidFill>
                  <a:srgbClr val="0000FF"/>
                </a:solidFill>
                <a:latin typeface="Angsana New" pitchFamily="18" charset="-34"/>
              </a:rPr>
              <a:t>= </a:t>
            </a:r>
            <a:r>
              <a:rPr lang="th-TH" b="1">
                <a:solidFill>
                  <a:srgbClr val="0000FF"/>
                </a:solidFill>
                <a:latin typeface="Angsana New" pitchFamily="18" charset="-34"/>
              </a:rPr>
              <a:t>( 25.5 </a:t>
            </a:r>
            <a:r>
              <a:rPr lang="en-US" b="1">
                <a:solidFill>
                  <a:srgbClr val="0000FF"/>
                </a:solidFill>
                <a:latin typeface="Angsana New" pitchFamily="18" charset="-34"/>
              </a:rPr>
              <a:t>x 2.5 ) + ( 22.5 x1.25 ) +  { 17.5 x ( 5-( 2.5+1.25 ) }</a:t>
            </a:r>
            <a:br>
              <a:rPr lang="en-US" b="1">
                <a:solidFill>
                  <a:srgbClr val="0000FF"/>
                </a:solidFill>
                <a:latin typeface="Angsana New" pitchFamily="18" charset="-34"/>
              </a:rPr>
            </a:br>
            <a:r>
              <a:rPr lang="en-US" b="1">
                <a:solidFill>
                  <a:srgbClr val="0000FF"/>
                </a:solidFill>
                <a:latin typeface="Angsana New" pitchFamily="18" charset="-34"/>
              </a:rPr>
              <a:t>                                                                                 5</a:t>
            </a:r>
            <a:br>
              <a:rPr lang="en-US" b="1">
                <a:solidFill>
                  <a:srgbClr val="0000FF"/>
                </a:solidFill>
                <a:latin typeface="Angsana New" pitchFamily="18" charset="-34"/>
              </a:rPr>
            </a:b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b="1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981200" y="3200400"/>
            <a:ext cx="8382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>
                <a:solidFill>
                  <a:srgbClr val="000000"/>
                </a:solidFill>
                <a:latin typeface="Angsana New" pitchFamily="18" charset="-34"/>
              </a:rPr>
              <a:t>                                    </a:t>
            </a:r>
            <a:r>
              <a:rPr lang="th-TH" b="1">
                <a:solidFill>
                  <a:srgbClr val="CC0000"/>
                </a:solidFill>
                <a:latin typeface="Angsana New" pitchFamily="18" charset="-34"/>
              </a:rPr>
              <a:t>=   (25.5 x 2.5)  + ( 22.5 x1.25 ) + </a:t>
            </a:r>
            <a:r>
              <a:rPr lang="en-US" b="1">
                <a:solidFill>
                  <a:srgbClr val="CC0000"/>
                </a:solidFill>
                <a:latin typeface="Angsana New" pitchFamily="18" charset="-34"/>
              </a:rPr>
              <a:t>{</a:t>
            </a:r>
            <a:r>
              <a:rPr lang="th-TH" b="1">
                <a:solidFill>
                  <a:srgbClr val="CC0000"/>
                </a:solidFill>
                <a:latin typeface="Angsana New" pitchFamily="18" charset="-34"/>
              </a:rPr>
              <a:t> ( 17.5x ( 5- 3.75  ) }</a:t>
            </a:r>
            <a:br>
              <a:rPr lang="th-TH" b="1">
                <a:solidFill>
                  <a:srgbClr val="CC0000"/>
                </a:solidFill>
                <a:latin typeface="Angsana New" pitchFamily="18" charset="-34"/>
              </a:rPr>
            </a:br>
            <a:r>
              <a:rPr lang="th-TH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        </a:t>
            </a:r>
            <a:r>
              <a:rPr lang="th-TH" b="1">
                <a:solidFill>
                  <a:srgbClr val="CC0000"/>
                </a:solidFill>
                <a:latin typeface="Angsana New" pitchFamily="18" charset="-34"/>
              </a:rPr>
              <a:t>5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1524000" y="4114800"/>
            <a:ext cx="91440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=   </a:t>
            </a:r>
            <a:r>
              <a:rPr lang="th-TH" b="1">
                <a:solidFill>
                  <a:srgbClr val="0066CC"/>
                </a:solidFill>
                <a:latin typeface="Angsana New" pitchFamily="18" charset="-34"/>
              </a:rPr>
              <a:t>(25.5x 2.5 ) + ( 22.5 X 1.25)  +( 17.5 x 1.25)    </a:t>
            </a:r>
            <a:br>
              <a:rPr lang="th-TH" b="1">
                <a:solidFill>
                  <a:srgbClr val="0066CC"/>
                </a:solidFill>
                <a:latin typeface="Angsana New" pitchFamily="18" charset="-34"/>
              </a:rPr>
            </a:br>
            <a:r>
              <a:rPr lang="th-TH" b="1">
                <a:solidFill>
                  <a:srgbClr val="0066CC"/>
                </a:solidFill>
                <a:latin typeface="Angsana New" pitchFamily="18" charset="-34"/>
              </a:rPr>
              <a:t>                                                                                5          </a:t>
            </a:r>
            <a:br>
              <a:rPr lang="th-TH" b="1">
                <a:solidFill>
                  <a:srgbClr val="0066CC"/>
                </a:solidFill>
                <a:latin typeface="Angsana New" pitchFamily="18" charset="-34"/>
              </a:rPr>
            </a:br>
            <a:endParaRPr lang="th-TH" b="1">
              <a:solidFill>
                <a:srgbClr val="000000"/>
              </a:solidFill>
              <a:latin typeface="Angsana New" pitchFamily="18" charset="-34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524000" y="59436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th-TH" b="1">
                <a:solidFill>
                  <a:srgbClr val="000066"/>
                </a:solidFill>
                <a:latin typeface="Angsana New" pitchFamily="18" charset="-34"/>
              </a:rPr>
              <a:t>ฉะนั้นมวลอะตอมเฉลี่ยของธาตุ B</a:t>
            </a:r>
            <a:r>
              <a:rPr lang="en-US" b="1">
                <a:solidFill>
                  <a:srgbClr val="000066"/>
                </a:solidFill>
                <a:latin typeface="Angsana New" pitchFamily="18" charset="-34"/>
              </a:rPr>
              <a:t>   = 22.75  amu</a:t>
            </a:r>
            <a:endParaRPr lang="th-TH" b="1">
              <a:solidFill>
                <a:srgbClr val="000066"/>
              </a:solidFill>
              <a:latin typeface="Angsana New" pitchFamily="18" charset="-34"/>
            </a:endParaRPr>
          </a:p>
        </p:txBody>
      </p:sp>
      <p:sp>
        <p:nvSpPr>
          <p:cNvPr id="115719" name="Line 7"/>
          <p:cNvSpPr>
            <a:spLocks noChangeShapeType="1"/>
          </p:cNvSpPr>
          <p:nvPr/>
        </p:nvSpPr>
        <p:spPr bwMode="auto">
          <a:xfrm>
            <a:off x="4495800" y="2667000"/>
            <a:ext cx="4648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>
            <a:off x="7010400" y="3505200"/>
            <a:ext cx="1371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115721" name="Line 9"/>
          <p:cNvSpPr>
            <a:spLocks noChangeShapeType="1"/>
          </p:cNvSpPr>
          <p:nvPr/>
        </p:nvSpPr>
        <p:spPr bwMode="auto">
          <a:xfrm>
            <a:off x="4572000" y="3505200"/>
            <a:ext cx="3810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115722" name="Line 10"/>
          <p:cNvSpPr>
            <a:spLocks noChangeShapeType="1"/>
          </p:cNvSpPr>
          <p:nvPr/>
        </p:nvSpPr>
        <p:spPr bwMode="auto">
          <a:xfrm>
            <a:off x="4572000" y="3505200"/>
            <a:ext cx="4038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4495800" y="2590800"/>
            <a:ext cx="4876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115724" name="Line 12"/>
          <p:cNvSpPr>
            <a:spLocks noChangeShapeType="1"/>
          </p:cNvSpPr>
          <p:nvPr/>
        </p:nvSpPr>
        <p:spPr bwMode="auto">
          <a:xfrm>
            <a:off x="4495800" y="3810000"/>
            <a:ext cx="4953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2667000" y="4953000"/>
            <a:ext cx="8001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>
                <a:solidFill>
                  <a:srgbClr val="000000"/>
                </a:solidFill>
                <a:latin typeface="Angsana New" pitchFamily="18" charset="-34"/>
              </a:rPr>
              <a:t>                        =      </a:t>
            </a:r>
            <a:r>
              <a:rPr lang="th-TH" b="1">
                <a:solidFill>
                  <a:srgbClr val="003399"/>
                </a:solidFill>
                <a:latin typeface="Angsana New" pitchFamily="18" charset="-34"/>
              </a:rPr>
              <a:t>63.75  + 28.125 + 21.875    =    113.75  = 22.75</a:t>
            </a:r>
            <a:br>
              <a:rPr lang="th-TH" b="1">
                <a:solidFill>
                  <a:srgbClr val="003399"/>
                </a:solidFill>
                <a:latin typeface="Angsana New" pitchFamily="18" charset="-34"/>
              </a:rPr>
            </a:br>
            <a:r>
              <a:rPr lang="th-TH" b="1">
                <a:solidFill>
                  <a:srgbClr val="003399"/>
                </a:solidFill>
                <a:latin typeface="Angsana New" pitchFamily="18" charset="-34"/>
              </a:rPr>
              <a:t>                                                      5                                5</a:t>
            </a:r>
            <a:br>
              <a:rPr lang="th-TH" b="1">
                <a:solidFill>
                  <a:srgbClr val="003399"/>
                </a:solidFill>
                <a:latin typeface="Angsana New" pitchFamily="18" charset="-34"/>
              </a:rPr>
            </a:br>
            <a:endParaRPr lang="th-TH" b="1">
              <a:solidFill>
                <a:srgbClr val="003399"/>
              </a:solidFill>
              <a:latin typeface="Angsana New" pitchFamily="18" charset="-34"/>
            </a:endParaRP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4419600" y="2590800"/>
            <a:ext cx="5486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4440238" y="3644900"/>
            <a:ext cx="5105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4495800" y="4572000"/>
            <a:ext cx="419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>
            <a:off x="4572000" y="5410200"/>
            <a:ext cx="2514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>
            <a:off x="7696200" y="5410200"/>
            <a:ext cx="533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4495800" y="1752600"/>
            <a:ext cx="3276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50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9" grpId="0" animBg="1"/>
      <p:bldP spid="115720" grpId="0" animBg="1"/>
      <p:bldP spid="115721" grpId="0" animBg="1"/>
      <p:bldP spid="115722" grpId="0" animBg="1"/>
      <p:bldP spid="1157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8763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 u="sng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sz="3200" b="1" u="sng">
                <a:solidFill>
                  <a:srgbClr val="000000"/>
                </a:solidFill>
                <a:latin typeface="Angsana New" pitchFamily="18" charset="-34"/>
              </a:rPr>
              <a:t>ตัวอย่างที่ 3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  ธาตุ  A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มี 3 ไอโซโทป     ไอโซโทปหนึ่งมีมวล  10.5 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amu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  มีปริมาณ  25 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%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อีกไอโซโทปหนึ่งมีมวล   20 amu   มีปริมาณ 15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% 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ไอโซโทปสุดท้ายมีมวล 10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amu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 จงหามวลอะตอมเฉลี่ยของธาตุ A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sz="3200" b="1" u="sng">
                <a:solidFill>
                  <a:srgbClr val="000000"/>
                </a:solidFill>
                <a:latin typeface="Angsana New" pitchFamily="18" charset="-34"/>
              </a:rPr>
              <a:t/>
            </a:r>
            <a:br>
              <a:rPr lang="en-US" sz="3200" b="1" u="sng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 u="sng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sz="3200" b="1" u="sng">
                <a:solidFill>
                  <a:srgbClr val="000000"/>
                </a:solidFill>
                <a:latin typeface="Angsana New" pitchFamily="18" charset="-34"/>
              </a:rPr>
              <a:t>วิธีทำ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      มวลอะตอมเฉลี่ย 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= 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ผลรวม ( มวลอะตอม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x    %  )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    100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/>
            </a:r>
            <a:br>
              <a:rPr lang="th-TH" sz="3200" b="1">
                <a:solidFill>
                  <a:srgbClr val="000000"/>
                </a:solidFill>
                <a:latin typeface="Angsana New" pitchFamily="18" charset="-34"/>
              </a:rPr>
            </a:br>
            <a:endParaRPr lang="th-TH" sz="3200" b="1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16739" name="Line 3"/>
          <p:cNvSpPr>
            <a:spLocks noChangeShapeType="1"/>
          </p:cNvSpPr>
          <p:nvPr/>
        </p:nvSpPr>
        <p:spPr bwMode="auto">
          <a:xfrm>
            <a:off x="5016501" y="2205038"/>
            <a:ext cx="3167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1524000" y="2636838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>
                <a:solidFill>
                  <a:srgbClr val="000000"/>
                </a:solidFill>
                <a:latin typeface="Angsana New" pitchFamily="18" charset="-34"/>
              </a:rPr>
              <a:t>      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แทนค่า                   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=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( 10.5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x 25 ) +  ( 20 x 15 ) +{ ( 10 x (100 - ( 25+15 ) }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                   100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sz="3200" b="1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1981200" y="33528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>
                <a:solidFill>
                  <a:srgbClr val="000000"/>
                </a:solidFill>
                <a:latin typeface="Angsana New" pitchFamily="18" charset="-34"/>
              </a:rPr>
              <a:t>                                    =  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(10.5x 25)  + ( 20 x 15 ) +{ ( 10x (100- 40 ) }</a:t>
            </a:r>
            <a:br>
              <a:rPr lang="th-TH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             100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1524000" y="43434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=   (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10.5x 25 )  + ( 20 x 15 ) + ( 10x 60 )</a:t>
            </a:r>
            <a:br>
              <a:rPr lang="th-TH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           100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1524000" y="6338889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ฉะนั้นมวลอะตอมเฉลี่ยของธาตุA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= 11.63 amu</a:t>
            </a:r>
            <a:endParaRPr lang="th-TH" sz="3200" b="1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4316414" y="3141663"/>
            <a:ext cx="60848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2362200" y="5105401"/>
            <a:ext cx="830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th-TH" b="1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3886200" y="5257800"/>
            <a:ext cx="632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b="1">
                <a:solidFill>
                  <a:srgbClr val="000000"/>
                </a:solidFill>
                <a:latin typeface="Angsana New" pitchFamily="18" charset="-34"/>
              </a:rPr>
              <a:t>   =   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262.5 + 300 + 600   =   1162.5 = 11.625  = 11.63</a:t>
            </a:r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>
            <a:off x="4343400" y="5638800"/>
            <a:ext cx="1752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116748" name="Line 12"/>
          <p:cNvSpPr>
            <a:spLocks noChangeShapeType="1"/>
          </p:cNvSpPr>
          <p:nvPr/>
        </p:nvSpPr>
        <p:spPr bwMode="auto">
          <a:xfrm>
            <a:off x="4511675" y="5805488"/>
            <a:ext cx="19446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>
            <a:off x="6969125" y="5748338"/>
            <a:ext cx="86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>
            <a:off x="4943475" y="5805489"/>
            <a:ext cx="3956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100                           100</a:t>
            </a:r>
          </a:p>
        </p:txBody>
      </p:sp>
      <p:sp>
        <p:nvSpPr>
          <p:cNvPr id="116751" name="Line 15"/>
          <p:cNvSpPr>
            <a:spLocks noChangeShapeType="1"/>
          </p:cNvSpPr>
          <p:nvPr/>
        </p:nvSpPr>
        <p:spPr bwMode="auto">
          <a:xfrm>
            <a:off x="4440238" y="4797425"/>
            <a:ext cx="4094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116752" name="Line 16"/>
          <p:cNvSpPr>
            <a:spLocks noChangeShapeType="1"/>
          </p:cNvSpPr>
          <p:nvPr/>
        </p:nvSpPr>
        <p:spPr bwMode="auto">
          <a:xfrm>
            <a:off x="4367213" y="3933825"/>
            <a:ext cx="51117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07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autoUpdateAnimBg="0"/>
      <p:bldP spid="116739" grpId="0" animBg="1"/>
      <p:bldP spid="116740" grpId="0" autoUpdateAnimBg="0"/>
      <p:bldP spid="116741" grpId="0" autoUpdateAnimBg="0"/>
      <p:bldP spid="116742" grpId="0" autoUpdateAnimBg="0"/>
      <p:bldP spid="116743" grpId="0" autoUpdateAnimBg="0"/>
      <p:bldP spid="116744" grpId="0" animBg="1"/>
      <p:bldP spid="116745" grpId="0" autoUpdateAnimBg="0"/>
      <p:bldP spid="116746" grpId="0" autoUpdateAnimBg="0"/>
      <p:bldP spid="116747" grpId="0" animBg="1"/>
      <p:bldP spid="116748" grpId="0" animBg="1"/>
      <p:bldP spid="116749" grpId="0" animBg="1"/>
      <p:bldP spid="116750" grpId="0" autoUpdateAnimBg="0"/>
      <p:bldP spid="116751" grpId="0" animBg="1"/>
      <p:bldP spid="1167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752600" y="0"/>
            <a:ext cx="8458200" cy="895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sz="3200" b="1" u="sng">
                <a:solidFill>
                  <a:srgbClr val="000000"/>
                </a:solidFill>
                <a:latin typeface="Angsana New" pitchFamily="18" charset="-34"/>
              </a:rPr>
              <a:t>ตัวอย่างที่ 4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  ธาตุ  A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มี 3 ไอโซโทป   คือ </a:t>
            </a:r>
            <a:r>
              <a:rPr lang="en-US" sz="3200" b="1" baseline="30000">
                <a:solidFill>
                  <a:srgbClr val="000000"/>
                </a:solidFill>
                <a:latin typeface="Angsana New" pitchFamily="18" charset="-34"/>
              </a:rPr>
              <a:t>35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A  </a:t>
            </a:r>
            <a:r>
              <a:rPr lang="en-US" sz="3200" b="1" baseline="30000">
                <a:solidFill>
                  <a:srgbClr val="000000"/>
                </a:solidFill>
                <a:latin typeface="Angsana New" pitchFamily="18" charset="-34"/>
              </a:rPr>
              <a:t>36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A   </a:t>
            </a:r>
            <a:r>
              <a:rPr lang="en-US" sz="3200" b="1" baseline="30000">
                <a:solidFill>
                  <a:srgbClr val="000000"/>
                </a:solidFill>
                <a:latin typeface="Angsana New" pitchFamily="18" charset="-34"/>
              </a:rPr>
              <a:t>37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A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   มีปริมาณเป็น  2.5   7.5 และ 5  ตามลำดับ จงหามวลอะตอมเฉลี่ยของธาตุ A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sz="3200" b="1" u="sng">
                <a:solidFill>
                  <a:srgbClr val="000000"/>
                </a:solidFill>
                <a:latin typeface="Angsana New" pitchFamily="18" charset="-34"/>
              </a:rPr>
              <a:t/>
            </a:r>
            <a:br>
              <a:rPr lang="en-US" sz="3200" b="1" u="sng">
                <a:solidFill>
                  <a:srgbClr val="000000"/>
                </a:solidFill>
                <a:latin typeface="Angsana New" pitchFamily="18" charset="-34"/>
              </a:rPr>
            </a:br>
            <a:r>
              <a:rPr lang="th-TH" sz="3200" b="1" u="sng">
                <a:solidFill>
                  <a:srgbClr val="000000"/>
                </a:solidFill>
                <a:latin typeface="Angsana New" pitchFamily="18" charset="-34"/>
              </a:rPr>
              <a:t>วิธีทำ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      มวลอะตอมเฉลี่ย 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= 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ผลรวม ( เลขมวล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x    ปริมาณที่มีอยู่  )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    ปริมาณทั้งหมด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/>
            </a:r>
            <a:br>
              <a:rPr lang="th-TH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=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( 35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x 2.5 ) + ( 36 x 7.5 ) + ( 37 x 5 )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   2.5 + 7.5 + 5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= 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87.5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+ 270+185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15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=   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542.5    =    36.17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/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15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ฉะนั้นมวลอะตอมเฉลี่ยของธาตุ 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A  = 36.17  amu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endParaRPr lang="th-TH" sz="3200" b="1">
              <a:solidFill>
                <a:srgbClr val="000000"/>
              </a:solidFill>
              <a:latin typeface="Angsana New" pitchFamily="18" charset="-34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3200" b="1" u="sng">
              <a:solidFill>
                <a:srgbClr val="000000"/>
              </a:solidFill>
              <a:latin typeface="Angsana New" pitchFamily="18" charset="-34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3600" b="1" u="sng">
              <a:solidFill>
                <a:srgbClr val="000000"/>
              </a:solidFill>
              <a:latin typeface="Angsana New" pitchFamily="18" charset="-34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th-TH" b="1" u="sng">
              <a:solidFill>
                <a:srgbClr val="6600CC"/>
              </a:solidFill>
              <a:latin typeface="Angsana New" pitchFamily="18" charset="-34"/>
            </a:endParaRPr>
          </a:p>
        </p:txBody>
      </p:sp>
      <p:sp>
        <p:nvSpPr>
          <p:cNvPr id="60419" name="Line 3"/>
          <p:cNvSpPr>
            <a:spLocks noChangeShapeType="1"/>
          </p:cNvSpPr>
          <p:nvPr/>
        </p:nvSpPr>
        <p:spPr bwMode="auto">
          <a:xfrm>
            <a:off x="5133975" y="1484313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5016500" y="2997200"/>
            <a:ext cx="4032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V="1">
            <a:off x="5016500" y="4005263"/>
            <a:ext cx="172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5159375" y="494188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47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2133600" y="228601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th-TH" b="1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61443" name="Text Box 3" descr="ช่อดอกไม้"/>
          <p:cNvSpPr txBox="1">
            <a:spLocks noChangeArrowheads="1"/>
          </p:cNvSpPr>
          <p:nvPr/>
        </p:nvSpPr>
        <p:spPr bwMode="auto">
          <a:xfrm>
            <a:off x="1524000" y="0"/>
            <a:ext cx="9144000" cy="1021818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h-TH" sz="3200" b="1" u="sng">
                <a:solidFill>
                  <a:srgbClr val="000000"/>
                </a:solidFill>
                <a:latin typeface="Angsana New" pitchFamily="18" charset="-34"/>
              </a:rPr>
              <a:t>ตัวอย่างที่ 5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  ธาตุ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X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มี 2 ไอโซโทปคือ </a:t>
            </a:r>
            <a:r>
              <a:rPr lang="th-TH" sz="3200" b="1" baseline="30000">
                <a:solidFill>
                  <a:srgbClr val="000000"/>
                </a:solidFill>
                <a:latin typeface="Angsana New" pitchFamily="18" charset="-34"/>
              </a:rPr>
              <a:t>46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X </a:t>
            </a:r>
            <a:r>
              <a:rPr lang="th-TH" sz="3200" b="1" baseline="30000">
                <a:solidFill>
                  <a:srgbClr val="000000"/>
                </a:solidFill>
                <a:latin typeface="Angsana New" pitchFamily="18" charset="-34"/>
              </a:rPr>
              <a:t>48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X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ถ้ามวลอะตอมเฉลี่ยของ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X = 47.5 จงคำนวณหา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ปริมาณที่มีอยู่ของแต่ละไอโซโทป   ถ้าปริมาณของทั้ง 2 ไอโซโทปเป็น 5</a:t>
            </a:r>
            <a:br>
              <a:rPr lang="th-TH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sz="3200" b="1" u="sng">
                <a:solidFill>
                  <a:srgbClr val="000000"/>
                </a:solidFill>
                <a:latin typeface="Angsana New" pitchFamily="18" charset="-34"/>
              </a:rPr>
              <a:t>วิธีทำ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         จาก      มวลอะตอมเฉลี่ย     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=  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ผลรวม   </a:t>
            </a:r>
            <a:r>
              <a:rPr lang="th-TH" sz="3200" b="1" u="sng">
                <a:solidFill>
                  <a:srgbClr val="000000"/>
                </a:solidFill>
                <a:latin typeface="Angsana New" pitchFamily="18" charset="-34"/>
              </a:rPr>
              <a:t>( เลขมวล  </a:t>
            </a:r>
            <a:r>
              <a:rPr lang="en-US" sz="3200" b="1" u="sng">
                <a:solidFill>
                  <a:srgbClr val="000000"/>
                </a:solidFill>
                <a:latin typeface="Angsana New" pitchFamily="18" charset="-34"/>
              </a:rPr>
              <a:t> x  </a:t>
            </a:r>
            <a:r>
              <a:rPr lang="th-TH" sz="3200" b="1" u="sng">
                <a:solidFill>
                  <a:srgbClr val="000000"/>
                </a:solidFill>
                <a:latin typeface="Angsana New" pitchFamily="18" charset="-34"/>
              </a:rPr>
              <a:t>ปริมาณที่มีอยู่ )    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/>
            </a:r>
            <a:br>
              <a:rPr lang="th-TH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                                    ปริมาณทั้งหมด</a:t>
            </a:r>
            <a:br>
              <a:rPr lang="th-TH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               กำหนดให้  </a:t>
            </a:r>
            <a:r>
              <a:rPr lang="th-TH" sz="3200" b="1" baseline="30000">
                <a:solidFill>
                  <a:srgbClr val="000000"/>
                </a:solidFill>
                <a:latin typeface="Angsana New" pitchFamily="18" charset="-34"/>
              </a:rPr>
              <a:t>46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X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  มีปริมาณ       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=  a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ฉ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ะนั้น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</a:t>
            </a:r>
            <a:r>
              <a:rPr lang="th-TH" sz="3200" b="1" baseline="30000">
                <a:solidFill>
                  <a:srgbClr val="000000"/>
                </a:solidFill>
                <a:latin typeface="Angsana New" pitchFamily="18" charset="-34"/>
              </a:rPr>
              <a:t>48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X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  มีปริมาณ      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=  5  -  a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แทนค่า          47.5           =    </a:t>
            </a:r>
            <a:r>
              <a:rPr lang="en-US" sz="3200" b="1" u="sng">
                <a:solidFill>
                  <a:srgbClr val="000000"/>
                </a:solidFill>
                <a:latin typeface="Angsana New" pitchFamily="18" charset="-34"/>
              </a:rPr>
              <a:t>( 46 x a )  +  { 48 x ( 5 - a ) }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                              5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     =     </a:t>
            </a:r>
            <a:r>
              <a:rPr lang="en-US" sz="3200" b="1" u="sng">
                <a:solidFill>
                  <a:srgbClr val="000000"/>
                </a:solidFill>
                <a:latin typeface="Angsana New" pitchFamily="18" charset="-34"/>
              </a:rPr>
              <a:t>( 46 x a )  +  ( 240 - 48a )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/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                              5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     =        </a:t>
            </a:r>
            <a:r>
              <a:rPr lang="en-US" sz="3200" b="1" u="sng">
                <a:solidFill>
                  <a:srgbClr val="000000"/>
                </a:solidFill>
                <a:latin typeface="Angsana New" pitchFamily="18" charset="-34"/>
              </a:rPr>
              <a:t>46 a  +   240 - 48a </a:t>
            </a:r>
            <a:br>
              <a:rPr lang="en-US" sz="3200" b="1" u="sng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                              5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47.5 x 5          =         - 2a   +  240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237.5              =         -2a    +  240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</a:t>
            </a:r>
            <a:br>
              <a:rPr lang="en-US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> </a:t>
            </a:r>
            <a:br>
              <a:rPr lang="en-US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</a:t>
            </a:r>
            <a:br>
              <a:rPr lang="en-US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/>
            </a:r>
            <a:br>
              <a:rPr lang="en-US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>                    </a:t>
            </a:r>
            <a:br>
              <a:rPr lang="en-US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> </a:t>
            </a:r>
            <a:endParaRPr lang="th-TH" b="1">
              <a:solidFill>
                <a:srgbClr val="000000"/>
              </a:solidFill>
              <a:latin typeface="Angsana New" pitchFamily="18" charset="-34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th-TH" b="1">
              <a:solidFill>
                <a:srgbClr val="000000"/>
              </a:solidFill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3841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133600" y="228601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th-TH" b="1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62467" name="Text Box 3" descr="ช่อดอกไม้"/>
          <p:cNvSpPr txBox="1">
            <a:spLocks noChangeArrowheads="1"/>
          </p:cNvSpPr>
          <p:nvPr/>
        </p:nvSpPr>
        <p:spPr bwMode="auto">
          <a:xfrm>
            <a:off x="1524000" y="0"/>
            <a:ext cx="9144000" cy="78692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237.5              =         -2a    +  240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2a              =          240 - 237.5   = 2.5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a              =           </a:t>
            </a:r>
            <a:r>
              <a:rPr lang="en-US" sz="3200" b="1" u="sng">
                <a:solidFill>
                  <a:srgbClr val="000000"/>
                </a:solidFill>
                <a:latin typeface="Angsana New" pitchFamily="18" charset="-34"/>
              </a:rPr>
              <a:t>2.5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=   1.25            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                               2  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ฉะนั้น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200" b="1" baseline="30000">
                <a:solidFill>
                  <a:srgbClr val="000000"/>
                </a:solidFill>
                <a:latin typeface="Angsana New" pitchFamily="18" charset="-34"/>
              </a:rPr>
              <a:t> 46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X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มีปริมาณ                 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=          1.25</a:t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ฉะนั้น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200" b="1" baseline="30000">
                <a:solidFill>
                  <a:srgbClr val="000000"/>
                </a:solidFill>
                <a:latin typeface="Angsana New" pitchFamily="18" charset="-34"/>
              </a:rPr>
              <a:t> 48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X </a:t>
            </a:r>
            <a:r>
              <a:rPr lang="th-TH" sz="3200" b="1">
                <a:solidFill>
                  <a:srgbClr val="000000"/>
                </a:solidFill>
                <a:latin typeface="Angsana New" pitchFamily="18" charset="-34"/>
              </a:rPr>
              <a:t>มีปริมาณ                  </a:t>
            </a: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=         5- 1.25  = 3.75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/>
            </a:r>
            <a:br>
              <a:rPr lang="en-US" sz="3200" b="1">
                <a:solidFill>
                  <a:srgbClr val="000000"/>
                </a:solidFill>
                <a:latin typeface="Angsana New" pitchFamily="18" charset="-34"/>
              </a:rPr>
            </a:br>
            <a:r>
              <a:rPr lang="en-US" sz="3200" b="1">
                <a:solidFill>
                  <a:srgbClr val="000000"/>
                </a:solidFill>
                <a:latin typeface="Angsana New" pitchFamily="18" charset="-34"/>
              </a:rPr>
              <a:t>                                                                   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/>
            </a:r>
            <a:br>
              <a:rPr lang="en-US" b="1">
                <a:solidFill>
                  <a:srgbClr val="000000"/>
                </a:solidFill>
                <a:latin typeface="Angsana New" pitchFamily="18" charset="-34"/>
              </a:rPr>
            </a:br>
            <a:endParaRPr lang="en-US" b="1">
              <a:solidFill>
                <a:srgbClr val="000000"/>
              </a:solidFill>
              <a:latin typeface="Angsana New" pitchFamily="18" charset="-34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ngsana New" pitchFamily="18" charset="-34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ngsana New" pitchFamily="18" charset="-34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ngsana New" pitchFamily="18" charset="-34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ngsana New" pitchFamily="18" charset="-34"/>
              </a:rPr>
              <a:t>        </a:t>
            </a:r>
            <a:endParaRPr lang="th-TH" b="1">
              <a:solidFill>
                <a:srgbClr val="000000"/>
              </a:solidFill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8356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ngsana New"/>
      </a:majorFont>
      <a:minorFont>
        <a:latin typeface="Verdan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tomt257" id="{B85ADD70-C6BF-4D50-80BC-9C2014DB4501}" vid="{1AAE544D-3040-49DC-AF49-50EFCD55369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Office PowerPoint</Application>
  <PresentationFormat>แบบจอกว้าง</PresentationFormat>
  <Paragraphs>46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7" baseType="lpstr">
      <vt:lpstr>Angsana New</vt:lpstr>
      <vt:lpstr>Arial</vt:lpstr>
      <vt:lpstr>Calibri</vt:lpstr>
      <vt:lpstr>Calibri Light</vt:lpstr>
      <vt:lpstr>Cordia New</vt:lpstr>
      <vt:lpstr>Verdana</vt:lpstr>
      <vt:lpstr>Wingdings</vt:lpstr>
      <vt:lpstr>ธีมของ Office</vt:lpstr>
      <vt:lpstr>Profile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1</cp:revision>
  <dcterms:created xsi:type="dcterms:W3CDTF">2015-11-27T00:33:14Z</dcterms:created>
  <dcterms:modified xsi:type="dcterms:W3CDTF">2015-11-27T00:33:32Z</dcterms:modified>
</cp:coreProperties>
</file>