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6" r:id="rId7"/>
    <p:sldId id="260" r:id="rId8"/>
    <p:sldId id="261" r:id="rId9"/>
    <p:sldId id="267" r:id="rId10"/>
    <p:sldId id="268" r:id="rId11"/>
    <p:sldId id="264" r:id="rId12"/>
    <p:sldId id="265" r:id="rId13"/>
    <p:sldId id="271" r:id="rId14"/>
    <p:sldId id="270" r:id="rId15"/>
    <p:sldId id="269" r:id="rId1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EEF36D-A405-4EE2-8962-CD6597AD606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35742513-3B47-45D0-8385-ADAD5A543172}">
      <dgm:prSet phldrT="[ข้อความ]" custT="1"/>
      <dgm:spPr/>
      <dgm:t>
        <a:bodyPr/>
        <a:lstStyle/>
        <a:p>
          <a:r>
            <a:rPr lang="th-TH" sz="2800" b="1" dirty="0" smtClean="0">
              <a:latin typeface="2005_iannnnnGMO" panose="02000000000000000000" pitchFamily="2" charset="0"/>
              <a:cs typeface="2005_iannnnnGMO" panose="02000000000000000000" pitchFamily="2" charset="0"/>
            </a:rPr>
            <a:t>1. การสูดลมหายใจ</a:t>
          </a:r>
          <a:endParaRPr lang="th-TH" sz="2800" b="1" dirty="0">
            <a:latin typeface="2005_iannnnnGMO" panose="02000000000000000000" pitchFamily="2" charset="0"/>
            <a:cs typeface="2005_iannnnnGMO" panose="02000000000000000000" pitchFamily="2" charset="0"/>
          </a:endParaRPr>
        </a:p>
      </dgm:t>
    </dgm:pt>
    <dgm:pt modelId="{AFF9E117-F0CC-4D2D-AB00-893F0FEAC408}" type="parTrans" cxnId="{BD37C898-3345-4DC3-9F84-C0B37F13BC54}">
      <dgm:prSet/>
      <dgm:spPr/>
      <dgm:t>
        <a:bodyPr/>
        <a:lstStyle/>
        <a:p>
          <a:endParaRPr lang="th-TH"/>
        </a:p>
      </dgm:t>
    </dgm:pt>
    <dgm:pt modelId="{F10D1756-4727-4319-B179-A21F429DBF50}" type="sibTrans" cxnId="{BD37C898-3345-4DC3-9F84-C0B37F13BC54}">
      <dgm:prSet/>
      <dgm:spPr/>
      <dgm:t>
        <a:bodyPr/>
        <a:lstStyle/>
        <a:p>
          <a:endParaRPr lang="th-TH"/>
        </a:p>
      </dgm:t>
    </dgm:pt>
    <dgm:pt modelId="{8E1D599A-36B1-4287-9AC4-ECD9FC8F98B3}">
      <dgm:prSet phldrT="[ข้อความ]" custT="1"/>
      <dgm:spPr/>
      <dgm:t>
        <a:bodyPr/>
        <a:lstStyle/>
        <a:p>
          <a:r>
            <a:rPr lang="th-TH" sz="2800" b="1" dirty="0" smtClean="0">
              <a:latin typeface="2005_iannnnnGMO" panose="02000000000000000000" pitchFamily="2" charset="0"/>
              <a:cs typeface="2005_iannnnnGMO" panose="02000000000000000000" pitchFamily="2" charset="0"/>
            </a:rPr>
            <a:t>2. การแลกเปลี่ยนแก๊สระหว่างพื้นที่ผิวของปอดกับเลือด</a:t>
          </a:r>
          <a:endParaRPr lang="th-TH" sz="2800" b="1" dirty="0">
            <a:latin typeface="2005_iannnnnGMO" panose="02000000000000000000" pitchFamily="2" charset="0"/>
            <a:cs typeface="2005_iannnnnGMO" panose="02000000000000000000" pitchFamily="2" charset="0"/>
          </a:endParaRPr>
        </a:p>
      </dgm:t>
    </dgm:pt>
    <dgm:pt modelId="{6DC548A0-763A-4882-8CA9-AB5A989155D6}" type="parTrans" cxnId="{5779529A-A040-4DB1-BDF3-D732636CB5D7}">
      <dgm:prSet/>
      <dgm:spPr/>
      <dgm:t>
        <a:bodyPr/>
        <a:lstStyle/>
        <a:p>
          <a:endParaRPr lang="th-TH"/>
        </a:p>
      </dgm:t>
    </dgm:pt>
    <dgm:pt modelId="{51B7AC58-EDB3-4568-AEA4-3FC41121E613}" type="sibTrans" cxnId="{5779529A-A040-4DB1-BDF3-D732636CB5D7}">
      <dgm:prSet/>
      <dgm:spPr/>
      <dgm:t>
        <a:bodyPr/>
        <a:lstStyle/>
        <a:p>
          <a:endParaRPr lang="th-TH"/>
        </a:p>
      </dgm:t>
    </dgm:pt>
    <dgm:pt modelId="{06EF74B8-5A7E-443D-9944-B6C48E64E7F2}">
      <dgm:prSet phldrT="[ข้อความ]" custT="1"/>
      <dgm:spPr/>
      <dgm:t>
        <a:bodyPr/>
        <a:lstStyle/>
        <a:p>
          <a:r>
            <a:rPr lang="th-TH" sz="2800" b="1" dirty="0" smtClean="0">
              <a:latin typeface="2005_iannnnnGMO" panose="02000000000000000000" pitchFamily="2" charset="0"/>
              <a:cs typeface="2005_iannnnnGMO" panose="02000000000000000000" pitchFamily="2" charset="0"/>
            </a:rPr>
            <a:t>3. การแลกเปลี่ยนแก๊สระหว่างเลือดกับเซลล์ในร่างกาย</a:t>
          </a:r>
          <a:endParaRPr lang="th-TH" sz="2800" b="1" dirty="0">
            <a:latin typeface="2005_iannnnnGMO" panose="02000000000000000000" pitchFamily="2" charset="0"/>
            <a:cs typeface="2005_iannnnnGMO" panose="02000000000000000000" pitchFamily="2" charset="0"/>
          </a:endParaRPr>
        </a:p>
      </dgm:t>
    </dgm:pt>
    <dgm:pt modelId="{2B9E8A6E-2E46-427B-8A44-D225871CDB9D}" type="parTrans" cxnId="{BBE0EEB5-4F61-4E41-A333-433A657F7929}">
      <dgm:prSet/>
      <dgm:spPr/>
      <dgm:t>
        <a:bodyPr/>
        <a:lstStyle/>
        <a:p>
          <a:endParaRPr lang="th-TH"/>
        </a:p>
      </dgm:t>
    </dgm:pt>
    <dgm:pt modelId="{E7AECBFE-9CC3-421A-910B-A60F02877605}" type="sibTrans" cxnId="{BBE0EEB5-4F61-4E41-A333-433A657F7929}">
      <dgm:prSet/>
      <dgm:spPr/>
      <dgm:t>
        <a:bodyPr/>
        <a:lstStyle/>
        <a:p>
          <a:endParaRPr lang="th-TH"/>
        </a:p>
      </dgm:t>
    </dgm:pt>
    <dgm:pt modelId="{FCDF19D5-3CCE-47E8-801D-83329FFFA7DE}" type="pres">
      <dgm:prSet presAssocID="{55EEF36D-A405-4EE2-8962-CD6597AD606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597E703C-541F-4570-83F2-4FDB9D748984}" type="pres">
      <dgm:prSet presAssocID="{55EEF36D-A405-4EE2-8962-CD6597AD6069}" presName="Name1" presStyleCnt="0"/>
      <dgm:spPr/>
      <dgm:t>
        <a:bodyPr/>
        <a:lstStyle/>
        <a:p>
          <a:endParaRPr lang="th-TH"/>
        </a:p>
      </dgm:t>
    </dgm:pt>
    <dgm:pt modelId="{1ED7DF69-D872-4CB8-9B52-C534F866290F}" type="pres">
      <dgm:prSet presAssocID="{55EEF36D-A405-4EE2-8962-CD6597AD6069}" presName="cycle" presStyleCnt="0"/>
      <dgm:spPr/>
      <dgm:t>
        <a:bodyPr/>
        <a:lstStyle/>
        <a:p>
          <a:endParaRPr lang="th-TH"/>
        </a:p>
      </dgm:t>
    </dgm:pt>
    <dgm:pt modelId="{C073B709-17BB-417E-A3AD-176DA2A9624E}" type="pres">
      <dgm:prSet presAssocID="{55EEF36D-A405-4EE2-8962-CD6597AD6069}" presName="srcNode" presStyleLbl="node1" presStyleIdx="0" presStyleCnt="3"/>
      <dgm:spPr/>
      <dgm:t>
        <a:bodyPr/>
        <a:lstStyle/>
        <a:p>
          <a:endParaRPr lang="th-TH"/>
        </a:p>
      </dgm:t>
    </dgm:pt>
    <dgm:pt modelId="{84A9D13A-E4D2-483B-B7A8-BB9FE4FB7BF6}" type="pres">
      <dgm:prSet presAssocID="{55EEF36D-A405-4EE2-8962-CD6597AD6069}" presName="conn" presStyleLbl="parChTrans1D2" presStyleIdx="0" presStyleCnt="1"/>
      <dgm:spPr/>
      <dgm:t>
        <a:bodyPr/>
        <a:lstStyle/>
        <a:p>
          <a:endParaRPr lang="th-TH"/>
        </a:p>
      </dgm:t>
    </dgm:pt>
    <dgm:pt modelId="{60A69595-44F2-4A3B-B9FE-F134A1DEE846}" type="pres">
      <dgm:prSet presAssocID="{55EEF36D-A405-4EE2-8962-CD6597AD6069}" presName="extraNode" presStyleLbl="node1" presStyleIdx="0" presStyleCnt="3"/>
      <dgm:spPr/>
      <dgm:t>
        <a:bodyPr/>
        <a:lstStyle/>
        <a:p>
          <a:endParaRPr lang="th-TH"/>
        </a:p>
      </dgm:t>
    </dgm:pt>
    <dgm:pt modelId="{FF1F6CCD-24CB-46FA-A3EC-F3E8ACABB6EF}" type="pres">
      <dgm:prSet presAssocID="{55EEF36D-A405-4EE2-8962-CD6597AD6069}" presName="dstNode" presStyleLbl="node1" presStyleIdx="0" presStyleCnt="3"/>
      <dgm:spPr/>
      <dgm:t>
        <a:bodyPr/>
        <a:lstStyle/>
        <a:p>
          <a:endParaRPr lang="th-TH"/>
        </a:p>
      </dgm:t>
    </dgm:pt>
    <dgm:pt modelId="{C0EEFB5D-A7A7-4FC8-9A42-01B795812E79}" type="pres">
      <dgm:prSet presAssocID="{35742513-3B47-45D0-8385-ADAD5A54317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1FE5206-7CB1-42E8-B838-5DCB6C1B3994}" type="pres">
      <dgm:prSet presAssocID="{35742513-3B47-45D0-8385-ADAD5A543172}" presName="accent_1" presStyleCnt="0"/>
      <dgm:spPr/>
      <dgm:t>
        <a:bodyPr/>
        <a:lstStyle/>
        <a:p>
          <a:endParaRPr lang="th-TH"/>
        </a:p>
      </dgm:t>
    </dgm:pt>
    <dgm:pt modelId="{96018C40-03C8-4941-8DAE-D306D4EB1C88}" type="pres">
      <dgm:prSet presAssocID="{35742513-3B47-45D0-8385-ADAD5A543172}" presName="accentRepeatNode" presStyleLbl="solidFgAcc1" presStyleIdx="0" presStyleCnt="3"/>
      <dgm:spPr/>
      <dgm:t>
        <a:bodyPr/>
        <a:lstStyle/>
        <a:p>
          <a:endParaRPr lang="th-TH"/>
        </a:p>
      </dgm:t>
    </dgm:pt>
    <dgm:pt modelId="{69FDF945-4625-4CD3-B6E4-13F408271650}" type="pres">
      <dgm:prSet presAssocID="{8E1D599A-36B1-4287-9AC4-ECD9FC8F98B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A066C19-D1CE-468C-A050-9DB46247633C}" type="pres">
      <dgm:prSet presAssocID="{8E1D599A-36B1-4287-9AC4-ECD9FC8F98B3}" presName="accent_2" presStyleCnt="0"/>
      <dgm:spPr/>
      <dgm:t>
        <a:bodyPr/>
        <a:lstStyle/>
        <a:p>
          <a:endParaRPr lang="th-TH"/>
        </a:p>
      </dgm:t>
    </dgm:pt>
    <dgm:pt modelId="{938CBD59-A582-4512-A7BC-B7D00575AE73}" type="pres">
      <dgm:prSet presAssocID="{8E1D599A-36B1-4287-9AC4-ECD9FC8F98B3}" presName="accentRepeatNode" presStyleLbl="solidFgAcc1" presStyleIdx="1" presStyleCnt="3"/>
      <dgm:spPr/>
      <dgm:t>
        <a:bodyPr/>
        <a:lstStyle/>
        <a:p>
          <a:endParaRPr lang="th-TH"/>
        </a:p>
      </dgm:t>
    </dgm:pt>
    <dgm:pt modelId="{42B3CEAC-81ED-4855-A7C2-14077F387E21}" type="pres">
      <dgm:prSet presAssocID="{06EF74B8-5A7E-443D-9944-B6C48E64E7F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A52640A-F945-4D95-AC96-1742A720D22A}" type="pres">
      <dgm:prSet presAssocID="{06EF74B8-5A7E-443D-9944-B6C48E64E7F2}" presName="accent_3" presStyleCnt="0"/>
      <dgm:spPr/>
      <dgm:t>
        <a:bodyPr/>
        <a:lstStyle/>
        <a:p>
          <a:endParaRPr lang="th-TH"/>
        </a:p>
      </dgm:t>
    </dgm:pt>
    <dgm:pt modelId="{D32ECAB3-601F-447D-909A-B831DC3A0695}" type="pres">
      <dgm:prSet presAssocID="{06EF74B8-5A7E-443D-9944-B6C48E64E7F2}" presName="accentRepeatNode" presStyleLbl="solidFgAcc1" presStyleIdx="2" presStyleCnt="3"/>
      <dgm:spPr/>
      <dgm:t>
        <a:bodyPr/>
        <a:lstStyle/>
        <a:p>
          <a:endParaRPr lang="th-TH"/>
        </a:p>
      </dgm:t>
    </dgm:pt>
  </dgm:ptLst>
  <dgm:cxnLst>
    <dgm:cxn modelId="{F687ECBA-E92A-46EF-B03A-F74B197473CB}" type="presOf" srcId="{8E1D599A-36B1-4287-9AC4-ECD9FC8F98B3}" destId="{69FDF945-4625-4CD3-B6E4-13F408271650}" srcOrd="0" destOrd="0" presId="urn:microsoft.com/office/officeart/2008/layout/VerticalCurvedList"/>
    <dgm:cxn modelId="{BBE0EEB5-4F61-4E41-A333-433A657F7929}" srcId="{55EEF36D-A405-4EE2-8962-CD6597AD6069}" destId="{06EF74B8-5A7E-443D-9944-B6C48E64E7F2}" srcOrd="2" destOrd="0" parTransId="{2B9E8A6E-2E46-427B-8A44-D225871CDB9D}" sibTransId="{E7AECBFE-9CC3-421A-910B-A60F02877605}"/>
    <dgm:cxn modelId="{BD37C898-3345-4DC3-9F84-C0B37F13BC54}" srcId="{55EEF36D-A405-4EE2-8962-CD6597AD6069}" destId="{35742513-3B47-45D0-8385-ADAD5A543172}" srcOrd="0" destOrd="0" parTransId="{AFF9E117-F0CC-4D2D-AB00-893F0FEAC408}" sibTransId="{F10D1756-4727-4319-B179-A21F429DBF50}"/>
    <dgm:cxn modelId="{8E3F5D08-8255-4CA9-AB92-B205344589B7}" type="presOf" srcId="{F10D1756-4727-4319-B179-A21F429DBF50}" destId="{84A9D13A-E4D2-483B-B7A8-BB9FE4FB7BF6}" srcOrd="0" destOrd="0" presId="urn:microsoft.com/office/officeart/2008/layout/VerticalCurvedList"/>
    <dgm:cxn modelId="{26D8C649-2588-4B40-B5EA-0E0B37E735EC}" type="presOf" srcId="{06EF74B8-5A7E-443D-9944-B6C48E64E7F2}" destId="{42B3CEAC-81ED-4855-A7C2-14077F387E21}" srcOrd="0" destOrd="0" presId="urn:microsoft.com/office/officeart/2008/layout/VerticalCurvedList"/>
    <dgm:cxn modelId="{F847F7A6-E8EA-4BC7-B457-B03554A38179}" type="presOf" srcId="{55EEF36D-A405-4EE2-8962-CD6597AD6069}" destId="{FCDF19D5-3CCE-47E8-801D-83329FFFA7DE}" srcOrd="0" destOrd="0" presId="urn:microsoft.com/office/officeart/2008/layout/VerticalCurvedList"/>
    <dgm:cxn modelId="{F3942DBC-3177-4A84-B280-76BDA0EED218}" type="presOf" srcId="{35742513-3B47-45D0-8385-ADAD5A543172}" destId="{C0EEFB5D-A7A7-4FC8-9A42-01B795812E79}" srcOrd="0" destOrd="0" presId="urn:microsoft.com/office/officeart/2008/layout/VerticalCurvedList"/>
    <dgm:cxn modelId="{5779529A-A040-4DB1-BDF3-D732636CB5D7}" srcId="{55EEF36D-A405-4EE2-8962-CD6597AD6069}" destId="{8E1D599A-36B1-4287-9AC4-ECD9FC8F98B3}" srcOrd="1" destOrd="0" parTransId="{6DC548A0-763A-4882-8CA9-AB5A989155D6}" sibTransId="{51B7AC58-EDB3-4568-AEA4-3FC41121E613}"/>
    <dgm:cxn modelId="{865341AC-C288-41B4-A644-504BC48A490B}" type="presParOf" srcId="{FCDF19D5-3CCE-47E8-801D-83329FFFA7DE}" destId="{597E703C-541F-4570-83F2-4FDB9D748984}" srcOrd="0" destOrd="0" presId="urn:microsoft.com/office/officeart/2008/layout/VerticalCurvedList"/>
    <dgm:cxn modelId="{FB5580F8-D412-4C72-BEF2-DBA20029A220}" type="presParOf" srcId="{597E703C-541F-4570-83F2-4FDB9D748984}" destId="{1ED7DF69-D872-4CB8-9B52-C534F866290F}" srcOrd="0" destOrd="0" presId="urn:microsoft.com/office/officeart/2008/layout/VerticalCurvedList"/>
    <dgm:cxn modelId="{BE5967DC-5879-4AA8-82BD-FDE72DA4EF26}" type="presParOf" srcId="{1ED7DF69-D872-4CB8-9B52-C534F866290F}" destId="{C073B709-17BB-417E-A3AD-176DA2A9624E}" srcOrd="0" destOrd="0" presId="urn:microsoft.com/office/officeart/2008/layout/VerticalCurvedList"/>
    <dgm:cxn modelId="{249AC8C5-9283-40F2-9468-729723B69512}" type="presParOf" srcId="{1ED7DF69-D872-4CB8-9B52-C534F866290F}" destId="{84A9D13A-E4D2-483B-B7A8-BB9FE4FB7BF6}" srcOrd="1" destOrd="0" presId="urn:microsoft.com/office/officeart/2008/layout/VerticalCurvedList"/>
    <dgm:cxn modelId="{963ED263-7DBD-48BF-9478-34AD6042E5A6}" type="presParOf" srcId="{1ED7DF69-D872-4CB8-9B52-C534F866290F}" destId="{60A69595-44F2-4A3B-B9FE-F134A1DEE846}" srcOrd="2" destOrd="0" presId="urn:microsoft.com/office/officeart/2008/layout/VerticalCurvedList"/>
    <dgm:cxn modelId="{47E70237-2EEF-4A1A-B57D-40CB8E00FEA8}" type="presParOf" srcId="{1ED7DF69-D872-4CB8-9B52-C534F866290F}" destId="{FF1F6CCD-24CB-46FA-A3EC-F3E8ACABB6EF}" srcOrd="3" destOrd="0" presId="urn:microsoft.com/office/officeart/2008/layout/VerticalCurvedList"/>
    <dgm:cxn modelId="{84AE0170-DDE7-4265-B72D-9A8268138458}" type="presParOf" srcId="{597E703C-541F-4570-83F2-4FDB9D748984}" destId="{C0EEFB5D-A7A7-4FC8-9A42-01B795812E79}" srcOrd="1" destOrd="0" presId="urn:microsoft.com/office/officeart/2008/layout/VerticalCurvedList"/>
    <dgm:cxn modelId="{D0249126-524A-4387-9C4A-E2A0D1CC070E}" type="presParOf" srcId="{597E703C-541F-4570-83F2-4FDB9D748984}" destId="{21FE5206-7CB1-42E8-B838-5DCB6C1B3994}" srcOrd="2" destOrd="0" presId="urn:microsoft.com/office/officeart/2008/layout/VerticalCurvedList"/>
    <dgm:cxn modelId="{991C7A3B-F0D9-4F22-970A-01B6F51AA392}" type="presParOf" srcId="{21FE5206-7CB1-42E8-B838-5DCB6C1B3994}" destId="{96018C40-03C8-4941-8DAE-D306D4EB1C88}" srcOrd="0" destOrd="0" presId="urn:microsoft.com/office/officeart/2008/layout/VerticalCurvedList"/>
    <dgm:cxn modelId="{B62D7A86-8696-43C7-A2F3-2BCDA5478ED6}" type="presParOf" srcId="{597E703C-541F-4570-83F2-4FDB9D748984}" destId="{69FDF945-4625-4CD3-B6E4-13F408271650}" srcOrd="3" destOrd="0" presId="urn:microsoft.com/office/officeart/2008/layout/VerticalCurvedList"/>
    <dgm:cxn modelId="{23C793F5-AFCA-4C9A-95E7-95EEB04C14AF}" type="presParOf" srcId="{597E703C-541F-4570-83F2-4FDB9D748984}" destId="{EA066C19-D1CE-468C-A050-9DB46247633C}" srcOrd="4" destOrd="0" presId="urn:microsoft.com/office/officeart/2008/layout/VerticalCurvedList"/>
    <dgm:cxn modelId="{A7D6E586-E006-4F40-9FC7-678159A69051}" type="presParOf" srcId="{EA066C19-D1CE-468C-A050-9DB46247633C}" destId="{938CBD59-A582-4512-A7BC-B7D00575AE73}" srcOrd="0" destOrd="0" presId="urn:microsoft.com/office/officeart/2008/layout/VerticalCurvedList"/>
    <dgm:cxn modelId="{BEEE14FD-48F2-45E2-8571-55E93F3D4EAF}" type="presParOf" srcId="{597E703C-541F-4570-83F2-4FDB9D748984}" destId="{42B3CEAC-81ED-4855-A7C2-14077F387E21}" srcOrd="5" destOrd="0" presId="urn:microsoft.com/office/officeart/2008/layout/VerticalCurvedList"/>
    <dgm:cxn modelId="{5A47D864-FE04-40F5-B61F-6460A65BA30D}" type="presParOf" srcId="{597E703C-541F-4570-83F2-4FDB9D748984}" destId="{8A52640A-F945-4D95-AC96-1742A720D22A}" srcOrd="6" destOrd="0" presId="urn:microsoft.com/office/officeart/2008/layout/VerticalCurvedList"/>
    <dgm:cxn modelId="{59E075B8-CEF3-4D91-A533-C4A0E30B331A}" type="presParOf" srcId="{8A52640A-F945-4D95-AC96-1742A720D22A}" destId="{D32ECAB3-601F-447D-909A-B831DC3A069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9D13A-E4D2-483B-B7A8-BB9FE4FB7BF6}">
      <dsp:nvSpPr>
        <dsp:cNvPr id="0" name=""/>
        <dsp:cNvSpPr/>
      </dsp:nvSpPr>
      <dsp:spPr>
        <a:xfrm>
          <a:off x="-3743952" y="-575127"/>
          <a:ext cx="4462622" cy="4462622"/>
        </a:xfrm>
        <a:prstGeom prst="blockArc">
          <a:avLst>
            <a:gd name="adj1" fmla="val 18900000"/>
            <a:gd name="adj2" fmla="val 2700000"/>
            <a:gd name="adj3" fmla="val 484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EEFB5D-A7A7-4FC8-9A42-01B795812E79}">
      <dsp:nvSpPr>
        <dsp:cNvPr id="0" name=""/>
        <dsp:cNvSpPr/>
      </dsp:nvSpPr>
      <dsp:spPr>
        <a:xfrm>
          <a:off x="462152" y="331236"/>
          <a:ext cx="7487420" cy="6624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83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2005_iannnnnGMO" panose="02000000000000000000" pitchFamily="2" charset="0"/>
              <a:cs typeface="2005_iannnnnGMO" panose="02000000000000000000" pitchFamily="2" charset="0"/>
            </a:rPr>
            <a:t>1. การสูดลมหายใจ</a:t>
          </a:r>
          <a:endParaRPr lang="th-TH" sz="2800" b="1" kern="1200" dirty="0">
            <a:latin typeface="2005_iannnnnGMO" panose="02000000000000000000" pitchFamily="2" charset="0"/>
            <a:cs typeface="2005_iannnnnGMO" panose="02000000000000000000" pitchFamily="2" charset="0"/>
          </a:endParaRPr>
        </a:p>
      </dsp:txBody>
      <dsp:txXfrm>
        <a:off x="462152" y="331236"/>
        <a:ext cx="7487420" cy="662473"/>
      </dsp:txXfrm>
    </dsp:sp>
    <dsp:sp modelId="{96018C40-03C8-4941-8DAE-D306D4EB1C88}">
      <dsp:nvSpPr>
        <dsp:cNvPr id="0" name=""/>
        <dsp:cNvSpPr/>
      </dsp:nvSpPr>
      <dsp:spPr>
        <a:xfrm>
          <a:off x="48106" y="248427"/>
          <a:ext cx="828092" cy="8280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FDF945-4625-4CD3-B6E4-13F408271650}">
      <dsp:nvSpPr>
        <dsp:cNvPr id="0" name=""/>
        <dsp:cNvSpPr/>
      </dsp:nvSpPr>
      <dsp:spPr>
        <a:xfrm>
          <a:off x="702961" y="1324947"/>
          <a:ext cx="7246611" cy="662473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83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2005_iannnnnGMO" panose="02000000000000000000" pitchFamily="2" charset="0"/>
              <a:cs typeface="2005_iannnnnGMO" panose="02000000000000000000" pitchFamily="2" charset="0"/>
            </a:rPr>
            <a:t>2. การแลกเปลี่ยนแก๊สระหว่างพื้นที่ผิวของปอดกับเลือด</a:t>
          </a:r>
          <a:endParaRPr lang="th-TH" sz="2800" b="1" kern="1200" dirty="0">
            <a:latin typeface="2005_iannnnnGMO" panose="02000000000000000000" pitchFamily="2" charset="0"/>
            <a:cs typeface="2005_iannnnnGMO" panose="02000000000000000000" pitchFamily="2" charset="0"/>
          </a:endParaRPr>
        </a:p>
      </dsp:txBody>
      <dsp:txXfrm>
        <a:off x="702961" y="1324947"/>
        <a:ext cx="7246611" cy="662473"/>
      </dsp:txXfrm>
    </dsp:sp>
    <dsp:sp modelId="{938CBD59-A582-4512-A7BC-B7D00575AE73}">
      <dsp:nvSpPr>
        <dsp:cNvPr id="0" name=""/>
        <dsp:cNvSpPr/>
      </dsp:nvSpPr>
      <dsp:spPr>
        <a:xfrm>
          <a:off x="288915" y="1242138"/>
          <a:ext cx="828092" cy="8280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3CEAC-81ED-4855-A7C2-14077F387E21}">
      <dsp:nvSpPr>
        <dsp:cNvPr id="0" name=""/>
        <dsp:cNvSpPr/>
      </dsp:nvSpPr>
      <dsp:spPr>
        <a:xfrm>
          <a:off x="462152" y="2318657"/>
          <a:ext cx="7487420" cy="662473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83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2005_iannnnnGMO" panose="02000000000000000000" pitchFamily="2" charset="0"/>
              <a:cs typeface="2005_iannnnnGMO" panose="02000000000000000000" pitchFamily="2" charset="0"/>
            </a:rPr>
            <a:t>3. การแลกเปลี่ยนแก๊สระหว่างเลือดกับเซลล์ในร่างกาย</a:t>
          </a:r>
          <a:endParaRPr lang="th-TH" sz="2800" b="1" kern="1200" dirty="0">
            <a:latin typeface="2005_iannnnnGMO" panose="02000000000000000000" pitchFamily="2" charset="0"/>
            <a:cs typeface="2005_iannnnnGMO" panose="02000000000000000000" pitchFamily="2" charset="0"/>
          </a:endParaRPr>
        </a:p>
      </dsp:txBody>
      <dsp:txXfrm>
        <a:off x="462152" y="2318657"/>
        <a:ext cx="7487420" cy="662473"/>
      </dsp:txXfrm>
    </dsp:sp>
    <dsp:sp modelId="{D32ECAB3-601F-447D-909A-B831DC3A0695}">
      <dsp:nvSpPr>
        <dsp:cNvPr id="0" name=""/>
        <dsp:cNvSpPr/>
      </dsp:nvSpPr>
      <dsp:spPr>
        <a:xfrm>
          <a:off x="48106" y="2235848"/>
          <a:ext cx="828092" cy="8280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118-4CC6-46A1-844B-D31DFF2F1346}" type="datetimeFigureOut">
              <a:rPr lang="th-TH" smtClean="0"/>
              <a:t>25/05/63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86A7-9A39-4E6F-941F-07134E9F4C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2699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118-4CC6-46A1-844B-D31DFF2F1346}" type="datetimeFigureOut">
              <a:rPr lang="th-TH" smtClean="0"/>
              <a:t>25/05/63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86A7-9A39-4E6F-941F-07134E9F4C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6461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118-4CC6-46A1-844B-D31DFF2F1346}" type="datetimeFigureOut">
              <a:rPr lang="th-TH" smtClean="0"/>
              <a:t>25/05/63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86A7-9A39-4E6F-941F-07134E9F4C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11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118-4CC6-46A1-844B-D31DFF2F1346}" type="datetimeFigureOut">
              <a:rPr lang="th-TH" smtClean="0"/>
              <a:t>25/05/63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86A7-9A39-4E6F-941F-07134E9F4C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033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118-4CC6-46A1-844B-D31DFF2F1346}" type="datetimeFigureOut">
              <a:rPr lang="th-TH" smtClean="0"/>
              <a:t>25/05/63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86A7-9A39-4E6F-941F-07134E9F4C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513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118-4CC6-46A1-844B-D31DFF2F1346}" type="datetimeFigureOut">
              <a:rPr lang="th-TH" smtClean="0"/>
              <a:t>25/05/63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86A7-9A39-4E6F-941F-07134E9F4C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083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118-4CC6-46A1-844B-D31DFF2F1346}" type="datetimeFigureOut">
              <a:rPr lang="th-TH" smtClean="0"/>
              <a:t>25/05/63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86A7-9A39-4E6F-941F-07134E9F4C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77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118-4CC6-46A1-844B-D31DFF2F1346}" type="datetimeFigureOut">
              <a:rPr lang="th-TH" smtClean="0"/>
              <a:t>25/05/63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86A7-9A39-4E6F-941F-07134E9F4C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4062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118-4CC6-46A1-844B-D31DFF2F1346}" type="datetimeFigureOut">
              <a:rPr lang="th-TH" smtClean="0"/>
              <a:t>25/05/63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86A7-9A39-4E6F-941F-07134E9F4C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2828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118-4CC6-46A1-844B-D31DFF2F1346}" type="datetimeFigureOut">
              <a:rPr lang="th-TH" smtClean="0"/>
              <a:t>25/05/63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86A7-9A39-4E6F-941F-07134E9F4C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3058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118-4CC6-46A1-844B-D31DFF2F1346}" type="datetimeFigureOut">
              <a:rPr lang="th-TH" smtClean="0"/>
              <a:t>25/05/63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86A7-9A39-4E6F-941F-07134E9F4C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008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36118-4CC6-46A1-844B-D31DFF2F1346}" type="datetimeFigureOut">
              <a:rPr lang="th-TH" smtClean="0"/>
              <a:t>25/05/63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A86A7-9A39-4E6F-941F-07134E9F4C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24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jpeg"/><Relationship Id="rId7" Type="http://schemas.microsoft.com/office/2007/relationships/hdphoto" Target="../media/hdphoto1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7.jpeg"/><Relationship Id="rId5" Type="http://schemas.openxmlformats.org/officeDocument/2006/relationships/image" Target="../media/image23.jpeg"/><Relationship Id="rId10" Type="http://schemas.openxmlformats.org/officeDocument/2006/relationships/image" Target="../media/image26.jpeg"/><Relationship Id="rId4" Type="http://schemas.microsoft.com/office/2007/relationships/hdphoto" Target="../media/hdphoto14.wdp"/><Relationship Id="rId9" Type="http://schemas.microsoft.com/office/2007/relationships/hdphoto" Target="../media/hdphoto16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4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  <a:prstGeom prst="ribbon2">
            <a:avLst/>
          </a:prstGeom>
          <a:solidFill>
            <a:schemeClr val="accent5">
              <a:lumMod val="50000"/>
            </a:schemeClr>
          </a:solidFill>
          <a:effectLst>
            <a:glow rad="139700">
              <a:srgbClr val="C00000">
                <a:alpha val="40000"/>
              </a:srgb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2005_iannnnnGMO" panose="02000000000000000000" pitchFamily="2" charset="0"/>
                <a:cs typeface="2005_iannnnnGMO" panose="02000000000000000000" pitchFamily="2" charset="0"/>
              </a:rPr>
              <a:t>ระบบหายใจ</a:t>
            </a:r>
            <a:b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2005_iannnnnGMO" panose="02000000000000000000" pitchFamily="2" charset="0"/>
                <a:cs typeface="2005_iannnnnGMO" panose="02000000000000000000" pitchFamily="2" charset="0"/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2005_iannnnnGMO" panose="02000000000000000000" pitchFamily="2" charset="0"/>
                <a:cs typeface="2005_iannnnnGMO" panose="02000000000000000000" pitchFamily="2" charset="0"/>
              </a:rPr>
              <a:t>(Respiratory System)</a:t>
            </a:r>
            <a:endParaRPr lang="th-TH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2005_iannnnnGMO" panose="02000000000000000000" pitchFamily="2" charset="0"/>
              <a:cs typeface="2005_iannnnnGMO" panose="02000000000000000000" pitchFamily="2" charset="0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6228184" y="6011617"/>
            <a:ext cx="2808312" cy="792088"/>
          </a:xfrm>
        </p:spPr>
        <p:txBody>
          <a:bodyPr>
            <a:normAutofit fontScale="70000" lnSpcReduction="20000"/>
          </a:bodyPr>
          <a:lstStyle/>
          <a:p>
            <a:r>
              <a:rPr lang="th-TH" b="1" dirty="0" smtClean="0">
                <a:solidFill>
                  <a:schemeClr val="tx1"/>
                </a:solidFill>
              </a:rPr>
              <a:t>นางสาวพรทิพย์  จำลองเพลง</a:t>
            </a:r>
          </a:p>
          <a:p>
            <a:r>
              <a:rPr lang="th-TH" b="1" dirty="0" smtClean="0">
                <a:solidFill>
                  <a:schemeClr val="tx1"/>
                </a:solidFill>
              </a:rPr>
              <a:t>กลุ่มสารการเรียนรู้วิทยาศาสตร์</a:t>
            </a:r>
            <a:endParaRPr lang="th-TH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Respiratory system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65574"/>
            <a:ext cx="4824536" cy="51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77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931224" cy="706090"/>
          </a:xfr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Autofit/>
          </a:bodyPr>
          <a:lstStyle/>
          <a:p>
            <a:pPr lvl="0"/>
            <a:r>
              <a:rPr lang="th-TH" sz="3600" b="1" dirty="0" smtClean="0">
                <a:solidFill>
                  <a:schemeClr val="bg1"/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3. การ</a:t>
            </a:r>
            <a:r>
              <a:rPr lang="th-TH" sz="3600" b="1" dirty="0">
                <a:solidFill>
                  <a:schemeClr val="bg1"/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แลกเปลี่ยนแก๊สระหว่างเลือดกับเซลล์ใน</a:t>
            </a:r>
            <a:r>
              <a:rPr lang="th-TH" sz="3600" b="1" dirty="0" smtClean="0">
                <a:solidFill>
                  <a:schemeClr val="bg1"/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ร่างกาย</a:t>
            </a:r>
            <a:endParaRPr lang="th-TH" sz="3600" dirty="0">
              <a:solidFill>
                <a:schemeClr val="bg1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18356" y="1412776"/>
            <a:ext cx="4397660" cy="4464496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th-TH" sz="24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หัวใจสูบฉีดเลือดที่มี </a:t>
            </a:r>
            <a:r>
              <a:rPr lang="en-US" sz="24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O</a:t>
            </a:r>
            <a:r>
              <a:rPr lang="th-TH" sz="2400" baseline="-250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2</a:t>
            </a:r>
            <a:r>
              <a:rPr lang="th-TH" sz="24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ไปยังเนื้อเยื่อทั่วร่างกาย</a:t>
            </a:r>
          </a:p>
          <a:p>
            <a:endParaRPr lang="th-TH" sz="2400" dirty="0">
              <a:latin typeface="2005_iannnnnMTV" panose="02000000000000000000" pitchFamily="2" charset="0"/>
              <a:cs typeface="2005_iannnnnMTV" panose="02000000000000000000" pitchFamily="2" charset="0"/>
            </a:endParaRPr>
          </a:p>
          <a:p>
            <a:endParaRPr lang="th-TH" sz="2400" dirty="0" smtClean="0">
              <a:latin typeface="2005_iannnnnMTV" panose="02000000000000000000" pitchFamily="2" charset="0"/>
              <a:cs typeface="2005_iannnnnMTV" panose="02000000000000000000" pitchFamily="2" charset="0"/>
            </a:endParaRPr>
          </a:p>
          <a:p>
            <a:r>
              <a:rPr lang="en-US" sz="24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O</a:t>
            </a:r>
            <a:r>
              <a:rPr lang="en-US" sz="2400" baseline="-250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2</a:t>
            </a:r>
            <a:r>
              <a:rPr lang="th-TH" sz="24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 แพร่เข้าสู่เซลล์ในเนื้อเยื่อต่างๆ</a:t>
            </a:r>
          </a:p>
          <a:p>
            <a:endParaRPr lang="th-TH" sz="2400" dirty="0">
              <a:latin typeface="2005_iannnnnMTV" panose="02000000000000000000" pitchFamily="2" charset="0"/>
              <a:cs typeface="2005_iannnnnMTV" panose="02000000000000000000" pitchFamily="2" charset="0"/>
            </a:endParaRPr>
          </a:p>
          <a:p>
            <a:endParaRPr lang="th-TH" sz="2400" dirty="0" smtClean="0">
              <a:latin typeface="2005_iannnnnMTV" panose="02000000000000000000" pitchFamily="2" charset="0"/>
              <a:cs typeface="2005_iannnnnMTV" panose="02000000000000000000" pitchFamily="2" charset="0"/>
            </a:endParaRPr>
          </a:p>
          <a:p>
            <a:r>
              <a:rPr lang="th-TH" sz="24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เกิดปฏิกิริยาเคมีได้ </a:t>
            </a:r>
            <a:r>
              <a:rPr lang="en-US" sz="24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CO</a:t>
            </a:r>
            <a:r>
              <a:rPr lang="en-US" sz="2400" baseline="-250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2</a:t>
            </a:r>
            <a:r>
              <a:rPr lang="en-US" sz="24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 </a:t>
            </a:r>
            <a:r>
              <a:rPr lang="th-TH" sz="24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แพร่เข้าหลอดเลือด</a:t>
            </a:r>
          </a:p>
          <a:p>
            <a:endParaRPr lang="th-TH" sz="2400" dirty="0">
              <a:latin typeface="2005_iannnnnMTV" panose="02000000000000000000" pitchFamily="2" charset="0"/>
              <a:cs typeface="2005_iannnnnMTV" panose="02000000000000000000" pitchFamily="2" charset="0"/>
            </a:endParaRPr>
          </a:p>
          <a:p>
            <a:endParaRPr lang="th-TH" sz="2400" dirty="0" smtClean="0">
              <a:latin typeface="2005_iannnnnMTV" panose="02000000000000000000" pitchFamily="2" charset="0"/>
              <a:cs typeface="2005_iannnnnMTV" panose="02000000000000000000" pitchFamily="2" charset="0"/>
            </a:endParaRPr>
          </a:p>
          <a:p>
            <a:r>
              <a:rPr lang="th-TH" sz="24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ไหลเข้าสู่หัวใจ แล้วสูบฉีดไปยังหลอดเลือดฝอยรอบถุงลมในปอด</a:t>
            </a:r>
            <a:endParaRPr lang="en-US" sz="2400" dirty="0" smtClean="0">
              <a:latin typeface="2005_iannnnnMTV" panose="02000000000000000000" pitchFamily="2" charset="0"/>
              <a:cs typeface="2005_iannnnnMTV" panose="02000000000000000000" pitchFamily="2" charset="0"/>
            </a:endParaRPr>
          </a:p>
          <a:p>
            <a:endParaRPr lang="th-TH" sz="2400" dirty="0"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  <p:sp>
        <p:nvSpPr>
          <p:cNvPr id="4" name="ลูกศรลง 3"/>
          <p:cNvSpPr/>
          <p:nvPr/>
        </p:nvSpPr>
        <p:spPr>
          <a:xfrm>
            <a:off x="1904721" y="1844824"/>
            <a:ext cx="356674" cy="576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ลูกศรลง 4"/>
          <p:cNvSpPr/>
          <p:nvPr/>
        </p:nvSpPr>
        <p:spPr>
          <a:xfrm>
            <a:off x="1920968" y="3140968"/>
            <a:ext cx="340427" cy="576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ลง 5"/>
          <p:cNvSpPr/>
          <p:nvPr/>
        </p:nvSpPr>
        <p:spPr>
          <a:xfrm>
            <a:off x="1901355" y="4437112"/>
            <a:ext cx="360040" cy="576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172" name="Picture 4" descr="กลไกการแลกเปลี่ยนแก๊ส | piyanun134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87685"/>
            <a:ext cx="4644008" cy="597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72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4824536" cy="576064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th-TH" sz="36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อาการที่เกี่ยวข้องกับการ</a:t>
            </a:r>
            <a:r>
              <a:rPr lang="th-TH" sz="3600" b="1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หายใจ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1052736"/>
            <a:ext cx="5050904" cy="5400600"/>
          </a:xfrm>
        </p:spPr>
        <p:txBody>
          <a:bodyPr>
            <a:noAutofit/>
          </a:bodyPr>
          <a:lstStyle/>
          <a:p>
            <a:r>
              <a:rPr lang="th-TH" sz="2800" b="1" dirty="0" smtClean="0">
                <a:solidFill>
                  <a:srgbClr val="7030A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การ</a:t>
            </a:r>
            <a:r>
              <a:rPr lang="th-TH" sz="2800" b="1" dirty="0">
                <a:solidFill>
                  <a:srgbClr val="7030A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จาม </a:t>
            </a: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- หายใจ</a:t>
            </a:r>
            <a:r>
              <a:rPr lang="th-TH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เข้าลึกและหายใจออกทันที </a:t>
            </a: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  เกิด</a:t>
            </a:r>
            <a:r>
              <a:rPr lang="th-TH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จากร่างกายพยายามขับสิ่งแปลกปลอมออกนอก</a:t>
            </a: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ร่างกาย</a:t>
            </a:r>
            <a:endParaRPr lang="th-TH" sz="2800" dirty="0">
              <a:latin typeface="2005_iannnnnMTV" panose="02000000000000000000" pitchFamily="2" charset="0"/>
              <a:cs typeface="2005_iannnnnMTV" panose="02000000000000000000" pitchFamily="2" charset="0"/>
            </a:endParaRPr>
          </a:p>
          <a:p>
            <a:r>
              <a:rPr lang="th-TH" sz="2800" b="1" dirty="0" smtClean="0">
                <a:solidFill>
                  <a:srgbClr val="7030A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การ</a:t>
            </a:r>
            <a:r>
              <a:rPr lang="th-TH" sz="2800" b="1" dirty="0">
                <a:solidFill>
                  <a:srgbClr val="7030A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หาว </a:t>
            </a:r>
            <a:r>
              <a:rPr lang="th-TH" sz="2800" b="1" dirty="0" smtClean="0">
                <a:solidFill>
                  <a:srgbClr val="7030A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- </a:t>
            </a: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หายใจ</a:t>
            </a:r>
            <a:r>
              <a:rPr lang="th-TH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เข้ายาวและลึก เกิดจากร่างกาย</a:t>
            </a: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มี</a:t>
            </a:r>
            <a:r>
              <a:rPr lang="en-US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CO</a:t>
            </a:r>
            <a:r>
              <a:rPr lang="en-US" sz="2800" baseline="-250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2</a:t>
            </a: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สะสม</a:t>
            </a:r>
            <a:r>
              <a:rPr lang="th-TH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อยู่ในเลือดมาก</a:t>
            </a: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เกินไปจึง</a:t>
            </a:r>
            <a:r>
              <a:rPr lang="th-TH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ต้องขับออก เพื่อ</a:t>
            </a: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รับ</a:t>
            </a:r>
            <a:r>
              <a:rPr lang="en-US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 O</a:t>
            </a:r>
            <a:r>
              <a:rPr lang="en-US" sz="2800" baseline="-250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2 </a:t>
            </a: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เข้า</a:t>
            </a:r>
            <a:r>
              <a:rPr lang="th-TH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ปอด</a:t>
            </a: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แทน</a:t>
            </a:r>
            <a:endParaRPr lang="th-TH" sz="2800" dirty="0">
              <a:latin typeface="2005_iannnnnMTV" panose="02000000000000000000" pitchFamily="2" charset="0"/>
              <a:cs typeface="2005_iannnnnMTV" panose="02000000000000000000" pitchFamily="2" charset="0"/>
            </a:endParaRPr>
          </a:p>
          <a:p>
            <a:r>
              <a:rPr lang="th-TH" sz="2800" b="1" dirty="0" smtClean="0">
                <a:solidFill>
                  <a:srgbClr val="7030A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การ</a:t>
            </a:r>
            <a:r>
              <a:rPr lang="th-TH" sz="2800" b="1" dirty="0">
                <a:solidFill>
                  <a:srgbClr val="7030A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สะอึก </a:t>
            </a:r>
            <a:r>
              <a:rPr lang="th-TH" sz="2800" b="1" dirty="0" smtClean="0">
                <a:solidFill>
                  <a:srgbClr val="7030A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- </a:t>
            </a: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กะบัง</a:t>
            </a:r>
            <a:r>
              <a:rPr lang="th-TH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ลมหดตัวเป็นจังหวะ ขณะหดตัวอากาศจะถูกดันผ่านลงสู่ปอดทันที ทำให้เส้นเสียงสั่นเกิด</a:t>
            </a: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เสียง</a:t>
            </a:r>
            <a:endParaRPr lang="th-TH" sz="2800" dirty="0">
              <a:latin typeface="2005_iannnnnMTV" panose="02000000000000000000" pitchFamily="2" charset="0"/>
              <a:cs typeface="2005_iannnnnMTV" panose="02000000000000000000" pitchFamily="2" charset="0"/>
            </a:endParaRPr>
          </a:p>
          <a:p>
            <a:r>
              <a:rPr lang="th-TH" sz="2800" b="1" dirty="0" smtClean="0">
                <a:solidFill>
                  <a:srgbClr val="7030A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การ</a:t>
            </a:r>
            <a:r>
              <a:rPr lang="th-TH" sz="2800" b="1" dirty="0">
                <a:solidFill>
                  <a:srgbClr val="7030A0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ไอ </a:t>
            </a:r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- หายใจ</a:t>
            </a:r>
            <a:r>
              <a:rPr lang="th-TH" sz="2800" dirty="0">
                <a:latin typeface="2005_iannnnnMTV" panose="02000000000000000000" pitchFamily="2" charset="0"/>
                <a:cs typeface="2005_iannnnnMTV" panose="02000000000000000000" pitchFamily="2" charset="0"/>
              </a:rPr>
              <a:t>เข้ายาวและออกอย่างรุนแรง เพื่อไม่ให้สิ่งแปลกปลอมหลุดเข้าไปในกล่องเสียงและหลอดลม</a:t>
            </a:r>
          </a:p>
        </p:txBody>
      </p:sp>
      <p:pic>
        <p:nvPicPr>
          <p:cNvPr id="1026" name="Picture 2" descr="วิธีการจาม 10 ภาษา ที่หลายคนอาจยังไม่รู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5032"/>
            <a:ext cx="241946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\o ใครนอนแล้ว .. ยกมือขึ้น o/o/ - Pant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44824"/>
            <a:ext cx="181927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oon] การสะอึกและหนทางการแก้ไข (ฉบับเกรียนทดลอง) | บล็อกเทพ Blog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8" t="71517" r="16644" b="4675"/>
          <a:stretch/>
        </p:blipFill>
        <p:spPr bwMode="auto">
          <a:xfrm>
            <a:off x="5364088" y="2924944"/>
            <a:ext cx="1883391" cy="225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ไอกรน”ตรวจหาสารพันธุกรรมเชื้อก่อโรคได้ – โรงพยาบาลราชวิถี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86" b="93367" l="625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973" y="4437112"/>
            <a:ext cx="2131888" cy="208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60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4824536" cy="576064"/>
          </a:xfrm>
          <a:solidFill>
            <a:schemeClr val="accent4">
              <a:lumMod val="5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โรคที่เกี่ยวข้องกับระบบหายใจ</a:t>
            </a:r>
            <a:endParaRPr lang="th-TH" sz="3600" b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ถุงลมโป่งพอง (Emphysema) อาการ, สาเหตุ, การรักษา ฯลฯ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835" y="1116724"/>
            <a:ext cx="6015661" cy="562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972708"/>
            <a:ext cx="2001454" cy="523220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ถุงลมโป่งพอง</a:t>
            </a:r>
            <a:endParaRPr lang="th-TH" b="1" dirty="0">
              <a:solidFill>
                <a:schemeClr val="bg1"/>
              </a:solidFill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  <p:pic>
        <p:nvPicPr>
          <p:cNvPr id="3078" name="Picture 6" descr="ถุงลมโป่งพอง&quot; โรคร้ายข้างซองบุหรี่ | Ged Good Life ชีวิตด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1"/>
          <a:stretch/>
        </p:blipFill>
        <p:spPr bwMode="auto">
          <a:xfrm>
            <a:off x="157654" y="1700808"/>
            <a:ext cx="275630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50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สธ.รณรงค์เดือนพฤศจิกายน “ต้านภัยมะเร็งปอด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"/>
            <a:ext cx="76813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66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nfographic ภัยเงียบของ PM 2.5 Design by Tinnagorn Promdeema (ม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27384"/>
            <a:ext cx="5904656" cy="690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1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331640" y="476672"/>
            <a:ext cx="6480720" cy="646331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latin typeface="2005_iannnnnMTV" panose="02000000000000000000" pitchFamily="2" charset="0"/>
                <a:cs typeface="2005_iannnnnMTV" panose="02000000000000000000" pitchFamily="2" charset="0"/>
              </a:rPr>
              <a:t>การดูแลรักษาอวัยวะในระบบหายใจให้ทำงานเป็นปกติ</a:t>
            </a:r>
          </a:p>
        </p:txBody>
      </p:sp>
      <p:pic>
        <p:nvPicPr>
          <p:cNvPr id="9220" name="Picture 4" descr="กินอาหารให้ครบ 5 หมู่ เพื่อให้ร่างกายได้รับสารอาหารทั้ง 6 ชนิ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31" y="1469859"/>
            <a:ext cx="238478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ออกกำลังกายรูป png, เวกเตอร์, PSD, และไอคอนสำหรับการดาวน์โหลดฟรี ..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211" y="1312247"/>
            <a:ext cx="2160240" cy="305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ผู้ที่สูดอากาศบริสุทธิ์ท่ามกลางแสงอาทิตย์ในยามเช้าของ Good Morning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348" y="4774088"/>
            <a:ext cx="3096527" cy="174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ไอเดียแต่งตัวน่ารักๆ สไตล์วินเทจ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12" t="10980" b="8871"/>
          <a:stretch/>
        </p:blipFill>
        <p:spPr bwMode="auto">
          <a:xfrm>
            <a:off x="406523" y="4368342"/>
            <a:ext cx="1526973" cy="230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หมอนรองกระดูกทับเส้นประสาทเป็นอย่างไร? - ให้คำปรึกษาสุขภาพและจัด ...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9230" name="Picture 14" descr="คนสูบบุหรี่ ดาวน์โหลดรูปภาพ (รหัส) 401351604_ขนาด 7.4 MB_รูปแบบ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69058"/>
            <a:ext cx="2937905" cy="293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ทำไมเวลา “เป่าลมปาก” แบบ “ปากจู๋-ลมเย็น” ต่างกับ “ปากอ้า-ลมร้อน ...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6" r="41850"/>
          <a:stretch/>
        </p:blipFill>
        <p:spPr bwMode="auto">
          <a:xfrm>
            <a:off x="7193080" y="4753157"/>
            <a:ext cx="1627392" cy="177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เรื่องที่1 การแต่งกายให้เหมาะสม - Sirirat Jo2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5" y="4774088"/>
            <a:ext cx="1957322" cy="174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6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75856" y="620688"/>
            <a:ext cx="2736304" cy="854968"/>
          </a:xfr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th-TH" b="1" dirty="0" smtClean="0">
                <a:solidFill>
                  <a:schemeClr val="bg1"/>
                </a:solidFill>
              </a:rPr>
              <a:t>ตัวชี้วัด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1772816"/>
            <a:ext cx="8208912" cy="2160240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th-TH" sz="2400" b="1" dirty="0" smtClean="0"/>
              <a:t>ว 1.2 ม.</a:t>
            </a:r>
            <a:r>
              <a:rPr lang="th-TH" sz="2400" b="1" dirty="0" smtClean="0"/>
              <a:t>2/1 ระบุ</a:t>
            </a:r>
            <a:r>
              <a:rPr lang="th-TH" sz="2400" b="1" dirty="0" smtClean="0"/>
              <a:t>อวัยวะ และบรรยายหน้าที่ของอวัยวะที่เกี่ยวข้องในระบบหายใจ</a:t>
            </a:r>
          </a:p>
          <a:p>
            <a:r>
              <a:rPr lang="th-TH" sz="2400" b="1" dirty="0" smtClean="0"/>
              <a:t>ว 1.2 ม.</a:t>
            </a:r>
            <a:r>
              <a:rPr lang="th-TH" sz="2400" b="1" dirty="0" smtClean="0"/>
              <a:t>2/2 อธิบาย</a:t>
            </a:r>
            <a:r>
              <a:rPr lang="th-TH" sz="2400" b="1" dirty="0" smtClean="0"/>
              <a:t>กลไกการหายใจเข้าและออก โดยใช้แบบจำลอง รวมทั้งอธิบายกระบวนการแลกเปลี่ยนแก๊ส</a:t>
            </a:r>
          </a:p>
          <a:p>
            <a:r>
              <a:rPr lang="th-TH" sz="2400" b="1" dirty="0" smtClean="0"/>
              <a:t>ว 1.2 ม.</a:t>
            </a:r>
            <a:r>
              <a:rPr lang="th-TH" sz="2400" b="1" dirty="0" smtClean="0"/>
              <a:t>2/3 ตระหนัก</a:t>
            </a:r>
            <a:r>
              <a:rPr lang="th-TH" sz="2400" b="1" dirty="0" smtClean="0"/>
              <a:t>ถึงความสำคัญของระบบหายใจโดยการบอกแนวทางในการดูแลรักษาอวัยวะในระบบหายใจให้ทำงานเป็นปกติ</a:t>
            </a:r>
          </a:p>
          <a:p>
            <a:pPr marL="0" indent="0">
              <a:buNone/>
            </a:pPr>
            <a:endParaRPr lang="th-TH" sz="2400" dirty="0"/>
          </a:p>
        </p:txBody>
      </p:sp>
      <p:pic>
        <p:nvPicPr>
          <p:cNvPr id="3074" name="Picture 2" descr="การทำงานของระบบทางเดินหายใจ – iDoctor Hou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477" b="9430"/>
          <a:stretch/>
        </p:blipFill>
        <p:spPr bwMode="auto">
          <a:xfrm>
            <a:off x="1763688" y="4106319"/>
            <a:ext cx="5776628" cy="263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24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67128" cy="936104"/>
          </a:xfrm>
          <a:solidFill>
            <a:schemeClr val="accent5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ระบบหายใจ (</a:t>
            </a:r>
            <a:r>
              <a:rPr lang="en-US" b="1" dirty="0" smtClean="0">
                <a:solidFill>
                  <a:schemeClr val="bg1"/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Respiratory System)</a:t>
            </a:r>
            <a:endParaRPr lang="th-TH" b="1" dirty="0">
              <a:solidFill>
                <a:schemeClr val="bg1"/>
              </a:solidFill>
              <a:latin typeface="2005_iannnnnGMO" panose="02000000000000000000" pitchFamily="2" charset="0"/>
              <a:cs typeface="2005_iannnnnGMO" panose="02000000000000000000" pitchFamily="2" charset="0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11560" y="1412776"/>
            <a:ext cx="8024988" cy="1468759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th-TH" sz="2800" dirty="0" smtClean="0">
                <a:latin typeface="2005_iannnnnGMO" panose="02000000000000000000" pitchFamily="2" charset="0"/>
                <a:cs typeface="2005_iannnnnGMO" panose="02000000000000000000" pitchFamily="2" charset="0"/>
              </a:rPr>
              <a:t>คือ ระบบที่ร่างกายแลกเปลี่ยนแก๊ส โดยร่างกายจะ</a:t>
            </a:r>
            <a:r>
              <a:rPr lang="th-TH" sz="2800" dirty="0" smtClean="0">
                <a:latin typeface="2005_iannnnnGMO" panose="02000000000000000000" pitchFamily="2" charset="0"/>
                <a:cs typeface="2005_iannnnnGMO" panose="02000000000000000000" pitchFamily="2" charset="0"/>
              </a:rPr>
              <a:t>รับ </a:t>
            </a:r>
            <a:r>
              <a:rPr lang="en-US" sz="2800" dirty="0" smtClean="0">
                <a:latin typeface="2005_iannnnnGMO" panose="02000000000000000000" pitchFamily="2" charset="0"/>
                <a:cs typeface="2005_iannnnnGMO" panose="02000000000000000000" pitchFamily="2" charset="0"/>
              </a:rPr>
              <a:t>O</a:t>
            </a:r>
            <a:r>
              <a:rPr lang="en-US" sz="2800" baseline="-25000" dirty="0" smtClean="0">
                <a:latin typeface="2005_iannnnnGMO" panose="02000000000000000000" pitchFamily="2" charset="0"/>
                <a:cs typeface="2005_iannnnnGMO" panose="02000000000000000000" pitchFamily="2" charset="0"/>
              </a:rPr>
              <a:t>2</a:t>
            </a:r>
            <a:r>
              <a:rPr lang="en-US" sz="2800" dirty="0" smtClean="0">
                <a:latin typeface="2005_iannnnnGMO" panose="02000000000000000000" pitchFamily="2" charset="0"/>
                <a:cs typeface="2005_iannnnnGMO" panose="02000000000000000000" pitchFamily="2" charset="0"/>
              </a:rPr>
              <a:t> </a:t>
            </a:r>
            <a:r>
              <a:rPr lang="th-TH" sz="2800" dirty="0" smtClean="0">
                <a:latin typeface="2005_iannnnnGMO" panose="02000000000000000000" pitchFamily="2" charset="0"/>
                <a:cs typeface="2005_iannnnnGMO" panose="02000000000000000000" pitchFamily="2" charset="0"/>
              </a:rPr>
              <a:t>ที่</a:t>
            </a:r>
            <a:r>
              <a:rPr lang="th-TH" sz="2800" dirty="0" smtClean="0">
                <a:latin typeface="2005_iannnnnGMO" panose="02000000000000000000" pitchFamily="2" charset="0"/>
                <a:cs typeface="2005_iannnnnGMO" panose="02000000000000000000" pitchFamily="2" charset="0"/>
              </a:rPr>
              <a:t>อยู่ภายนอก</a:t>
            </a:r>
            <a:r>
              <a:rPr lang="th-TH" sz="2800" dirty="0" smtClean="0">
                <a:latin typeface="2005_iannnnnGMO" panose="02000000000000000000" pitchFamily="2" charset="0"/>
                <a:cs typeface="2005_iannnnnGMO" panose="02000000000000000000" pitchFamily="2" charset="0"/>
              </a:rPr>
              <a:t>เข้าสู่</a:t>
            </a:r>
            <a:r>
              <a:rPr lang="th-TH" sz="2800" dirty="0" smtClean="0">
                <a:latin typeface="2005_iannnnnGMO" panose="02000000000000000000" pitchFamily="2" charset="0"/>
                <a:cs typeface="2005_iannnnnGMO" panose="02000000000000000000" pitchFamily="2" charset="0"/>
              </a:rPr>
              <a:t>ร่างกาย และ</a:t>
            </a:r>
            <a:r>
              <a:rPr lang="th-TH" sz="2800" dirty="0" smtClean="0">
                <a:latin typeface="2005_iannnnnGMO" panose="02000000000000000000" pitchFamily="2" charset="0"/>
                <a:cs typeface="2005_iannnnnGMO" panose="02000000000000000000" pitchFamily="2" charset="0"/>
              </a:rPr>
              <a:t>ขับ </a:t>
            </a:r>
            <a:r>
              <a:rPr lang="en-US" sz="2800" dirty="0" smtClean="0">
                <a:latin typeface="2005_iannnnnGMO" panose="02000000000000000000" pitchFamily="2" charset="0"/>
                <a:cs typeface="2005_iannnnnGMO" panose="02000000000000000000" pitchFamily="2" charset="0"/>
              </a:rPr>
              <a:t>CO</a:t>
            </a:r>
            <a:r>
              <a:rPr lang="en-US" sz="2800" baseline="-25000" dirty="0" smtClean="0">
                <a:latin typeface="2005_iannnnnGMO" panose="02000000000000000000" pitchFamily="2" charset="0"/>
                <a:cs typeface="2005_iannnnnGMO" panose="02000000000000000000" pitchFamily="2" charset="0"/>
              </a:rPr>
              <a:t>2</a:t>
            </a:r>
            <a:r>
              <a:rPr lang="en-US" sz="2800" dirty="0" smtClean="0">
                <a:latin typeface="2005_iannnnnGMO" panose="02000000000000000000" pitchFamily="2" charset="0"/>
                <a:cs typeface="2005_iannnnnGMO" panose="02000000000000000000" pitchFamily="2" charset="0"/>
              </a:rPr>
              <a:t> </a:t>
            </a:r>
            <a:r>
              <a:rPr lang="th-TH" sz="2800" dirty="0" smtClean="0">
                <a:latin typeface="2005_iannnnnGMO" panose="02000000000000000000" pitchFamily="2" charset="0"/>
                <a:cs typeface="2005_iannnnnGMO" panose="02000000000000000000" pitchFamily="2" charset="0"/>
              </a:rPr>
              <a:t>ออก</a:t>
            </a:r>
            <a:r>
              <a:rPr lang="th-TH" sz="2800" dirty="0" smtClean="0">
                <a:latin typeface="2005_iannnnnGMO" panose="02000000000000000000" pitchFamily="2" charset="0"/>
                <a:cs typeface="2005_iannnnnGMO" panose="02000000000000000000" pitchFamily="2" charset="0"/>
              </a:rPr>
              <a:t>จาก</a:t>
            </a:r>
            <a:r>
              <a:rPr lang="th-TH" sz="2800" dirty="0" smtClean="0">
                <a:latin typeface="2005_iannnnnGMO" panose="02000000000000000000" pitchFamily="2" charset="0"/>
                <a:cs typeface="2005_iannnnnGMO" panose="02000000000000000000" pitchFamily="2" charset="0"/>
              </a:rPr>
              <a:t>ร่างกาย</a:t>
            </a:r>
          </a:p>
          <a:p>
            <a:r>
              <a:rPr lang="th-TH" sz="2800" dirty="0" smtClean="0">
                <a:latin typeface="2005_iannnnnGMO" panose="02000000000000000000" pitchFamily="2" charset="0"/>
                <a:cs typeface="2005_iannnnnGMO" panose="02000000000000000000" pitchFamily="2" charset="0"/>
              </a:rPr>
              <a:t>เป็นกระบวนการสลายสารอาหาร เพื่อให้เกิดพลังงานภายในเซลล์ของสิ่งมีชีวิต</a:t>
            </a:r>
            <a:r>
              <a:rPr lang="th-TH" sz="2800" dirty="0" smtClean="0">
                <a:latin typeface="2005_iannnnnGMO" panose="02000000000000000000" pitchFamily="2" charset="0"/>
                <a:cs typeface="2005_iannnnnGMO" panose="02000000000000000000" pitchFamily="2" charset="0"/>
              </a:rPr>
              <a:t>  </a:t>
            </a:r>
            <a:endParaRPr lang="th-TH" sz="2800" dirty="0" smtClean="0">
              <a:latin typeface="2005_iannnnnGMO" panose="02000000000000000000" pitchFamily="2" charset="0"/>
              <a:cs typeface="2005_iannnnnGMO" panose="02000000000000000000" pitchFamily="2" charset="0"/>
            </a:endParaRPr>
          </a:p>
          <a:p>
            <a:r>
              <a:rPr lang="th-TH" sz="2800" dirty="0" smtClean="0">
                <a:latin typeface="2005_iannnnnGMO" panose="02000000000000000000" pitchFamily="2" charset="0"/>
                <a:cs typeface="2005_iannnnnGMO" panose="02000000000000000000" pitchFamily="2" charset="0"/>
              </a:rPr>
              <a:t>อวัยวะที่สำคัญในระบบนี้ได้ แก่ จมูก  หลอดลม ปอด  กล้ามเนื้อกระบังลม และกระดูกซี่โครง</a:t>
            </a:r>
            <a:endParaRPr lang="th-TH" sz="2800" dirty="0">
              <a:latin typeface="2005_iannnnnGMO" panose="02000000000000000000" pitchFamily="2" charset="0"/>
              <a:cs typeface="2005_iannnnnGMO" panose="02000000000000000000" pitchFamily="2" charset="0"/>
            </a:endParaRPr>
          </a:p>
        </p:txBody>
      </p:sp>
      <p:pic>
        <p:nvPicPr>
          <p:cNvPr id="4098" name="Picture 2" descr="ไม่มีหมวดหมู่ Archives - Page 75 of 201 - Blog Krusaraw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40968"/>
            <a:ext cx="5518491" cy="345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57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624736" cy="778098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rmAutofit/>
          </a:bodyPr>
          <a:lstStyle/>
          <a:p>
            <a:r>
              <a:rPr lang="th-TH" sz="3600" b="1" dirty="0" smtClean="0">
                <a:latin typeface="2005_iannnnnGMO" panose="02000000000000000000" pitchFamily="2" charset="0"/>
                <a:cs typeface="2005_iannnnnGMO" panose="02000000000000000000" pitchFamily="2" charset="0"/>
              </a:rPr>
              <a:t>อวัยวะและหน้าที่ของอวัยวะในระบบหายใจ</a:t>
            </a:r>
            <a:endParaRPr lang="th-TH" sz="3600" b="1" dirty="0">
              <a:latin typeface="2005_iannnnnGMO" panose="02000000000000000000" pitchFamily="2" charset="0"/>
              <a:cs typeface="2005_iannnnnGMO" panose="02000000000000000000" pitchFamily="2" charset="0"/>
            </a:endParaRPr>
          </a:p>
        </p:txBody>
      </p:sp>
      <p:pic>
        <p:nvPicPr>
          <p:cNvPr id="5" name="Picture 2" descr="ชีววิทยา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534290"/>
            <a:ext cx="8134954" cy="470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คำบรรยายภาพแบบวงรี 5"/>
          <p:cNvSpPr/>
          <p:nvPr/>
        </p:nvSpPr>
        <p:spPr>
          <a:xfrm>
            <a:off x="107504" y="1052736"/>
            <a:ext cx="2520280" cy="1728192"/>
          </a:xfrm>
          <a:prstGeom prst="wedgeEllipseCallout">
            <a:avLst>
              <a:gd name="adj1" fmla="val 93884"/>
              <a:gd name="adj2" fmla="val 310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Nose</a:t>
            </a:r>
            <a:r>
              <a:rPr lang="th-TH" sz="1800" b="1" dirty="0" smtClean="0"/>
              <a:t> เป็นทางผ่านของอากาศ / ช่วยกรองฝุ่นละอองบางส่วนก่อนที่อากาศจะผ่านไปสู่อวัยวะส่วนอื่นๆ</a:t>
            </a:r>
            <a:endParaRPr lang="th-TH" sz="1800" b="1" dirty="0"/>
          </a:p>
        </p:txBody>
      </p:sp>
      <p:sp>
        <p:nvSpPr>
          <p:cNvPr id="8" name="คำบรรยายภาพแบบวงรี 7"/>
          <p:cNvSpPr/>
          <p:nvPr/>
        </p:nvSpPr>
        <p:spPr>
          <a:xfrm>
            <a:off x="3131840" y="1068242"/>
            <a:ext cx="2592288" cy="1080120"/>
          </a:xfrm>
          <a:prstGeom prst="wedgeEllipseCallout">
            <a:avLst>
              <a:gd name="adj1" fmla="val -110341"/>
              <a:gd name="adj2" fmla="val 15589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Trachea</a:t>
            </a:r>
            <a:r>
              <a:rPr lang="th-TH" sz="1800" b="1" dirty="0" smtClean="0"/>
              <a:t> เป็นทางผ่านของอากาศเพื่อนำอากาศเข้าสู่ปอด</a:t>
            </a:r>
            <a:endParaRPr lang="th-TH" sz="1800" b="1" dirty="0"/>
          </a:p>
        </p:txBody>
      </p:sp>
      <p:sp>
        <p:nvSpPr>
          <p:cNvPr id="9" name="คำบรรยายภาพแบบวงรี 8"/>
          <p:cNvSpPr/>
          <p:nvPr/>
        </p:nvSpPr>
        <p:spPr>
          <a:xfrm>
            <a:off x="5796136" y="1124744"/>
            <a:ext cx="2664296" cy="576064"/>
          </a:xfrm>
          <a:prstGeom prst="wedgeEllipseCallout">
            <a:avLst>
              <a:gd name="adj1" fmla="val -93900"/>
              <a:gd name="adj2" fmla="val 551068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L</a:t>
            </a:r>
            <a:r>
              <a:rPr lang="en-US" sz="1800" b="1" dirty="0" smtClean="0"/>
              <a:t>ung</a:t>
            </a:r>
            <a:r>
              <a:rPr lang="th-TH" sz="1800" b="1" dirty="0" smtClean="0"/>
              <a:t> แลกเปลี่ยนแก๊ส</a:t>
            </a:r>
            <a:endParaRPr lang="th-TH" sz="1800" b="1" dirty="0"/>
          </a:p>
        </p:txBody>
      </p:sp>
      <p:sp>
        <p:nvSpPr>
          <p:cNvPr id="10" name="คำบรรยายภาพแบบวงรี 9"/>
          <p:cNvSpPr/>
          <p:nvPr/>
        </p:nvSpPr>
        <p:spPr>
          <a:xfrm>
            <a:off x="200966" y="5805264"/>
            <a:ext cx="2930874" cy="972108"/>
          </a:xfrm>
          <a:prstGeom prst="wedgeEllipseCallout">
            <a:avLst>
              <a:gd name="adj1" fmla="val 86685"/>
              <a:gd name="adj2" fmla="val -93639"/>
            </a:avLst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Ribs </a:t>
            </a:r>
            <a:r>
              <a:rPr lang="th-TH" sz="1800" b="1" dirty="0" smtClean="0"/>
              <a:t>ขึ้น-ลงตามการหด/คลายตัวของกล้ามเนื้อขณะหายใจ</a:t>
            </a:r>
            <a:endParaRPr lang="th-TH" sz="1800" b="1" dirty="0"/>
          </a:p>
        </p:txBody>
      </p:sp>
      <p:sp>
        <p:nvSpPr>
          <p:cNvPr id="11" name="คำบรรยายภาพแบบวงรี 10"/>
          <p:cNvSpPr/>
          <p:nvPr/>
        </p:nvSpPr>
        <p:spPr>
          <a:xfrm>
            <a:off x="3888264" y="6091567"/>
            <a:ext cx="3024337" cy="721809"/>
          </a:xfrm>
          <a:prstGeom prst="wedgeEllipseCallout">
            <a:avLst>
              <a:gd name="adj1" fmla="val -4755"/>
              <a:gd name="adj2" fmla="val -77371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Diaphragm </a:t>
            </a:r>
            <a:r>
              <a:rPr lang="th-TH" sz="1800" b="1" dirty="0" smtClean="0"/>
              <a:t>หด / คลายตัวขณะหายใจ</a:t>
            </a:r>
            <a:endParaRPr lang="th-TH" sz="1800" b="1" dirty="0"/>
          </a:p>
        </p:txBody>
      </p:sp>
    </p:spTree>
    <p:extLst>
      <p:ext uri="{BB962C8B-B14F-4D97-AF65-F5344CB8AC3E}">
        <p14:creationId xmlns:p14="http://schemas.microsoft.com/office/powerpoint/2010/main" val="200385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624736" cy="778098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rmAutofit/>
          </a:bodyPr>
          <a:lstStyle/>
          <a:p>
            <a:r>
              <a:rPr lang="th-TH" sz="3600" b="1" dirty="0" smtClean="0">
                <a:latin typeface="2005_iannnnnGMO" panose="02000000000000000000" pitchFamily="2" charset="0"/>
                <a:cs typeface="2005_iannnnnGMO" panose="02000000000000000000" pitchFamily="2" charset="0"/>
              </a:rPr>
              <a:t>กระบวนการหายใจ</a:t>
            </a:r>
            <a:endParaRPr lang="th-TH" sz="3600" b="1" dirty="0">
              <a:latin typeface="2005_iannnnnGMO" panose="02000000000000000000" pitchFamily="2" charset="0"/>
              <a:cs typeface="2005_iannnnnGMO" panose="02000000000000000000" pitchFamily="2" charset="0"/>
            </a:endParaRPr>
          </a:p>
        </p:txBody>
      </p:sp>
      <p:pic>
        <p:nvPicPr>
          <p:cNvPr id="8194" name="Picture 2" descr="หายใจ...ไปทำไม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64" t="16192" b="4686"/>
          <a:stretch/>
        </p:blipFill>
        <p:spPr bwMode="auto">
          <a:xfrm>
            <a:off x="3343452" y="3955648"/>
            <a:ext cx="5800548" cy="291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3028593875"/>
              </p:ext>
            </p:extLst>
          </p:nvPr>
        </p:nvGraphicFramePr>
        <p:xfrm>
          <a:off x="539552" y="908720"/>
          <a:ext cx="799288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981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634082"/>
          </a:xfr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Autofit/>
          </a:bodyPr>
          <a:lstStyle/>
          <a:p>
            <a:pPr lvl="0"/>
            <a:r>
              <a:rPr lang="th-TH" sz="3600" b="1" dirty="0">
                <a:solidFill>
                  <a:schemeClr val="bg1"/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การสูดลม</a:t>
            </a:r>
            <a:r>
              <a:rPr lang="th-TH" sz="3600" b="1" dirty="0" smtClean="0">
                <a:solidFill>
                  <a:schemeClr val="bg1"/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หายใจ</a:t>
            </a:r>
            <a:endParaRPr lang="th-TH" sz="3600" dirty="0">
              <a:solidFill>
                <a:schemeClr val="bg1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เกิดขึ้นเมื่ออากาศผ่านจมูก เข้าสู่โพรงจมูก ท่อลม ขั้วปอด และเข้าสู่ปอด</a:t>
            </a:r>
            <a:endParaRPr lang="th-TH" dirty="0"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  <p:pic>
        <p:nvPicPr>
          <p:cNvPr id="5122" name="Picture 2" descr="ThaiNurseClub : สัญญาณชีพและการประเมิน ตอนที่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97" y="2348880"/>
            <a:ext cx="6696744" cy="424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41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rmutphysics.com/charud/oldnews/146/science/ai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823"/>
            <a:ext cx="6408712" cy="477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467544" y="4975428"/>
            <a:ext cx="8280920" cy="12618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latin typeface="2005_iannnnnGMO" panose="02000000000000000000" pitchFamily="2" charset="0"/>
                <a:cs typeface="2005_iannnnnGMO" panose="02000000000000000000" pitchFamily="2" charset="0"/>
              </a:rPr>
              <a:t>กระบัง</a:t>
            </a:r>
            <a:r>
              <a:rPr lang="th-TH" sz="2400" dirty="0" smtClean="0">
                <a:latin typeface="2005_iannnnnGMO" panose="02000000000000000000" pitchFamily="2" charset="0"/>
                <a:cs typeface="2005_iannnnnGMO" panose="02000000000000000000" pitchFamily="2" charset="0"/>
              </a:rPr>
              <a:t>ลม </a:t>
            </a:r>
            <a:r>
              <a:rPr lang="th-TH" sz="2400" dirty="0" smtClean="0">
                <a:latin typeface="2005_iannnnnGMO" panose="02000000000000000000" pitchFamily="2" charset="0"/>
                <a:cs typeface="2005_iannnnnGMO" panose="02000000000000000000" pitchFamily="2" charset="0"/>
              </a:rPr>
              <a:t>และกระดูกซี่โครง จะทำให้ปริมาตรของช่องอก เพิ่มหรือลด</a:t>
            </a:r>
            <a:r>
              <a:rPr lang="th-TH" sz="2400" dirty="0" smtClean="0">
                <a:solidFill>
                  <a:schemeClr val="accent6">
                    <a:lumMod val="75000"/>
                  </a:schemeClr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 เมื่อกระบังลมเคลื่อนที่ต่ำลง และกระดูกซี่โครงขยาย ปริมาตรช่องอกจะ</a:t>
            </a:r>
            <a:r>
              <a:rPr lang="th-TH" sz="2400" b="1" u="sng" dirty="0" smtClean="0">
                <a:solidFill>
                  <a:schemeClr val="accent6">
                    <a:lumMod val="75000"/>
                  </a:schemeClr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เพิ่มขึ้น</a:t>
            </a:r>
            <a:r>
              <a:rPr lang="th-TH" sz="2400" dirty="0" smtClean="0">
                <a:solidFill>
                  <a:schemeClr val="accent6">
                    <a:lumMod val="75000"/>
                  </a:schemeClr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 ความดันอากาศในช่องอกมีค่า</a:t>
            </a:r>
            <a:r>
              <a:rPr lang="th-TH" sz="2400" b="1" u="sng" dirty="0" smtClean="0">
                <a:solidFill>
                  <a:schemeClr val="accent6">
                    <a:lumMod val="75000"/>
                  </a:schemeClr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น้อยลง</a:t>
            </a:r>
            <a:r>
              <a:rPr lang="th-TH" sz="2400" dirty="0" smtClean="0">
                <a:solidFill>
                  <a:schemeClr val="accent6">
                    <a:lumMod val="75000"/>
                  </a:schemeClr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 </a:t>
            </a:r>
            <a:r>
              <a:rPr lang="th-TH" sz="2400" dirty="0" smtClean="0">
                <a:latin typeface="2005_iannnnnGMO" panose="02000000000000000000" pitchFamily="2" charset="0"/>
                <a:cs typeface="2005_iannnnnGMO" panose="02000000000000000000" pitchFamily="2" charset="0"/>
              </a:rPr>
              <a:t>จึงทำให้อากาศภายนอกเข้าทางหลอดลม และดันถุงลมปอดพองออก เรียกว่า</a:t>
            </a:r>
            <a:r>
              <a:rPr lang="th-TH" b="1" dirty="0" smtClean="0">
                <a:solidFill>
                  <a:srgbClr val="FF0000"/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ลมหายใจ</a:t>
            </a:r>
            <a:r>
              <a:rPr lang="th-TH" b="1" dirty="0" smtClean="0">
                <a:solidFill>
                  <a:srgbClr val="FF0000"/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เข้า</a:t>
            </a:r>
            <a:endParaRPr lang="th-TH" b="1" dirty="0">
              <a:solidFill>
                <a:srgbClr val="FF0000"/>
              </a:solidFill>
              <a:latin typeface="2005_iannnnnGMO" panose="02000000000000000000" pitchFamily="2" charset="0"/>
              <a:cs typeface="2005_iannnnnGM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9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ระบบหายใจ (Respiratory system): องค์ประกอบของระบบหายใจ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58" b="17530"/>
          <a:stretch/>
        </p:blipFill>
        <p:spPr bwMode="auto">
          <a:xfrm>
            <a:off x="-2" y="14311"/>
            <a:ext cx="7740353" cy="312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การทำงานของระบบทางเดินหายใจ – iDoctor Hous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297" b="16905"/>
          <a:stretch/>
        </p:blipFill>
        <p:spPr bwMode="auto">
          <a:xfrm>
            <a:off x="683568" y="3559980"/>
            <a:ext cx="8064896" cy="330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8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706090"/>
          </a:xfr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Autofit/>
          </a:bodyPr>
          <a:lstStyle/>
          <a:p>
            <a:pPr lvl="0"/>
            <a:r>
              <a:rPr lang="th-TH" sz="3600" b="1" dirty="0">
                <a:solidFill>
                  <a:schemeClr val="bg1"/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2. การแลกเปลี่ยนแก๊สระหว่างพื้นที่ผิวของปอดกับ</a:t>
            </a:r>
            <a:r>
              <a:rPr lang="th-TH" sz="3600" b="1" dirty="0" smtClean="0">
                <a:solidFill>
                  <a:schemeClr val="bg1"/>
                </a:solidFill>
                <a:latin typeface="2005_iannnnnGMO" panose="02000000000000000000" pitchFamily="2" charset="0"/>
                <a:cs typeface="2005_iannnnnGMO" panose="02000000000000000000" pitchFamily="2" charset="0"/>
              </a:rPr>
              <a:t>เลือด</a:t>
            </a:r>
            <a:endParaRPr lang="th-TH" sz="3600" dirty="0">
              <a:solidFill>
                <a:schemeClr val="bg1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7504" y="1196752"/>
            <a:ext cx="4824536" cy="2304256"/>
          </a:xfrm>
        </p:spPr>
        <p:txBody>
          <a:bodyPr>
            <a:normAutofit/>
          </a:bodyPr>
          <a:lstStyle/>
          <a:p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ที่ปอดมีถุงลมเล็กๆห้อมล้อมด้วยหลอดเลือดฝอย</a:t>
            </a:r>
          </a:p>
          <a:p>
            <a:r>
              <a:rPr lang="th-TH" sz="2800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การแลกเปลี่ยนแก๊สเกิดขึ้นที่บริเวณ</a:t>
            </a:r>
          </a:p>
          <a:p>
            <a:pPr lvl="1"/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ถุงลมในปอดกับหลอดเลือดฝอยรอบๆ</a:t>
            </a:r>
          </a:p>
          <a:p>
            <a:pPr lvl="1"/>
            <a:r>
              <a:rPr lang="th-TH" dirty="0">
                <a:latin typeface="2005_iannnnnMTV" panose="02000000000000000000" pitchFamily="2" charset="0"/>
                <a:cs typeface="2005_iannnnnMTV" panose="02000000000000000000" pitchFamily="2" charset="0"/>
              </a:rPr>
              <a:t>หลอดเลือด</a:t>
            </a:r>
            <a:r>
              <a:rPr lang="th-TH" dirty="0" smtClean="0">
                <a:latin typeface="2005_iannnnnMTV" panose="02000000000000000000" pitchFamily="2" charset="0"/>
                <a:cs typeface="2005_iannnnnMTV" panose="02000000000000000000" pitchFamily="2" charset="0"/>
              </a:rPr>
              <a:t>ฝอยกับเนื้อเยื่อ</a:t>
            </a:r>
            <a:endParaRPr lang="th-TH" dirty="0">
              <a:latin typeface="2005_iannnnnMTV" panose="02000000000000000000" pitchFamily="2" charset="0"/>
              <a:cs typeface="2005_iannnnnMTV" panose="02000000000000000000" pitchFamily="2" charset="0"/>
            </a:endParaRPr>
          </a:p>
        </p:txBody>
      </p:sp>
      <p:pic>
        <p:nvPicPr>
          <p:cNvPr id="6146" name="Picture 2" descr="L1T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59" t="5833" b="6013"/>
          <a:stretch/>
        </p:blipFill>
        <p:spPr bwMode="auto">
          <a:xfrm>
            <a:off x="4882110" y="1412776"/>
            <a:ext cx="4211960" cy="259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กระบวนการหายใจ - Learn about scienc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46608"/>
            <a:ext cx="3533775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ลูกศรลง 3"/>
          <p:cNvSpPr/>
          <p:nvPr/>
        </p:nvSpPr>
        <p:spPr>
          <a:xfrm rot="3694916">
            <a:off x="5312846" y="3530372"/>
            <a:ext cx="432048" cy="17393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953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2779</TotalTime>
  <Words>532</Words>
  <Application>Microsoft Office PowerPoint</Application>
  <PresentationFormat>นำเสนอทางหน้าจอ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15</vt:i4>
      </vt:variant>
    </vt:vector>
  </HeadingPairs>
  <TitlesOfParts>
    <vt:vector size="16" baseType="lpstr">
      <vt:lpstr>ชุดรูปแบบของ Office</vt:lpstr>
      <vt:lpstr>ระบบหายใจ (Respiratory System)</vt:lpstr>
      <vt:lpstr>ตัวชี้วัด</vt:lpstr>
      <vt:lpstr>ระบบหายใจ (Respiratory System)</vt:lpstr>
      <vt:lpstr>อวัยวะและหน้าที่ของอวัยวะในระบบหายใจ</vt:lpstr>
      <vt:lpstr>กระบวนการหายใจ</vt:lpstr>
      <vt:lpstr>การสูดลมหายใจ</vt:lpstr>
      <vt:lpstr>งานนำเสนอ PowerPoint</vt:lpstr>
      <vt:lpstr>งานนำเสนอ PowerPoint</vt:lpstr>
      <vt:lpstr>2. การแลกเปลี่ยนแก๊สระหว่างพื้นที่ผิวของปอดกับเลือด</vt:lpstr>
      <vt:lpstr>3. การแลกเปลี่ยนแก๊สระหว่างเลือดกับเซลล์ในร่างกาย</vt:lpstr>
      <vt:lpstr>อาการที่เกี่ยวข้องกับการหายใจ</vt:lpstr>
      <vt:lpstr>โรคที่เกี่ยวข้องกับระบบหายใจ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ระบบหายใจ (Respiratory System)</dc:title>
  <dc:creator>My</dc:creator>
  <cp:lastModifiedBy>My</cp:lastModifiedBy>
  <cp:revision>51</cp:revision>
  <dcterms:created xsi:type="dcterms:W3CDTF">2020-05-25T06:26:27Z</dcterms:created>
  <dcterms:modified xsi:type="dcterms:W3CDTF">2020-05-27T04:48:43Z</dcterms:modified>
</cp:coreProperties>
</file>