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s/comment1.xml" ContentType="application/vnd.openxmlformats-officedocument.presentationml.comments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4"/>
    <p:sldId id="282" r:id="rId35"/>
    <p:sldId id="283" r:id="rId36"/>
    <p:sldId id="284" r:id="rId37"/>
    <p:sldId id="285" r:id="rId38"/>
    <p:sldId id="286" r:id="rId3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mAuthor id="0" name="อนุพงศ์ จูงใจ" initials="อจ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comments" Target="comments/comment1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/Relationships>
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m authorId="0" dt="2561-05-29T21:25:07.024" idx="1">
    <p:pos x="2007" y="5085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ชื่อเรื่องและชื่อเรื่องร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ข้อความชื่อเรื่อง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ข้อความชื่อเรื่อง</a:t>
            </a:r>
          </a:p>
        </p:txBody>
      </p:sp>
      <p:sp>
        <p:nvSpPr>
          <p:cNvPr id="12" name="เนื้อหาระดับหนึ่ง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เนื้อหาระดับหนึ่ง</a:t>
            </a:r>
          </a:p>
          <a:p>
            <a:pPr lvl="1"/>
            <a:r>
              <a:t>เนื้อหาระดับสอง</a:t>
            </a:r>
          </a:p>
          <a:p>
            <a:pPr lvl="2"/>
            <a:r>
              <a:t>เนื้อหาระดับสาม</a:t>
            </a:r>
          </a:p>
          <a:p>
            <a:pPr lvl="3"/>
            <a:r>
              <a:t>เนื้อหาระดับสี่</a:t>
            </a:r>
          </a:p>
          <a:p>
            <a:pPr lvl="4"/>
            <a:r>
              <a:t>เนื้อหาระดับห้า</a:t>
            </a:r>
          </a:p>
        </p:txBody>
      </p:sp>
      <p:sp>
        <p:nvSpPr>
          <p:cNvPr id="13" name="เลขสไลด์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คำค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b="1"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ป้อนคำอ้างอิงที่นี่”"/>
          <p:cNvSpPr txBox="1"/>
          <p:nvPr>
            <p:ph type="body" sz="quarter" idx="14"/>
          </p:nvPr>
        </p:nvSpPr>
        <p:spPr>
          <a:xfrm>
            <a:off x="1270000" y="4226540"/>
            <a:ext cx="10464800" cy="76712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4000"/>
            </a:lvl1pPr>
          </a:lstStyle>
          <a:p>
            <a:pPr/>
            <a:r>
              <a:t>“ป้อนคำอ้างอิงที่นี่”</a:t>
            </a:r>
          </a:p>
        </p:txBody>
      </p:sp>
      <p:sp>
        <p:nvSpPr>
          <p:cNvPr id="95" name="เลขสไลด์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รูป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ภาพ"/>
          <p:cNvSpPr/>
          <p:nvPr>
            <p:ph type="pic" idx="13"/>
          </p:nvPr>
        </p:nvSpPr>
        <p:spPr>
          <a:xfrm>
            <a:off x="-812800" y="0"/>
            <a:ext cx="14630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เลขสไลด์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เลขสไลด์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รูปภาพ - แนวนอ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ภาพ"/>
          <p:cNvSpPr/>
          <p:nvPr>
            <p:ph type="pic" idx="13"/>
          </p:nvPr>
        </p:nvSpPr>
        <p:spPr>
          <a:xfrm>
            <a:off x="1600200" y="330200"/>
            <a:ext cx="9779001" cy="65193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ข้อความชื่อเรื่อง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ข้อความชื่อเรื่อง</a:t>
            </a:r>
          </a:p>
        </p:txBody>
      </p:sp>
      <p:sp>
        <p:nvSpPr>
          <p:cNvPr id="22" name="เนื้อหาระดับหนึ่ง…"/>
          <p:cNvSpPr txBox="1"/>
          <p:nvPr>
            <p:ph type="body" sz="quarter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เนื้อหาระดับหนึ่ง</a:t>
            </a:r>
          </a:p>
          <a:p>
            <a:pPr lvl="1"/>
            <a:r>
              <a:t>เนื้อหาระดับสอง</a:t>
            </a:r>
          </a:p>
          <a:p>
            <a:pPr lvl="2"/>
            <a:r>
              <a:t>เนื้อหาระดับสาม</a:t>
            </a:r>
          </a:p>
          <a:p>
            <a:pPr lvl="3"/>
            <a:r>
              <a:t>เนื้อหาระดับสี่</a:t>
            </a:r>
          </a:p>
          <a:p>
            <a:pPr lvl="4"/>
            <a:r>
              <a:t>เนื้อหาระดับห้า</a:t>
            </a:r>
          </a:p>
        </p:txBody>
      </p:sp>
      <p:sp>
        <p:nvSpPr>
          <p:cNvPr id="23" name="เลขสไลด์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ชื่อเรื่อง - ตรงกลา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ข้อความชื่อเรื่อง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ข้อความชื่อเรื่อง</a:t>
            </a:r>
          </a:p>
        </p:txBody>
      </p:sp>
      <p:sp>
        <p:nvSpPr>
          <p:cNvPr id="31" name="เลขสไลด์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รูปภาพ - 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ภาพ"/>
          <p:cNvSpPr/>
          <p:nvPr>
            <p:ph type="pic" sz="half" idx="13"/>
          </p:nvPr>
        </p:nvSpPr>
        <p:spPr>
          <a:xfrm>
            <a:off x="6642100" y="762000"/>
            <a:ext cx="5494867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ข้อความชื่อเรื่อง"/>
          <p:cNvSpPr txBox="1"/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ข้อความชื่อเรื่อง</a:t>
            </a:r>
          </a:p>
        </p:txBody>
      </p:sp>
      <p:sp>
        <p:nvSpPr>
          <p:cNvPr id="40" name="เนื้อหาระดับหนึ่ง…"/>
          <p:cNvSpPr txBox="1"/>
          <p:nvPr>
            <p:ph type="body" sz="quarter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เนื้อหาระดับหนึ่ง</a:t>
            </a:r>
          </a:p>
          <a:p>
            <a:pPr lvl="1"/>
            <a:r>
              <a:t>เนื้อหาระดับสอง</a:t>
            </a:r>
          </a:p>
          <a:p>
            <a:pPr lvl="2"/>
            <a:r>
              <a:t>เนื้อหาระดับสาม</a:t>
            </a:r>
          </a:p>
          <a:p>
            <a:pPr lvl="3"/>
            <a:r>
              <a:t>เนื้อหาระดับสี่</a:t>
            </a:r>
          </a:p>
          <a:p>
            <a:pPr lvl="4"/>
            <a:r>
              <a:t>เนื้อหาระดับห้า</a:t>
            </a:r>
          </a:p>
        </p:txBody>
      </p:sp>
      <p:sp>
        <p:nvSpPr>
          <p:cNvPr id="41" name="เลขสไลด์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ชื่อเรื่อง - ด้านบ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ข้อความชื่อเรื่อง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ข้อความชื่อเรื่อง</a:t>
            </a:r>
          </a:p>
        </p:txBody>
      </p:sp>
      <p:sp>
        <p:nvSpPr>
          <p:cNvPr id="49" name="เลขสไลด์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ชื่อเรื่องและสัญลักษณ์หัวข้อย่อ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ข้อความชื่อเรื่อง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ข้อความชื่อเรื่อง</a:t>
            </a:r>
          </a:p>
        </p:txBody>
      </p:sp>
      <p:sp>
        <p:nvSpPr>
          <p:cNvPr id="57" name="เนื้อหาระดับหนึ่ง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เนื้อหาระดับหนึ่ง</a:t>
            </a:r>
          </a:p>
          <a:p>
            <a:pPr lvl="1"/>
            <a:r>
              <a:t>เนื้อหาระดับสอง</a:t>
            </a:r>
          </a:p>
          <a:p>
            <a:pPr lvl="2"/>
            <a:r>
              <a:t>เนื้อหาระดับสาม</a:t>
            </a:r>
          </a:p>
          <a:p>
            <a:pPr lvl="3"/>
            <a:r>
              <a:t>เนื้อหาระดับสี่</a:t>
            </a:r>
          </a:p>
          <a:p>
            <a:pPr lvl="4"/>
            <a:r>
              <a:t>เนื้อหาระดับห้า</a:t>
            </a:r>
          </a:p>
        </p:txBody>
      </p:sp>
      <p:sp>
        <p:nvSpPr>
          <p:cNvPr id="58" name="เลขสไลด์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ชื่อเรื่อง สัญลักษณ์หัวข้อย่อยและรูป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ภาพ"/>
          <p:cNvSpPr/>
          <p:nvPr>
            <p:ph type="pic" sz="half" idx="13"/>
          </p:nvPr>
        </p:nvSpPr>
        <p:spPr>
          <a:xfrm>
            <a:off x="6718300" y="1054100"/>
            <a:ext cx="5334000" cy="8001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ข้อความชื่อเรื่อง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ข้อความชื่อเรื่อง</a:t>
            </a:r>
          </a:p>
        </p:txBody>
      </p:sp>
      <p:sp>
        <p:nvSpPr>
          <p:cNvPr id="67" name="เนื้อหาระดับหนึ่ง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pPr/>
            <a:r>
              <a:t>เนื้อหาระดับหนึ่ง</a:t>
            </a:r>
          </a:p>
          <a:p>
            <a:pPr lvl="1"/>
            <a:r>
              <a:t>เนื้อหาระดับสอง</a:t>
            </a:r>
          </a:p>
          <a:p>
            <a:pPr lvl="2"/>
            <a:r>
              <a:t>เนื้อหาระดับสาม</a:t>
            </a:r>
          </a:p>
          <a:p>
            <a:pPr lvl="3"/>
            <a:r>
              <a:t>เนื้อหาระดับสี่</a:t>
            </a:r>
          </a:p>
          <a:p>
            <a:pPr lvl="4"/>
            <a:r>
              <a:t>เนื้อหาระดับห้า</a:t>
            </a:r>
          </a:p>
        </p:txBody>
      </p:sp>
      <p:sp>
        <p:nvSpPr>
          <p:cNvPr id="68" name="เลขสไลด์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สัญลักษณ์หัวข้อย่อ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เนื้อหาระดับหนึ่ง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เนื้อหาระดับหนึ่ง</a:t>
            </a:r>
          </a:p>
          <a:p>
            <a:pPr lvl="1"/>
            <a:r>
              <a:t>เนื้อหาระดับสอง</a:t>
            </a:r>
          </a:p>
          <a:p>
            <a:pPr lvl="2"/>
            <a:r>
              <a:t>เนื้อหาระดับสาม</a:t>
            </a:r>
          </a:p>
          <a:p>
            <a:pPr lvl="3"/>
            <a:r>
              <a:t>เนื้อหาระดับสี่</a:t>
            </a:r>
          </a:p>
          <a:p>
            <a:pPr lvl="4"/>
            <a:r>
              <a:t>เนื้อหาระดับห้า</a:t>
            </a:r>
          </a:p>
        </p:txBody>
      </p:sp>
      <p:sp>
        <p:nvSpPr>
          <p:cNvPr id="76" name="เลขสไลด์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รูปภาพ - 3 รูปขึ้นไป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ภาพ"/>
          <p:cNvSpPr/>
          <p:nvPr>
            <p:ph type="pic" sz="quarter" idx="13"/>
          </p:nvPr>
        </p:nvSpPr>
        <p:spPr>
          <a:xfrm>
            <a:off x="6464300" y="5067300"/>
            <a:ext cx="5943600" cy="3962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ภาพ"/>
          <p:cNvSpPr/>
          <p:nvPr>
            <p:ph type="pic" sz="quarter" idx="14"/>
          </p:nvPr>
        </p:nvSpPr>
        <p:spPr>
          <a:xfrm>
            <a:off x="6464300" y="762000"/>
            <a:ext cx="584835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ภาพ"/>
          <p:cNvSpPr/>
          <p:nvPr>
            <p:ph type="pic" sz="half" idx="15"/>
          </p:nvPr>
        </p:nvSpPr>
        <p:spPr>
          <a:xfrm>
            <a:off x="723900" y="723900"/>
            <a:ext cx="5638801" cy="845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เลขสไลด์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ข้อความชื่อเรื่อง"/>
          <p:cNvSpPr txBox="1"/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ข้อความชื่อเรื่อง</a:t>
            </a:r>
          </a:p>
        </p:txBody>
      </p:sp>
      <p:sp>
        <p:nvSpPr>
          <p:cNvPr id="3" name="เนื้อหาระดับหนึ่ง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เนื้อหาระดับหนึ่ง</a:t>
            </a:r>
          </a:p>
          <a:p>
            <a:pPr lvl="1"/>
            <a:r>
              <a:t>เนื้อหาระดับสอง</a:t>
            </a:r>
          </a:p>
          <a:p>
            <a:pPr lvl="2"/>
            <a:r>
              <a:t>เนื้อหาระดับสาม</a:t>
            </a:r>
          </a:p>
          <a:p>
            <a:pPr lvl="3"/>
            <a:r>
              <a:t>เนื้อหาระดับสี่</a:t>
            </a:r>
          </a:p>
          <a:p>
            <a:pPr lvl="4"/>
            <a:r>
              <a:t>เนื้อหาระดับห้า</a:t>
            </a:r>
          </a:p>
        </p:txBody>
      </p:sp>
      <p:sp>
        <p:nvSpPr>
          <p:cNvPr id="4" name="เลขสไลด์"/>
          <p:cNvSpPr txBox="1"/>
          <p:nvPr>
            <p:ph type="sldNum" sz="quarter" idx="2"/>
          </p:nvPr>
        </p:nvSpPr>
        <p:spPr>
          <a:xfrm>
            <a:off x="6311798" y="9245599"/>
            <a:ext cx="368504" cy="3810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omments" Target="../comments/comment1.xml"/><Relationship Id="rId3" Type="http://schemas.openxmlformats.org/officeDocument/2006/relationships/image" Target="../media/image18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พัฒนาการของอาเซียน"/>
          <p:cNvSpPr txBox="1"/>
          <p:nvPr>
            <p:ph type="ctrTitle"/>
          </p:nvPr>
        </p:nvSpPr>
        <p:spPr>
          <a:xfrm>
            <a:off x="1377381" y="487785"/>
            <a:ext cx="10464801" cy="1860023"/>
          </a:xfrm>
          <a:prstGeom prst="rect">
            <a:avLst/>
          </a:prstGeom>
        </p:spPr>
        <p:txBody>
          <a:bodyPr/>
          <a:lstStyle>
            <a:lvl1pPr>
              <a:defRPr b="1" sz="6000"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/>
            <a:r>
              <a:t>พัฒนาการของอาเซียน</a:t>
            </a:r>
          </a:p>
        </p:txBody>
      </p:sp>
      <p:sp>
        <p:nvSpPr>
          <p:cNvPr id="120" name="หน่วยการเรียนรู้ที่ 1"/>
          <p:cNvSpPr txBox="1"/>
          <p:nvPr>
            <p:ph type="subTitle" sz="quarter" idx="1"/>
          </p:nvPr>
        </p:nvSpPr>
        <p:spPr>
          <a:xfrm>
            <a:off x="1515443" y="2724150"/>
            <a:ext cx="10464801" cy="1130300"/>
          </a:xfrm>
          <a:prstGeom prst="rect">
            <a:avLst/>
          </a:prstGeom>
        </p:spPr>
        <p:txBody>
          <a:bodyPr/>
          <a:lstStyle>
            <a:lvl1pPr>
              <a:defRPr sz="3500"/>
            </a:lvl1pPr>
          </a:lstStyle>
          <a:p>
            <a:pPr/>
            <a:r>
              <a:t>หน่วยการเรียนรู้ที่ 1</a:t>
            </a:r>
          </a:p>
        </p:txBody>
      </p:sp>
      <p:pic>
        <p:nvPicPr>
          <p:cNvPr id="121" name="9072D4CC-ED0F-4C03-B083-1D27305E0079-L0-001.jpeg" descr="9072D4CC-ED0F-4C03-B083-1D27305E0079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40695" y="4759250"/>
            <a:ext cx="6520744" cy="48176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ภาพ" descr="ภาพ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1782" t="0" r="21782" b="0"/>
          <a:stretch>
            <a:fillRect/>
          </a:stretch>
        </p:blipFill>
        <p:spPr>
          <a:xfrm>
            <a:off x="6718300" y="2590800"/>
            <a:ext cx="5334000" cy="6286500"/>
          </a:xfrm>
          <a:prstGeom prst="rect">
            <a:avLst/>
          </a:prstGeom>
        </p:spPr>
      </p:pic>
      <p:sp>
        <p:nvSpPr>
          <p:cNvPr id="146" name="กลไกการดำเนินการเพื่อให้เป็นไปตามจุดมุ่งหมาย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26466">
              <a:defRPr sz="5840"/>
            </a:lvl1pPr>
          </a:lstStyle>
          <a:p>
            <a:pPr/>
            <a:r>
              <a:t>กลไกการดำเนินการเพื่อให้เป็นไปตามจุดมุ่งหมาย</a:t>
            </a:r>
          </a:p>
        </p:txBody>
      </p:sp>
      <p:sp>
        <p:nvSpPr>
          <p:cNvPr id="147" name="มีการประชุมรัฐมนตรีสมาคมประชาชาติแห่งเอเชียตอนออกเฉียงใต้ขึ้นตามความจำเป็น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42900" indent="-342900" defTabSz="525779">
              <a:spcBef>
                <a:spcPts val="3400"/>
              </a:spcBef>
              <a:defRPr sz="2520"/>
            </a:pPr>
            <a:r>
              <a:t> มีการประชุมรัฐมนตรีสมาคมประชาชาติแห่งเอเชียตอนออกเฉียงใต้ขึ้นตามความจำเป็น</a:t>
            </a:r>
          </a:p>
          <a:p>
            <a:pPr marL="342900" indent="-342900" defTabSz="525779">
              <a:spcBef>
                <a:spcPts val="3400"/>
              </a:spcBef>
              <a:defRPr sz="2520"/>
            </a:pPr>
            <a:r>
              <a:t>คณะกรรมการประกอบด้วยรัฐมนตรีว่าการกระทรวงต่างประเทศเจ้าภาพหรือผู้แทนเป็นประธานและเอกอัครราชทูตของประเทศสมาชิกที่อยู่ในประเทศนั้น</a:t>
            </a:r>
          </a:p>
          <a:p>
            <a:pPr marL="342900" indent="-342900" defTabSz="525779">
              <a:spcBef>
                <a:spcPts val="3400"/>
              </a:spcBef>
              <a:defRPr sz="2520"/>
            </a:pPr>
            <a:r>
              <a:t>มีคณะกรรมการเฉพาะเรื่องและกรรมการถาวร</a:t>
            </a:r>
          </a:p>
          <a:p>
            <a:pPr marL="342900" indent="-342900" defTabSz="525779">
              <a:spcBef>
                <a:spcPts val="3400"/>
              </a:spcBef>
              <a:defRPr sz="2520"/>
            </a:pPr>
            <a:r>
              <a:t>มีสำนักงานเลขาธิการแห่งชาติในแต่ละประเทศสมาชิก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B8E9F9E7-E770-45CC-983C-4F46474EF7A5-L0-001.jpeg" descr="B8E9F9E7-E770-45CC-983C-4F46474EF7A5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4485" t="0" r="14485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0D212B2A-B4DE-490E-BA31-A37C044870C6-L0-001.jpeg" descr="0D212B2A-B4DE-490E-BA31-A37C044870C6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1537" t="0" r="21537" b="0"/>
          <a:stretch>
            <a:fillRect/>
          </a:stretch>
        </p:blipFill>
        <p:spPr>
          <a:xfrm>
            <a:off x="6718300" y="2590800"/>
            <a:ext cx="5334000" cy="6286500"/>
          </a:xfrm>
          <a:prstGeom prst="rect">
            <a:avLst/>
          </a:prstGeom>
        </p:spPr>
      </p:pic>
      <p:sp>
        <p:nvSpPr>
          <p:cNvPr id="152" name="การประชุมสุดยอดอาเซียนครั้งแรกเกิดขึ้นในพ.ศ. 2519 ที่เกาะบาหลีประเทศอินโดนีเซีย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 marL="544285" indent="-544285">
              <a:defRPr sz="4000"/>
            </a:lvl1pPr>
          </a:lstStyle>
          <a:p>
            <a:pPr/>
            <a:r>
              <a:t>การประชุมสุดยอดอาเซียนครั้งแรกเกิดขึ้นในพ.ศ. 2519 ที่เกาะบาหลีประเทศอินโดนีเซีย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6AC740ED-73A9-46A6-8AD3-17C06604FD27-L0-001.jpeg" descr="6AC740ED-73A9-46A6-8AD3-17C06604FD27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2084" r="0" b="2084"/>
          <a:stretch>
            <a:fillRect/>
          </a:stretch>
        </p:blipFill>
        <p:spPr>
          <a:xfrm>
            <a:off x="6718300" y="2590800"/>
            <a:ext cx="5334000" cy="6286500"/>
          </a:xfrm>
          <a:prstGeom prst="rect">
            <a:avLst/>
          </a:prstGeom>
        </p:spPr>
      </p:pic>
      <p:sp>
        <p:nvSpPr>
          <p:cNvPr id="155" name="ในการประชุมสุดยอดอาเซียนครั้งที่ 9 พ.ศ. 2546 ที่บาหลีประเทศอินโดนีเซียผู้นำอาเซียนได้เห็นชอบลงนามในปฏิญญาว่าด้วยความร่วมมืออาเซียนฉบับที่สอง เพื่อจัดตั้งประชาคมอาเซียนภายในพ.ศ. 2563"/>
          <p:cNvSpPr txBox="1"/>
          <p:nvPr>
            <p:ph type="body" idx="1"/>
          </p:nvPr>
        </p:nvSpPr>
        <p:spPr>
          <a:xfrm>
            <a:off x="406960" y="114048"/>
            <a:ext cx="6272329" cy="9254239"/>
          </a:xfrm>
          <a:prstGeom prst="rect">
            <a:avLst/>
          </a:prstGeom>
        </p:spPr>
        <p:txBody>
          <a:bodyPr/>
          <a:lstStyle>
            <a:lvl1pPr marL="517071" indent="-517071">
              <a:defRPr sz="3800"/>
            </a:lvl1pPr>
          </a:lstStyle>
          <a:p>
            <a:pPr/>
            <a:r>
              <a:t> ในการประชุมสุดยอดอาเซียนครั้งที่ 9 พ.ศ. 2546 ที่บาหลีประเทศอินโดนีเซียผู้นำอาเซียนได้เห็นชอบลงนามในปฏิญญาว่าด้วยความร่วมมืออาเซียนฉบับที่สอง เพื่อจัดตั้งประชาคมอาเซียนภายในพ.ศ. 2563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5E6060BE-DB0E-4B8A-8752-9C2ACEF06FB1-L0-001.jpeg" descr="5E6060BE-DB0E-4B8A-8752-9C2ACEF06FB1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259" r="0" b="1259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167E6DFB-B30B-4B06-86FB-C72A4884AB7E-L0-001.jpeg" descr="167E6DFB-B30B-4B06-86FB-C72A4884AB7E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6345" t="0" r="16345" b="0"/>
          <a:stretch>
            <a:fillRect/>
          </a:stretch>
        </p:blipFill>
        <p:spPr>
          <a:xfrm>
            <a:off x="6718300" y="762000"/>
            <a:ext cx="5334000" cy="8242300"/>
          </a:xfrm>
          <a:prstGeom prst="rect">
            <a:avLst/>
          </a:prstGeom>
        </p:spPr>
      </p:pic>
      <p:sp>
        <p:nvSpPr>
          <p:cNvPr id="160" name="การประชุมสุดยอดอาเซียนครั้งที่ 1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การประชุมสุดยอดอาเซียนครั้งที่ 12</a:t>
            </a:r>
          </a:p>
        </p:txBody>
      </p:sp>
      <p:sp>
        <p:nvSpPr>
          <p:cNvPr id="161" name="ได้ตกลงให้มีการจัดตั้งประชาคมอาเซียนให้แล้วเสร็จเร็วขึ้นภายในพ.ศ. 2559 ตลอดจนจัดโครงสร้างองค์กรของอาเซียนเป็นที่มาของการนำหลักการนี้ไปร่างเป็นกฎบัตรอาเซียน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ได้ตกลงให้มีการจัดตั้งประชาคมอาเซียนให้แล้วเสร็จเร็วขึ้นภายในพ.ศ. 2559 ตลอดจนจัดโครงสร้างองค์กรของอาเซียนเป็นที่มาของการนำหลักการนี้ไปร่างเป็นกฎบัตรอาเซียน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กฎบัตรอาเซียน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กฎบัตรอาเซียน</a:t>
            </a:r>
          </a:p>
        </p:txBody>
      </p:sp>
      <p:sp>
        <p:nvSpPr>
          <p:cNvPr id="164" name="เป็นเสมือนธรรมนูญของอาเซียนที่จะมีการวางกรอบของกฎหมายและโครงสร้างองค์กรเพื่อเพิ่มประสิทธิภาพของอาเซียน…"/>
          <p:cNvSpPr txBox="1"/>
          <p:nvPr>
            <p:ph type="body" idx="1"/>
          </p:nvPr>
        </p:nvSpPr>
        <p:spPr>
          <a:xfrm>
            <a:off x="537889" y="2590800"/>
            <a:ext cx="11929022" cy="6286500"/>
          </a:xfrm>
          <a:prstGeom prst="rect">
            <a:avLst/>
          </a:prstGeom>
        </p:spPr>
        <p:txBody>
          <a:bodyPr/>
          <a:lstStyle/>
          <a:p>
            <a:pPr/>
            <a:r>
              <a:t> เป็นเสมือนธรรมนูญของอาเซียนที่จะมีการวางกรอบของกฎหมายและโครงสร้างองค์กรเพื่อเพิ่มประสิทธิภาพของอาเซียน</a:t>
            </a:r>
          </a:p>
          <a:p>
            <a:pPr/>
            <a:r>
              <a:t>กฎบัตรอาเซียนช่วยสร้างสถานะนิติบุคคลแยกอาเซียนในฐานะที่เป็นองค์การระหว่างประเทศบาง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บทบาทการดำเนินงานของอาเซียน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5675">
              <a:defRPr b="1" sz="624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บทบาทการดำเนินงานของอาเซียน</a:t>
            </a:r>
          </a:p>
        </p:txBody>
      </p:sp>
      <p:sp>
        <p:nvSpPr>
          <p:cNvPr id="167" name="พยายามระงับข้อพิพาทระหว่างประเทศสมาชิก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 พยายามระงับข้อพิพาทระหว่างประเทศสมาชิก</a:t>
            </a:r>
          </a:p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การกำหนดท่าทีร่วมกันต่อปัญหาการเมืองระหว่างประเทศ</a:t>
            </a:r>
          </a:p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การกำหนดให้ภูมิภาคเอเชียตะวันออกเฉียงใต้เป็นเขตสันติภาพเสรีภาพและความเป็นกลาง</a:t>
            </a:r>
          </a:p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การแก้ไขปัญหากัมพูชา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14605B0B-46B1-48EB-B05F-98C974F11FFC-L0-001.jpeg" descr="14605B0B-46B1-48EB-B05F-98C974F11FFC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0032" t="0" r="20032" b="0"/>
          <a:stretch>
            <a:fillRect/>
          </a:stretch>
        </p:blipFill>
        <p:spPr>
          <a:xfrm>
            <a:off x="6493470" y="2691199"/>
            <a:ext cx="5783787" cy="6816606"/>
          </a:xfrm>
          <a:prstGeom prst="rect">
            <a:avLst/>
          </a:prstGeom>
        </p:spPr>
      </p:pic>
      <p:sp>
        <p:nvSpPr>
          <p:cNvPr id="170" name="พัฒนาการความสัมพันธ์ของอาเซียนกับประเทศคู่เจรจา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26466">
              <a:defRPr sz="5840"/>
            </a:lvl1pPr>
          </a:lstStyle>
          <a:p>
            <a:pPr/>
            <a:r>
              <a:t>พัฒนาการความสัมพันธ์ของอาเซียนกับประเทศคู่เจรจา</a:t>
            </a:r>
          </a:p>
        </p:txBody>
      </p:sp>
      <p:sp>
        <p:nvSpPr>
          <p:cNvPr id="171" name="ปัจจุบันอาเซียนมีความสัมพันธ์กับประเทศอุตสาหกรรมที่สำคัญหลายประเทศเช่นออสเตรเลียญี่ปุ่นแคนาดานิวซีแลนด์สาระมีการวมทั้งสภาพยุโรป โดยมีการเจรจาเป็นประจำทุกปี"/>
          <p:cNvSpPr txBox="1"/>
          <p:nvPr>
            <p:ph type="body" sz="half" idx="1"/>
          </p:nvPr>
        </p:nvSpPr>
        <p:spPr>
          <a:xfrm>
            <a:off x="330584" y="2590800"/>
            <a:ext cx="5955916" cy="7017524"/>
          </a:xfrm>
          <a:prstGeom prst="rect">
            <a:avLst/>
          </a:prstGeom>
        </p:spPr>
        <p:txBody>
          <a:bodyPr/>
          <a:lstStyle>
            <a:lvl1pPr marL="517071" indent="-517071">
              <a:defRPr b="1" sz="3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ปัจจุบันอาเซียนมีความสัมพันธ์กับประเทศอุตสาหกรรมที่สำคัญหลายประเทศเช่นออสเตรเลียญี่ปุ่นแคนาดานิวซีแลนด์สาระมีการวมทั้งสภาพยุโรป โดยมีการเจรจาเป็นประจำทุกปี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18E6E41B-BC00-42E6-B003-A2B098C9A288-L0-001.jpeg" descr="18E6E41B-BC00-42E6-B003-A2B098C9A288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5367" t="0" r="5367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กำเนิดสมาคมอาสา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กำเนิดสมาคมอาสา</a:t>
            </a:r>
          </a:p>
        </p:txBody>
      </p:sp>
      <p:sp>
        <p:nvSpPr>
          <p:cNvPr id="124" name="หลังสงครามโลกครั้งที่สองสิ้นสุดลงโลกถูกแบ่งเป็นสองค่ายคือค่ายเสรีประชาธิปไตยและค่ายคอมมิวนิสต์ทั้งสองต่างทำสงครามเย็นและแสวงหาพรรคพวกผู้นำในเอเชียตะวันออกเฉียงใต้มีทัศนคติสอดคล้องกันในเรื่องการต่อต้านการถูกครอบงำจากค่ายทั้งสอง กินได้แสวงหาลู่ทางที่จะกระชับความร่วมมือกันภายในภูมิภาคโดยมีประชาคมเศรษฐกิจยุโรปเป็นต้นแบบ"/>
          <p:cNvSpPr txBox="1"/>
          <p:nvPr>
            <p:ph type="body" idx="1"/>
          </p:nvPr>
        </p:nvSpPr>
        <p:spPr>
          <a:xfrm>
            <a:off x="603354" y="2590800"/>
            <a:ext cx="11798092" cy="6286500"/>
          </a:xfrm>
          <a:prstGeom prst="rect">
            <a:avLst/>
          </a:prstGeom>
        </p:spPr>
        <p:txBody>
          <a:bodyPr/>
          <a:lstStyle/>
          <a:p>
            <a:pPr/>
            <a:r>
              <a:t>หลังสงครามโลกครั้งที่สองสิ้นสุดลงโลกถูกแบ่งเป็นสองค่ายคือค่ายเสรีประชาธิปไตยและค่ายคอมมิวนิสต์ทั้งสองต่างทำสงครามเย็นและแสวงหาพรรคพวกผู้นำในเอเชียตะวันออกเฉียงใต้มีทัศนคติสอดคล้องกันในเรื่องการต่อต้านการถูกครอบงำจากค่ายทั้งสอง กินได้แสวงหาลู่ทางที่จะกระชับความร่วมมือกันภายในภูมิภาคโดยมีประชาคมเศรษฐกิจยุโรปเป็นต้นแบบ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9FDA1EFA-D5DD-4429-8E74-26FE2A46BC6F-L0-001.jpeg" descr="9FDA1EFA-D5DD-4429-8E74-26FE2A46BC6F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2036" t="0" r="22036" b="0"/>
          <a:stretch>
            <a:fillRect/>
          </a:stretch>
        </p:blipFill>
        <p:spPr>
          <a:xfrm>
            <a:off x="6560737" y="2344340"/>
            <a:ext cx="6194153" cy="7300251"/>
          </a:xfrm>
          <a:prstGeom prst="rect">
            <a:avLst/>
          </a:prstGeom>
        </p:spPr>
      </p:pic>
      <p:sp>
        <p:nvSpPr>
          <p:cNvPr id="176" name="อาเซียน-ออสเตรเลีย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อาเซียน-ออสเตรเลีย</a:t>
            </a:r>
          </a:p>
        </p:txBody>
      </p:sp>
      <p:sp>
        <p:nvSpPr>
          <p:cNvPr id="177" name="เป็นประเทศแรกที่สถาปนาความสัมพันธ์กับอาเซียน…"/>
          <p:cNvSpPr txBox="1"/>
          <p:nvPr>
            <p:ph type="body" sz="half" idx="1"/>
          </p:nvPr>
        </p:nvSpPr>
        <p:spPr>
          <a:xfrm>
            <a:off x="456977" y="2220727"/>
            <a:ext cx="5959157" cy="7039346"/>
          </a:xfrm>
          <a:prstGeom prst="rect">
            <a:avLst/>
          </a:prstGeom>
        </p:spPr>
        <p:txBody>
          <a:bodyPr/>
          <a:lstStyle/>
          <a:p>
            <a:pPr marL="489857" indent="-489857">
              <a:defRPr b="1"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 เป็นประเทศแรกที่สถาปนาความสัมพันธ์กับอาเซียน</a:t>
            </a:r>
          </a:p>
          <a:p>
            <a:pPr marL="489857" indent="-489857">
              <a:defRPr b="1"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ออสเตรเลียในด้านการพัฒนา</a:t>
            </a:r>
          </a:p>
          <a:p>
            <a:pPr marL="489857" indent="-489857">
              <a:defRPr b="1"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อาเซียนและออสเตรเลียรวมตัวทางเศรษฐกิจเพื่อเสริมสร้างความแข็งแกรีบให้อาเซียน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CCC08118-C18B-4FBE-826B-8381BE354EE3-L0-001.jpeg" descr="CCC08118-C18B-4FBE-826B-8381BE354EE3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3843" t="0" r="23843" b="0"/>
          <a:stretch>
            <a:fillRect/>
          </a:stretch>
        </p:blipFill>
        <p:spPr>
          <a:xfrm>
            <a:off x="6161849" y="2262891"/>
            <a:ext cx="5890452" cy="6942318"/>
          </a:xfrm>
          <a:prstGeom prst="rect">
            <a:avLst/>
          </a:prstGeom>
        </p:spPr>
      </p:pic>
      <p:sp>
        <p:nvSpPr>
          <p:cNvPr id="180" name="อาเซียน-นิวซีแลนด์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อาเซียน-นิวซีแลนด์</a:t>
            </a:r>
          </a:p>
        </p:txBody>
      </p:sp>
      <p:sp>
        <p:nvSpPr>
          <p:cNvPr id="181" name="อาเซียนและนิวซีแลนด์เรื่องความสัมพันธ์ระหว่างกันตั้งแต่พ.ศ. 2518…"/>
          <p:cNvSpPr txBox="1"/>
          <p:nvPr>
            <p:ph type="body" sz="half" idx="1"/>
          </p:nvPr>
        </p:nvSpPr>
        <p:spPr>
          <a:xfrm>
            <a:off x="396049" y="2208921"/>
            <a:ext cx="5890451" cy="6668379"/>
          </a:xfrm>
          <a:prstGeom prst="rect">
            <a:avLst/>
          </a:prstGeom>
        </p:spPr>
        <p:txBody>
          <a:bodyPr/>
          <a:lstStyle/>
          <a:p>
            <a:pPr marL="443048" indent="-443048" defTabSz="514095">
              <a:spcBef>
                <a:spcPts val="3300"/>
              </a:spcBef>
              <a:defRPr b="1" sz="3256">
                <a:latin typeface="Helvetica"/>
                <a:ea typeface="Helvetica"/>
                <a:cs typeface="Helvetica"/>
                <a:sym typeface="Helvetica"/>
              </a:defRPr>
            </a:pPr>
            <a:r>
              <a:t>อาเซียนและนิวซีแลนด์เรื่องความสัมพันธ์ระหว่างกันตั้งแต่พ.ศ. 2518</a:t>
            </a:r>
          </a:p>
          <a:p>
            <a:pPr marL="443048" indent="-443048" defTabSz="514095">
              <a:spcBef>
                <a:spcPts val="3300"/>
              </a:spcBef>
              <a:defRPr b="1" sz="3256">
                <a:latin typeface="Helvetica"/>
                <a:ea typeface="Helvetica"/>
                <a:cs typeface="Helvetica"/>
                <a:sym typeface="Helvetica"/>
              </a:defRPr>
            </a:pPr>
            <a:r>
              <a:t>จุดมุ่งหมายหลัก คือการพัฒนาความสัมพันธ์อย่างรอบด้าน</a:t>
            </a:r>
          </a:p>
          <a:p>
            <a:pPr marL="443048" indent="-443048" defTabSz="514095">
              <a:spcBef>
                <a:spcPts val="3300"/>
              </a:spcBef>
              <a:defRPr b="1" sz="3256">
                <a:latin typeface="Helvetica"/>
                <a:ea typeface="Helvetica"/>
                <a:cs typeface="Helvetica"/>
                <a:sym typeface="Helvetica"/>
              </a:defRPr>
            </a:pPr>
            <a:r>
              <a:t>มีความร่วมมือกับอาเซียนในด้านต่างๆเช่นการจัดการภัยพิบัติ การศึกษา วัฒนธรรม การท่องเที่ยว วิทยาศาสตร์และเทคโนโลยี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24786524-DB66-4D91-87D1-12A7211AE290-L0-001.jpeg" descr="24786524-DB66-4D91-87D1-12A7211AE290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1634" t="0" r="21634" b="0"/>
          <a:stretch>
            <a:fillRect/>
          </a:stretch>
        </p:blipFill>
        <p:spPr>
          <a:xfrm>
            <a:off x="6718300" y="2590800"/>
            <a:ext cx="5334000" cy="6286500"/>
          </a:xfrm>
          <a:prstGeom prst="rect">
            <a:avLst/>
          </a:prstGeom>
        </p:spPr>
      </p:pic>
      <p:sp>
        <p:nvSpPr>
          <p:cNvPr id="184" name="อาเซียน-ญี่ปุ่น"/>
          <p:cNvSpPr txBox="1"/>
          <p:nvPr>
            <p:ph type="title"/>
          </p:nvPr>
        </p:nvSpPr>
        <p:spPr>
          <a:xfrm>
            <a:off x="952500" y="-8211"/>
            <a:ext cx="11099800" cy="1640826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อาเซียน-ญี่ปุ่น</a:t>
            </a:r>
          </a:p>
        </p:txBody>
      </p:sp>
      <p:sp>
        <p:nvSpPr>
          <p:cNvPr id="185" name="ญี่ปุ่นได้ให้การสนับสนุนโดยจัดตั้งกองทุนการรวมกลุ่มญี่ปุ่นและอาเซียน Japan-ASEAN Integrated Fund-JAIF…"/>
          <p:cNvSpPr txBox="1"/>
          <p:nvPr>
            <p:ph type="body" sz="half" idx="1"/>
          </p:nvPr>
        </p:nvSpPr>
        <p:spPr>
          <a:xfrm>
            <a:off x="346950" y="1614283"/>
            <a:ext cx="6195954" cy="7737637"/>
          </a:xfrm>
          <a:prstGeom prst="rect">
            <a:avLst/>
          </a:prstGeom>
        </p:spPr>
        <p:txBody>
          <a:bodyPr/>
          <a:lstStyle/>
          <a:p>
            <a:pPr marL="409575" indent="-409575" defTabSz="502412">
              <a:spcBef>
                <a:spcPts val="3200"/>
              </a:spcBef>
              <a:defRPr b="1" sz="3010">
                <a:latin typeface="Helvetica"/>
                <a:ea typeface="Helvetica"/>
                <a:cs typeface="Helvetica"/>
                <a:sym typeface="Helvetica"/>
              </a:defRPr>
            </a:pPr>
            <a:r>
              <a:t>ญี่ปุ่นได้ให้การสนับสนุนโดยจัดตั้งกองทุนการรวมกลุ่มญี่ปุ่นและอาเซียน Japan-ASEAN Integrated Fund-JAIF</a:t>
            </a:r>
          </a:p>
          <a:p>
            <a:pPr marL="409575" indent="-409575" defTabSz="502412">
              <a:spcBef>
                <a:spcPts val="3200"/>
              </a:spcBef>
              <a:defRPr b="1" sz="3010">
                <a:latin typeface="Helvetica"/>
                <a:ea typeface="Helvetica"/>
                <a:cs typeface="Helvetica"/>
                <a:sym typeface="Helvetica"/>
              </a:defRPr>
            </a:pPr>
            <a:r>
              <a:t>ญี่ปุ่นเป็นประเทศแรกที่จัดตั้งประชุมความร่วมมือด้านการต่อต้านการก่อการร้ายอย่างเป็นทางการกับอาเซียน</a:t>
            </a:r>
          </a:p>
          <a:p>
            <a:pPr marL="409575" indent="-409575" defTabSz="502412">
              <a:spcBef>
                <a:spcPts val="3200"/>
              </a:spcBef>
              <a:defRPr b="1" sz="3010">
                <a:latin typeface="Helvetica"/>
                <a:ea typeface="Helvetica"/>
                <a:cs typeface="Helvetica"/>
                <a:sym typeface="Helvetica"/>
              </a:defRPr>
            </a:pPr>
            <a:r>
              <a:t>มีการจัดตั้งศูนย์อาเซียนญี่ปุ่นที่กรุงโตเกียว </a:t>
            </a:r>
          </a:p>
          <a:p>
            <a:pPr marL="409575" indent="-409575" defTabSz="502412">
              <a:spcBef>
                <a:spcPts val="3200"/>
              </a:spcBef>
              <a:defRPr b="1" sz="3010">
                <a:latin typeface="Helvetica"/>
                <a:ea typeface="Helvetica"/>
                <a:cs typeface="Helvetica"/>
                <a:sym typeface="Helvetica"/>
              </a:defRPr>
            </a:pPr>
            <a:r>
              <a:t>จัดตั้งโครงการแลกเปลี่ยนเยาวชนระหว่างประเทศญี่ปุ่นและกลุ่มเอเชียตะวันออก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82BE3C22-33A1-42AB-836B-CD75BF95DB17-L0-001.jpeg" descr="82BE3C22-33A1-42AB-836B-CD75BF95DB17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5087" t="0" r="15087" b="0"/>
          <a:stretch>
            <a:fillRect/>
          </a:stretch>
        </p:blipFill>
        <p:spPr>
          <a:xfrm rot="1217521">
            <a:off x="7850766" y="3467924"/>
            <a:ext cx="4689436" cy="5526835"/>
          </a:xfrm>
          <a:prstGeom prst="rect">
            <a:avLst/>
          </a:prstGeom>
        </p:spPr>
      </p:pic>
      <p:sp>
        <p:nvSpPr>
          <p:cNvPr id="188" name="อาเซียน-แคนาดา"/>
          <p:cNvSpPr txBox="1"/>
          <p:nvPr>
            <p:ph type="title"/>
          </p:nvPr>
        </p:nvSpPr>
        <p:spPr>
          <a:xfrm>
            <a:off x="952500" y="13611"/>
            <a:ext cx="11099800" cy="2120901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อาเซียน-แคนาดา</a:t>
            </a:r>
          </a:p>
        </p:txBody>
      </p:sp>
      <p:sp>
        <p:nvSpPr>
          <p:cNvPr id="189" name="ลงนามในความตกลงว่าด้วยความร่วมมือทางด้านเศรษฐกิจในพ.ศ. 2524…"/>
          <p:cNvSpPr txBox="1"/>
          <p:nvPr>
            <p:ph type="body" idx="1"/>
          </p:nvPr>
        </p:nvSpPr>
        <p:spPr>
          <a:xfrm>
            <a:off x="117823" y="1619738"/>
            <a:ext cx="7287035" cy="7672173"/>
          </a:xfrm>
          <a:prstGeom prst="rect">
            <a:avLst/>
          </a:prstGeom>
        </p:spPr>
        <p:txBody>
          <a:bodyPr/>
          <a:lstStyle/>
          <a:p>
            <a:pPr marL="435428" indent="-435428">
              <a:defRPr b="1" sz="3200">
                <a:latin typeface="Helvetica"/>
                <a:ea typeface="Helvetica"/>
                <a:cs typeface="Helvetica"/>
                <a:sym typeface="Helvetica"/>
              </a:defRPr>
            </a:pPr>
            <a:r>
              <a:t>ลงนามในความตกลงว่าด้วยความร่วมมือทางด้านเศรษฐกิจในพ.ศ. 2524 </a:t>
            </a:r>
          </a:p>
          <a:p>
            <a:pPr marL="435428" indent="-435428">
              <a:defRPr b="1" sz="3200">
                <a:latin typeface="Helvetica"/>
                <a:ea typeface="Helvetica"/>
                <a:cs typeface="Helvetica"/>
                <a:sym typeface="Helvetica"/>
              </a:defRPr>
            </a:pPr>
            <a:r>
              <a:t>มีการจัดตั้งคณะกรรมการร่วมว่าด้วยความร่วมมืออาเซียนแคนาดา</a:t>
            </a:r>
          </a:p>
          <a:p>
            <a:pPr marL="435428" indent="-435428">
              <a:defRPr b="1" sz="3200">
                <a:latin typeface="Helvetica"/>
                <a:ea typeface="Helvetica"/>
                <a:cs typeface="Helvetica"/>
                <a:sym typeface="Helvetica"/>
              </a:defRPr>
            </a:pPr>
            <a:r>
              <a:t>ความสัมพันธ์ระหว่างอาเซียนและแคนาดาประสบปัญหามาก</a:t>
            </a:r>
          </a:p>
          <a:p>
            <a:pPr marL="435428" indent="-435428">
              <a:defRPr b="1" sz="3200">
                <a:latin typeface="Helvetica"/>
                <a:ea typeface="Helvetica"/>
                <a:cs typeface="Helvetica"/>
                <a:sym typeface="Helvetica"/>
              </a:defRPr>
            </a:pPr>
            <a:r>
              <a:t>ปัจจุบันอาเซียนและแคนาดาจะทำปฏิญญาร่วมว่าด้วยความเป็นหุ้นส่วนที่เพิ่มพูนระหว่างอาเซียนกับแคนาดา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73E35143-22A5-4565-9090-5B4E1294F2FD-L0-001.jpeg" descr="73E35143-22A5-4565-9090-5B4E1294F2FD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010" t="0" r="8010" b="0"/>
          <a:stretch>
            <a:fillRect/>
          </a:stretch>
        </p:blipFill>
        <p:spPr>
          <a:xfrm>
            <a:off x="6459681" y="2471057"/>
            <a:ext cx="6054438" cy="7135587"/>
          </a:xfrm>
          <a:prstGeom prst="rect">
            <a:avLst/>
          </a:prstGeom>
        </p:spPr>
      </p:pic>
      <p:sp>
        <p:nvSpPr>
          <p:cNvPr id="192" name="อาเซียน-สหรัฐอเมริกา"/>
          <p:cNvSpPr txBox="1"/>
          <p:nvPr>
            <p:ph type="title"/>
          </p:nvPr>
        </p:nvSpPr>
        <p:spPr>
          <a:xfrm>
            <a:off x="952500" y="192456"/>
            <a:ext cx="11099800" cy="1666270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อาเซียน-สหรัฐอเมริกา</a:t>
            </a:r>
          </a:p>
        </p:txBody>
      </p:sp>
      <p:sp>
        <p:nvSpPr>
          <p:cNvPr id="193" name="ปัจจุบันสหรัฐอเมริกาการหารือด้านการเมืองและความมั่นคงกับอาเซียน…"/>
          <p:cNvSpPr txBox="1"/>
          <p:nvPr>
            <p:ph type="body" sz="half" idx="1"/>
          </p:nvPr>
        </p:nvSpPr>
        <p:spPr>
          <a:xfrm>
            <a:off x="404269" y="1641424"/>
            <a:ext cx="5962460" cy="7650393"/>
          </a:xfrm>
          <a:prstGeom prst="rect">
            <a:avLst/>
          </a:prstGeom>
        </p:spPr>
        <p:txBody>
          <a:bodyPr/>
          <a:lstStyle/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ปัจจุบันสหรัฐอเมริกาการหารือด้านการเมืองและความมั่นคงกับอาเซียน</a:t>
            </a:r>
          </a:p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อาเซียนต้องการความช่วยเหลือเพื่อการพัฒนาและการค้า</a:t>
            </a:r>
          </a:p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อาเซียนและสหรัฐอเมริกามีความร่วมมือที่ใกล้ชิดในด้านการต่อต้านการก่อการร้าย</a:t>
            </a:r>
          </a:p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มีเป้าหมายหลักที่จะร่วมมือในเรื่องการรวมตัวปัญหาอาชญากรรมข้ามชาติ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1BED1E2A-3354-4F61-93D6-CAD6D03B09E4-L0-001.jpeg" descr="1BED1E2A-3354-4F61-93D6-CAD6D03B09E4-L0-001.jpeg"/>
          <p:cNvPicPr>
            <a:picLocks noChangeAspect="1"/>
          </p:cNvPicPr>
          <p:nvPr>
            <p:ph type="pic" idx="13"/>
          </p:nvPr>
        </p:nvPicPr>
        <p:blipFill>
          <a:blip r:embed="rId3">
            <a:extLst/>
          </a:blip>
          <a:srcRect l="12250" t="0" r="12250" b="0"/>
          <a:stretch>
            <a:fillRect/>
          </a:stretch>
        </p:blipFill>
        <p:spPr>
          <a:xfrm rot="901994">
            <a:off x="6794652" y="2494279"/>
            <a:ext cx="5508453" cy="6492106"/>
          </a:xfrm>
          <a:prstGeom prst="rect">
            <a:avLst/>
          </a:prstGeom>
        </p:spPr>
      </p:pic>
      <p:sp>
        <p:nvSpPr>
          <p:cNvPr id="196" name="อาเซียน-เกาหลีใต้"/>
          <p:cNvSpPr txBox="1"/>
          <p:nvPr>
            <p:ph type="title"/>
          </p:nvPr>
        </p:nvSpPr>
        <p:spPr>
          <a:xfrm>
            <a:off x="952500" y="406400"/>
            <a:ext cx="11099800" cy="1357145"/>
          </a:xfrm>
          <a:prstGeom prst="rect">
            <a:avLst/>
          </a:prstGeom>
        </p:spPr>
        <p:txBody>
          <a:bodyPr/>
          <a:lstStyle>
            <a:lvl1pPr defTabSz="549148">
              <a:defRPr b="1" sz="7519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อาเซียน-เกาหลีใต้</a:t>
            </a:r>
          </a:p>
        </p:txBody>
      </p:sp>
      <p:sp>
        <p:nvSpPr>
          <p:cNvPr id="197" name="ผลิตได้เข้าเป็นภาคีความตกลงหรือภาคยานุวัติสนธิสัญญาไมตรีและความร่วมมือในเอเชียตอนออกเฉียงใต้…"/>
          <p:cNvSpPr txBox="1"/>
          <p:nvPr>
            <p:ph type="body" sz="half" idx="1"/>
          </p:nvPr>
        </p:nvSpPr>
        <p:spPr>
          <a:xfrm>
            <a:off x="276030" y="1963428"/>
            <a:ext cx="6163222" cy="7541244"/>
          </a:xfrm>
          <a:prstGeom prst="rect">
            <a:avLst/>
          </a:prstGeom>
        </p:spPr>
        <p:txBody>
          <a:bodyPr/>
          <a:lstStyle/>
          <a:p>
            <a:pPr marL="430257" indent="-430257" defTabSz="543305">
              <a:spcBef>
                <a:spcPts val="3500"/>
              </a:spcBef>
              <a:defRPr b="1" sz="3162">
                <a:latin typeface="Helvetica"/>
                <a:ea typeface="Helvetica"/>
                <a:cs typeface="Helvetica"/>
                <a:sym typeface="Helvetica"/>
              </a:defRPr>
            </a:pPr>
            <a:r>
              <a:t>ผลิตได้เข้าเป็นภาคีความตกลงหรือภาคยานุวัติสนธิสัญญาไมตรีและความร่วมมือในเอเชียตอนออกเฉียงใต้</a:t>
            </a:r>
          </a:p>
          <a:p>
            <a:pPr marL="430257" indent="-430257" defTabSz="543305">
              <a:spcBef>
                <a:spcPts val="3500"/>
              </a:spcBef>
              <a:defRPr b="1" sz="3162">
                <a:latin typeface="Helvetica"/>
                <a:ea typeface="Helvetica"/>
                <a:cs typeface="Helvetica"/>
                <a:sym typeface="Helvetica"/>
              </a:defRPr>
            </a:pPr>
            <a:r>
              <a:t>ได้ลงนามข้อตกลงมีการจัดตั้งเขตการค้าเสรีระหว่างกัน</a:t>
            </a:r>
          </a:p>
          <a:p>
            <a:pPr marL="430257" indent="-430257" defTabSz="543305">
              <a:spcBef>
                <a:spcPts val="3500"/>
              </a:spcBef>
              <a:defRPr b="1" sz="3162">
                <a:latin typeface="Helvetica"/>
                <a:ea typeface="Helvetica"/>
                <a:cs typeface="Helvetica"/>
                <a:sym typeface="Helvetica"/>
              </a:defRPr>
            </a:pPr>
            <a:r>
              <a:t>มีการจัดตั้งศูนย์อาเซียนเกาหลีที่กรุงโซลเมื่อ พ.ศ. 2551</a:t>
            </a:r>
          </a:p>
          <a:p>
            <a:pPr marL="430257" indent="-430257" defTabSz="543305">
              <a:spcBef>
                <a:spcPts val="3500"/>
              </a:spcBef>
              <a:defRPr b="1" sz="3162">
                <a:latin typeface="Helvetica"/>
                <a:ea typeface="Helvetica"/>
                <a:cs typeface="Helvetica"/>
                <a:sym typeface="Helvetica"/>
              </a:defRPr>
            </a:pPr>
            <a:r>
              <a:t>เกาหลีใต้มีความร่วมมือในด้านการค้าการลงทุน การขนส่ง การท่องเที่ยวการเกษตรฯ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F277616E-BA58-4D50-84B0-F02E7DF9B4B3-L0-001.jpeg" descr="F277616E-BA58-4D50-84B0-F02E7DF9B4B3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7603" t="0" r="7603" b="0"/>
          <a:stretch>
            <a:fillRect/>
          </a:stretch>
        </p:blipFill>
        <p:spPr>
          <a:xfrm rot="604510">
            <a:off x="6167275" y="2346061"/>
            <a:ext cx="6130490" cy="7225219"/>
          </a:xfrm>
          <a:prstGeom prst="rect">
            <a:avLst/>
          </a:prstGeom>
        </p:spPr>
      </p:pic>
      <p:sp>
        <p:nvSpPr>
          <p:cNvPr id="200" name="อาเซียน-รัสเซีย"/>
          <p:cNvSpPr txBox="1"/>
          <p:nvPr>
            <p:ph type="title"/>
          </p:nvPr>
        </p:nvSpPr>
        <p:spPr>
          <a:xfrm>
            <a:off x="952500" y="406400"/>
            <a:ext cx="11099800" cy="1695379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อาเซียน-รัสเซีย</a:t>
            </a:r>
          </a:p>
        </p:txBody>
      </p:sp>
      <p:sp>
        <p:nvSpPr>
          <p:cNvPr id="201" name="รัสเซียพัฒนาความสัมพันธ์จนได้รับสถานะเป็นประเทศคู่เจรจา…"/>
          <p:cNvSpPr txBox="1"/>
          <p:nvPr>
            <p:ph type="body" sz="half" idx="1"/>
          </p:nvPr>
        </p:nvSpPr>
        <p:spPr>
          <a:xfrm>
            <a:off x="461513" y="1936152"/>
            <a:ext cx="6075936" cy="7497599"/>
          </a:xfrm>
          <a:prstGeom prst="rect">
            <a:avLst/>
          </a:prstGeom>
        </p:spPr>
        <p:txBody>
          <a:bodyPr/>
          <a:lstStyle/>
          <a:p>
            <a:pPr marL="476250" indent="-476250">
              <a:defRPr b="1" sz="3500">
                <a:latin typeface="Helvetica"/>
                <a:ea typeface="Helvetica"/>
                <a:cs typeface="Helvetica"/>
                <a:sym typeface="Helvetica"/>
              </a:defRPr>
            </a:pPr>
            <a:r>
              <a:t>รัสเซียพัฒนาความสัมพันธ์จนได้รับสถานะเป็นประเทศคู่เจรจา</a:t>
            </a:r>
          </a:p>
          <a:p>
            <a:pPr marL="476250" indent="-476250">
              <a:defRPr b="1" sz="3500">
                <a:latin typeface="Helvetica"/>
                <a:ea typeface="Helvetica"/>
                <a:cs typeface="Helvetica"/>
                <a:sym typeface="Helvetica"/>
              </a:defRPr>
            </a:pPr>
            <a:r>
              <a:t>มีการประชุมสุดยอดอาเซียนรัสเซียครั้งแรกเมื่อพ.ศ. 2548 และทุกปีจะมีการประชุมร่วมกัน</a:t>
            </a:r>
          </a:p>
          <a:p>
            <a:pPr marL="476250" indent="-476250">
              <a:defRPr b="1" sz="3500">
                <a:latin typeface="Helvetica"/>
                <a:ea typeface="Helvetica"/>
                <a:cs typeface="Helvetica"/>
                <a:sym typeface="Helvetica"/>
              </a:defRPr>
            </a:pPr>
            <a:r>
              <a:t>ผู้นำอาเซียนมีการลงนามในเอกสารความร่วมมือทางเศรษฐกิจระหว่างกัน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BAB6BC4C-241A-459A-93AA-7D2DD994C14B-L0-001.jpeg" descr="BAB6BC4C-241A-459A-93AA-7D2DD994C14B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1144" r="0" b="11144"/>
          <a:stretch>
            <a:fillRect/>
          </a:stretch>
        </p:blipFill>
        <p:spPr>
          <a:xfrm>
            <a:off x="10309606" y="163924"/>
            <a:ext cx="2592084" cy="3054956"/>
          </a:xfrm>
          <a:prstGeom prst="rect">
            <a:avLst/>
          </a:prstGeom>
        </p:spPr>
      </p:pic>
      <p:sp>
        <p:nvSpPr>
          <p:cNvPr id="204" name="อาเซียน-จีน"/>
          <p:cNvSpPr txBox="1"/>
          <p:nvPr>
            <p:ph type="title"/>
          </p:nvPr>
        </p:nvSpPr>
        <p:spPr>
          <a:xfrm>
            <a:off x="952500" y="275470"/>
            <a:ext cx="5993547" cy="1695380"/>
          </a:xfrm>
          <a:prstGeom prst="rect">
            <a:avLst/>
          </a:prstGeom>
        </p:spPr>
        <p:txBody>
          <a:bodyPr/>
          <a:lstStyle/>
          <a:p>
            <a:pPr/>
            <a:r>
              <a:t>อาเซียน-จีน</a:t>
            </a:r>
          </a:p>
        </p:txBody>
      </p:sp>
      <p:sp>
        <p:nvSpPr>
          <p:cNvPr id="205" name="มีการประชุมสุดยอดอาเซียน-จีนสมัยพิเศษที่นครหนานกิง…"/>
          <p:cNvSpPr txBox="1"/>
          <p:nvPr>
            <p:ph type="body" idx="1"/>
          </p:nvPr>
        </p:nvSpPr>
        <p:spPr>
          <a:xfrm>
            <a:off x="276030" y="3109062"/>
            <a:ext cx="12452740" cy="6004610"/>
          </a:xfrm>
          <a:prstGeom prst="rect">
            <a:avLst/>
          </a:prstGeom>
        </p:spPr>
        <p:txBody>
          <a:bodyPr/>
          <a:lstStyle/>
          <a:p>
            <a:pPr marL="476250" indent="-476250">
              <a:defRPr b="1" sz="3500">
                <a:latin typeface="Helvetica"/>
                <a:ea typeface="Helvetica"/>
                <a:cs typeface="Helvetica"/>
                <a:sym typeface="Helvetica"/>
              </a:defRPr>
            </a:pPr>
            <a:r>
              <a:t>มีการประชุมสุดยอดอาเซียน-จีนสมัยพิเศษที่นครหนานกิง</a:t>
            </a:r>
          </a:p>
          <a:p>
            <a:pPr marL="476250" indent="-476250">
              <a:defRPr b="1" sz="3500">
                <a:latin typeface="Helvetica"/>
                <a:ea typeface="Helvetica"/>
                <a:cs typeface="Helvetica"/>
                <a:sym typeface="Helvetica"/>
              </a:defRPr>
            </a:pPr>
            <a:r>
              <a:t>จีนเป็นคู่เจรจาประเทศแรกที่เข้าเป็นภาคีความตกลงหรือภาคยานุวัติสนธิสัญญาไมตรีเอเชียตะวันออกเฉียงใต้</a:t>
            </a:r>
          </a:p>
          <a:p>
            <a:pPr marL="476250" indent="-476250">
              <a:defRPr b="1" sz="3500">
                <a:latin typeface="Helvetica"/>
                <a:ea typeface="Helvetica"/>
                <a:cs typeface="Helvetica"/>
                <a:sym typeface="Helvetica"/>
              </a:defRPr>
            </a:pPr>
            <a:r>
              <a:t>เป็นประเทศแรกที่มีอาวุธนิวเคลียร์พร้อมที่จะลงนามสานต่อท้ายสนธิสัญญาเขตปลอดอาวุธนิวเคลียร์ในตะวันออกเฉียงใต้</a:t>
            </a:r>
          </a:p>
          <a:p>
            <a:pPr marL="476250" indent="-476250">
              <a:defRPr b="1" sz="3500">
                <a:latin typeface="Helvetica"/>
                <a:ea typeface="Helvetica"/>
                <a:cs typeface="Helvetica"/>
                <a:sym typeface="Helvetica"/>
              </a:defRPr>
            </a:pPr>
            <a:r>
              <a:t>เป็นประเทศคู่เจรจาประเทศแรกที่ริเริ่มการจัดตั้งเขตการค้าเสรีกับอาเซียน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34E04F5D-BC74-44B9-BFB2-73BD7C555DB0-L0-001.jpeg" descr="34E04F5D-BC74-44B9-BFB2-73BD7C555DB0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5159" r="0" b="5159"/>
          <a:stretch>
            <a:fillRect/>
          </a:stretch>
        </p:blipFill>
        <p:spPr>
          <a:xfrm>
            <a:off x="7460234" y="2372584"/>
            <a:ext cx="5334001" cy="6286501"/>
          </a:xfrm>
          <a:prstGeom prst="rect">
            <a:avLst/>
          </a:prstGeom>
        </p:spPr>
      </p:pic>
      <p:sp>
        <p:nvSpPr>
          <p:cNvPr id="208" name="อาเซียน-อินเดีย"/>
          <p:cNvSpPr txBox="1"/>
          <p:nvPr>
            <p:ph type="title"/>
          </p:nvPr>
        </p:nvSpPr>
        <p:spPr>
          <a:xfrm>
            <a:off x="6757044" y="493686"/>
            <a:ext cx="6157209" cy="1553539"/>
          </a:xfrm>
          <a:prstGeom prst="rect">
            <a:avLst/>
          </a:prstGeom>
        </p:spPr>
        <p:txBody>
          <a:bodyPr/>
          <a:lstStyle>
            <a:lvl1pPr defTabSz="549148">
              <a:defRPr b="1" sz="7519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อาเซียน-อินเดีย</a:t>
            </a:r>
          </a:p>
        </p:txBody>
      </p:sp>
      <p:sp>
        <p:nvSpPr>
          <p:cNvPr id="209" name="ปัจจุบันระดับความสำคัญอยู่ในระดับการประชุมสุดยอด…"/>
          <p:cNvSpPr txBox="1"/>
          <p:nvPr>
            <p:ph type="body" idx="1"/>
          </p:nvPr>
        </p:nvSpPr>
        <p:spPr>
          <a:xfrm>
            <a:off x="188743" y="1384404"/>
            <a:ext cx="7374321" cy="6984792"/>
          </a:xfrm>
          <a:prstGeom prst="rect">
            <a:avLst/>
          </a:prstGeom>
        </p:spPr>
        <p:txBody>
          <a:bodyPr/>
          <a:lstStyle/>
          <a:p>
            <a:pPr marL="476250" indent="-476250">
              <a:defRPr b="1" sz="3500">
                <a:latin typeface="Helvetica"/>
                <a:ea typeface="Helvetica"/>
                <a:cs typeface="Helvetica"/>
                <a:sym typeface="Helvetica"/>
              </a:defRPr>
            </a:pPr>
            <a:r>
              <a:t>ปัจจุบันระดับความสำคัญอยู่ในระดับการประชุมสุดยอด</a:t>
            </a:r>
          </a:p>
          <a:p>
            <a:pPr marL="476250" indent="-476250">
              <a:defRPr b="1" sz="3500">
                <a:latin typeface="Helvetica"/>
                <a:ea typeface="Helvetica"/>
                <a:cs typeface="Helvetica"/>
                <a:sym typeface="Helvetica"/>
              </a:defRPr>
            </a:pPr>
            <a:r>
              <a:t>ดำเนินการทางด้านการเมืองเศรษฐกิจความร่วมมือเพื่อการพัฒนา</a:t>
            </a:r>
          </a:p>
          <a:p>
            <a:pPr marL="476250" indent="-476250">
              <a:defRPr b="1" sz="3500">
                <a:latin typeface="Helvetica"/>
                <a:ea typeface="Helvetica"/>
                <a:cs typeface="Helvetica"/>
                <a:sym typeface="Helvetica"/>
              </a:defRPr>
            </a:pPr>
            <a:r>
              <a:t>เป็นประเทศหนึ่งที่มีความร่วมมือกับอาเซียนด้านความมั่นคง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5924AC5E-AEE5-4482-AF2B-F65A008BC624-L0-001.jpeg" descr="5924AC5E-AEE5-4482-AF2B-F65A008BC624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7924" t="0" r="7924" b="0"/>
          <a:stretch>
            <a:fillRect/>
          </a:stretch>
        </p:blipFill>
        <p:spPr>
          <a:xfrm>
            <a:off x="7307483" y="2597150"/>
            <a:ext cx="5334001" cy="6286500"/>
          </a:xfrm>
          <a:prstGeom prst="rect">
            <a:avLst/>
          </a:prstGeom>
        </p:spPr>
      </p:pic>
      <p:sp>
        <p:nvSpPr>
          <p:cNvPr id="212" name="อาเซียน-สหภาพยุโรป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อาเซียน-สหภาพยุโรป</a:t>
            </a:r>
          </a:p>
        </p:txBody>
      </p:sp>
      <p:sp>
        <p:nvSpPr>
          <p:cNvPr id="213" name="อาเซียนและสหภาพยุโรปมีความสัมพันธ์ระหว่างกันมาเป็นเวลานาน ตั้งแต่ปีพ.ศ. 2515…"/>
          <p:cNvSpPr txBox="1"/>
          <p:nvPr>
            <p:ph type="body" sz="half" idx="1"/>
          </p:nvPr>
        </p:nvSpPr>
        <p:spPr>
          <a:xfrm>
            <a:off x="243298" y="2279842"/>
            <a:ext cx="7112461" cy="6908416"/>
          </a:xfrm>
          <a:prstGeom prst="rect">
            <a:avLst/>
          </a:prstGeom>
        </p:spPr>
        <p:txBody>
          <a:bodyPr/>
          <a:lstStyle/>
          <a:p>
            <a:pPr marL="457200" indent="-457200" defTabSz="560831">
              <a:spcBef>
                <a:spcPts val="3600"/>
              </a:spcBef>
              <a:defRPr b="1" sz="3359">
                <a:latin typeface="Helvetica"/>
                <a:ea typeface="Helvetica"/>
                <a:cs typeface="Helvetica"/>
                <a:sym typeface="Helvetica"/>
              </a:defRPr>
            </a:pPr>
            <a:r>
              <a:t>อาเซียนและสหภาพยุโรปมีความสัมพันธ์ระหว่างกันมาเป็นเวลานาน ตั้งแต่ปีพ.ศ. 2515</a:t>
            </a:r>
          </a:p>
          <a:p>
            <a:pPr marL="457200" indent="-457200" defTabSz="560831">
              <a:spcBef>
                <a:spcPts val="3600"/>
              </a:spcBef>
              <a:defRPr b="1" sz="3359">
                <a:latin typeface="Helvetica"/>
                <a:ea typeface="Helvetica"/>
                <a:cs typeface="Helvetica"/>
                <a:sym typeface="Helvetica"/>
              </a:defRPr>
            </a:pPr>
            <a:r>
              <a:t>ฝ่ายจัดประชุมสุดยอดสมัยพิเศษอาเซียนสหภาพยุโรปที่สิงคโปร์</a:t>
            </a:r>
          </a:p>
          <a:p>
            <a:pPr marL="457200" indent="-457200" defTabSz="560831">
              <a:spcBef>
                <a:spcPts val="3600"/>
              </a:spcBef>
              <a:defRPr b="1" sz="3359">
                <a:latin typeface="Helvetica"/>
                <a:ea typeface="Helvetica"/>
                <a:cs typeface="Helvetica"/>
                <a:sym typeface="Helvetica"/>
              </a:defRPr>
            </a:pPr>
            <a:r>
              <a:t>สหภาพยุโรปและอาเซียนจัดทำปฏิญญานูเรมเบิรก์ว่าด้วยการเพิ่มพูนความเป็นหุ้นส่วนระหว่างกันเพื่ออนาคตทางด้านการเมืองความมั่นคงเศรษฐกิจสังคมและวัฒนธรร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1.องค์การสนธิสัญญาป้องกันร่วมกันแห่งเอเชียตอนออกเฉียงใต้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26466">
              <a:defRPr b="1" sz="584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1.องค์การสนธิสัญญาป้องกันร่วมกันแห่งเอเชียตอนออกเฉียงใต้</a:t>
            </a:r>
          </a:p>
        </p:txBody>
      </p:sp>
      <p:sp>
        <p:nvSpPr>
          <p:cNvPr id="127" name="เกิดขึ้นหลังสงครามโลกครั้งที่สองยุติลงเพื่อป้องกันการคุกคามของลัทธิคอมมิวนิสต์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เกิดขึ้นหลังสงครามโลกครั้งที่สองยุติลงเพื่อป้องกันการคุกคามของลัทธิคอมมิวนิสต์</a:t>
            </a:r>
          </a:p>
          <a:p>
            <a:pPr/>
            <a:r>
              <a:t>สหรัฐอเมริกาเป็นผู้ริเริ่มแนวความคิดที่จะจัดตั้งองค์การพันธมิตรทางทหารโดยดึงพันธมิตรตะวันตกได้แก่ อังกฤษ ฝรั่งเศส ออสเตรเลียและนิวซีแลนด์ เข้าร่วมกับประเทศต่างๆในเอเชียได้แก่ปากีสถานฟิลิปปินส์และไทยเรียกย่อว่าองค์การซีโต้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1C5F1744-5C0C-4DE0-905C-B38524CEB6A7-L0-001.jpeg" descr="1C5F1744-5C0C-4DE0-905C-B38524CEB6A7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1385" r="0" b="11385"/>
          <a:stretch>
            <a:fillRect/>
          </a:stretch>
        </p:blipFill>
        <p:spPr>
          <a:xfrm>
            <a:off x="6707389" y="950817"/>
            <a:ext cx="6043202" cy="7122346"/>
          </a:xfrm>
          <a:prstGeom prst="rect">
            <a:avLst/>
          </a:prstGeom>
        </p:spPr>
      </p:pic>
      <p:sp>
        <p:nvSpPr>
          <p:cNvPr id="216" name="อาเซียน +3"/>
          <p:cNvSpPr txBox="1"/>
          <p:nvPr>
            <p:ph type="title"/>
          </p:nvPr>
        </p:nvSpPr>
        <p:spPr>
          <a:xfrm>
            <a:off x="581532" y="805538"/>
            <a:ext cx="6800946" cy="1335324"/>
          </a:xfrm>
          <a:prstGeom prst="rect">
            <a:avLst/>
          </a:prstGeom>
        </p:spPr>
        <p:txBody>
          <a:bodyPr/>
          <a:lstStyle>
            <a:lvl1pPr defTabSz="531622">
              <a:defRPr b="1" sz="728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อาเซียน +3</a:t>
            </a:r>
          </a:p>
        </p:txBody>
      </p:sp>
      <p:sp>
        <p:nvSpPr>
          <p:cNvPr id="217" name="เป็นความร่วมมือระหว่างอาเซียนกับจีนญี่ปุ่นและสาธารณรัฐเกาหลีใต้…"/>
          <p:cNvSpPr txBox="1"/>
          <p:nvPr>
            <p:ph type="body" sz="half" idx="1"/>
          </p:nvPr>
        </p:nvSpPr>
        <p:spPr>
          <a:xfrm>
            <a:off x="297851" y="2590800"/>
            <a:ext cx="5988649" cy="6286500"/>
          </a:xfrm>
          <a:prstGeom prst="rect">
            <a:avLst/>
          </a:prstGeom>
        </p:spPr>
        <p:txBody>
          <a:bodyPr/>
          <a:lstStyle/>
          <a:p>
            <a:pPr marL="414337" indent="-414337" defTabSz="508254">
              <a:spcBef>
                <a:spcPts val="3300"/>
              </a:spcBef>
              <a:defRPr b="1" sz="3045">
                <a:latin typeface="Helvetica"/>
                <a:ea typeface="Helvetica"/>
                <a:cs typeface="Helvetica"/>
                <a:sym typeface="Helvetica"/>
              </a:defRPr>
            </a:pPr>
            <a:r>
              <a:t>เป็นความร่วมมือระหว่างอาเซียนกับจีนญี่ปุ่นและสาธารณรัฐเกาหลีใต้</a:t>
            </a:r>
          </a:p>
          <a:p>
            <a:pPr marL="414337" indent="-414337" defTabSz="508254">
              <a:spcBef>
                <a:spcPts val="3300"/>
              </a:spcBef>
              <a:defRPr b="1" sz="3045">
                <a:latin typeface="Helvetica"/>
                <a:ea typeface="Helvetica"/>
                <a:cs typeface="Helvetica"/>
                <a:sym typeface="Helvetica"/>
              </a:defRPr>
            </a:pPr>
            <a:r>
              <a:t>มีการพบปะหารือกันครั้งแรกที่กรุงกัวลาลัมเปอร์ประเทศมาเลเซียนับตั้งแต่นั้นมาได้จัดขึ้นเป็นประจำทุกปี</a:t>
            </a:r>
          </a:p>
          <a:p>
            <a:pPr marL="414337" indent="-414337" defTabSz="508254">
              <a:spcBef>
                <a:spcPts val="3300"/>
              </a:spcBef>
              <a:defRPr b="1" sz="3045">
                <a:latin typeface="Helvetica"/>
                <a:ea typeface="Helvetica"/>
                <a:cs typeface="Helvetica"/>
                <a:sym typeface="Helvetica"/>
              </a:defRPr>
            </a:pPr>
            <a:r>
              <a:t>มีการประชุมเวทีระดมความคิดและแสวงหาแนวทางขยายความร่วมมือระหว่างกันในทุกด้านและทุกระดับ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1582102F-0798-48EA-A2D4-1CF92860584F-L0-001.jpeg" descr="1582102F-0798-48EA-A2D4-1CF92860584F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701" t="0" r="8701" b="0"/>
          <a:stretch>
            <a:fillRect/>
          </a:stretch>
        </p:blipFill>
        <p:spPr>
          <a:xfrm>
            <a:off x="7394769" y="2826862"/>
            <a:ext cx="5377644" cy="6337938"/>
          </a:xfrm>
          <a:prstGeom prst="rect">
            <a:avLst/>
          </a:prstGeom>
        </p:spPr>
      </p:pic>
      <p:sp>
        <p:nvSpPr>
          <p:cNvPr id="220" name="อาเซียน-สหประชาชาติ"/>
          <p:cNvSpPr txBox="1"/>
          <p:nvPr>
            <p:ph type="title"/>
          </p:nvPr>
        </p:nvSpPr>
        <p:spPr>
          <a:xfrm>
            <a:off x="952500" y="406400"/>
            <a:ext cx="11099800" cy="1706290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อาเซียน-สหประชาชาติ</a:t>
            </a:r>
          </a:p>
        </p:txBody>
      </p:sp>
      <p:sp>
        <p:nvSpPr>
          <p:cNvPr id="221" name="มีการประชุมครั้งแรกที่กรุงเทพมหานคร…"/>
          <p:cNvSpPr txBox="1"/>
          <p:nvPr>
            <p:ph type="body" sz="half" idx="1"/>
          </p:nvPr>
        </p:nvSpPr>
        <p:spPr>
          <a:xfrm>
            <a:off x="199654" y="2590800"/>
            <a:ext cx="7188837" cy="6810219"/>
          </a:xfrm>
          <a:prstGeom prst="rect">
            <a:avLst/>
          </a:prstGeom>
        </p:spPr>
        <p:txBody>
          <a:bodyPr/>
          <a:lstStyle/>
          <a:p>
            <a:pPr marL="466725" indent="-466725" defTabSz="572516">
              <a:spcBef>
                <a:spcPts val="3700"/>
              </a:spcBef>
              <a:defRPr b="1" sz="3430">
                <a:latin typeface="Helvetica"/>
                <a:ea typeface="Helvetica"/>
                <a:cs typeface="Helvetica"/>
                <a:sym typeface="Helvetica"/>
              </a:defRPr>
            </a:pPr>
            <a:r>
              <a:t>มีการประชุมครั้งแรกที่กรุงเทพมหานคร</a:t>
            </a:r>
          </a:p>
          <a:p>
            <a:pPr marL="466725" indent="-466725" defTabSz="572516">
              <a:spcBef>
                <a:spcPts val="3700"/>
              </a:spcBef>
              <a:defRPr b="1" sz="3430">
                <a:latin typeface="Helvetica"/>
                <a:ea typeface="Helvetica"/>
                <a:cs typeface="Helvetica"/>
                <a:sym typeface="Helvetica"/>
              </a:defRPr>
            </a:pPr>
            <a:r>
              <a:t>วัตถุประสงค์หลักเพื่อส่งเสริมความสัมพันธ์และสร้างการเชื่อมโยงที่ต่อเนื่องระหว่างประเทศในกลุ่มเพื่อสนับสนุนการทำงานของที่ประชุมสหประชาชาติว่าด้วยการค้าและการพัฒนา</a:t>
            </a:r>
          </a:p>
          <a:p>
            <a:pPr marL="466725" indent="-466725" defTabSz="572516">
              <a:spcBef>
                <a:spcPts val="3700"/>
              </a:spcBef>
              <a:defRPr b="1" sz="3430">
                <a:latin typeface="Helvetica"/>
                <a:ea typeface="Helvetica"/>
                <a:cs typeface="Helvetica"/>
                <a:sym typeface="Helvetica"/>
              </a:defRPr>
            </a:pPr>
            <a:r>
              <a:t>อาเซียนได้รับสถานะผู้สังเกตการณ์ในองค์การสหประชาชาติ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การประชุมองค์การสนธิสัญญาป้องกันร่วมกันแห่งเอเชียตวันออกเฉียงใต้หรือซีโต้ ที่กรุงมะนิลาประเทศฟิลิปปินส์" descr="การประชุมองค์การสนธิสัญญาป้องกันร่วมกันแห่งเอเชียตวันออกเฉียงใต้หรือซีโต้ ที่กรุงมะนิลาประเทศฟิลิปปินส์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4455" t="0" r="14455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7414E404-F4ED-486E-8C47-1DC45085C20C-L0-001.jpeg" descr="7414E404-F4ED-486E-8C47-1DC45085C20C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3080" t="0" r="13080" b="0"/>
          <a:stretch>
            <a:fillRect/>
          </a:stretch>
        </p:blipFill>
        <p:spPr>
          <a:xfrm>
            <a:off x="6718300" y="2590800"/>
            <a:ext cx="5334000" cy="6286500"/>
          </a:xfrm>
          <a:prstGeom prst="rect">
            <a:avLst/>
          </a:prstGeom>
        </p:spPr>
      </p:pic>
      <p:sp>
        <p:nvSpPr>
          <p:cNvPr id="132" name="วัตถุประสงค์ของการก่อตั้งสมาคมอาสา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26466">
              <a:defRPr sz="5840"/>
            </a:lvl1pPr>
          </a:lstStyle>
          <a:p>
            <a:pPr/>
            <a:r>
              <a:t>วัตถุประสงค์ของการก่อตั้งสมาคมอาสา</a:t>
            </a:r>
          </a:p>
        </p:txBody>
      </p:sp>
      <p:sp>
        <p:nvSpPr>
          <p:cNvPr id="133" name="สมาคมเอเชียตวันออกเฉียงใต้หรืออาสากำเนิดขึ้นเมื่อวันที่ 31 กรกฎาคม พ.ศ. 2504…"/>
          <p:cNvSpPr txBox="1"/>
          <p:nvPr>
            <p:ph type="body" sz="half" idx="1"/>
          </p:nvPr>
        </p:nvSpPr>
        <p:spPr>
          <a:xfrm>
            <a:off x="265119" y="2590800"/>
            <a:ext cx="6021381" cy="6286500"/>
          </a:xfrm>
          <a:prstGeom prst="rect">
            <a:avLst/>
          </a:prstGeom>
        </p:spPr>
        <p:txBody>
          <a:bodyPr/>
          <a:lstStyle/>
          <a:p>
            <a:pPr marL="419100" indent="-419100" defTabSz="514095">
              <a:spcBef>
                <a:spcPts val="3300"/>
              </a:spcBef>
              <a:defRPr sz="3080"/>
            </a:pPr>
            <a:r>
              <a:t>สมาคมเอเชียตวันออกเฉียงใต้หรืออาสากำเนิดขึ้นเมื่อวันที่ 31 กรกฎาคม พ.ศ. 2504</a:t>
            </a:r>
          </a:p>
          <a:p>
            <a:pPr marL="419100" indent="-419100" defTabSz="514095">
              <a:spcBef>
                <a:spcPts val="3300"/>
              </a:spcBef>
              <a:defRPr sz="3080"/>
            </a:pPr>
            <a:r>
              <a:t>โดยตนกูอับดุลรามานนายกรัฐมนตรีของสหพันธ์มาลายา</a:t>
            </a:r>
          </a:p>
          <a:p>
            <a:pPr marL="419100" indent="-419100" defTabSz="514095">
              <a:spcBef>
                <a:spcPts val="3300"/>
              </a:spcBef>
              <a:defRPr sz="3080"/>
            </a:pPr>
            <a:r>
              <a:t>ในระยะแรกสมาคมอาสาประสบความสำเร็จเป็นอย่างดีจนกระทั่งเกิดกรณีพิพาทขึ้นระหว่างมาเลเซียกับฟิลิปปินส์โดยฟิลิปปินส์เรียกร้องอำนาจอธิปไตยเหนือเกาะซาบา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มูลเหตุในการก่อตั้งอาเซียน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2516">
              <a:defRPr sz="7840"/>
            </a:lvl1pPr>
          </a:lstStyle>
          <a:p>
            <a:pPr/>
            <a:r>
              <a:t>มูลเหตุในการก่อตั้งอาเซียน</a:t>
            </a:r>
          </a:p>
        </p:txBody>
      </p:sp>
      <p:sp>
        <p:nvSpPr>
          <p:cNvPr id="136" name="สถานการณ์ทางการเมืองระหว่างประเทศชาติตะวันตกไม่สามารถป้องกันอดีตอาณานิคมของตนเองได้อีกต่อไปและขบวนการคอมมิวนิสต์เริ่มเคลื่อนไหวอย่างแข่งขันดังนั้นประเทศต่างๆในภูมิภาคเอเชียตอนออกเฉียงใต้จึงมีความจำเป็นและเริ่มกระชับความร่วมมือกันในภูมิภา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52627" indent="-452627" defTabSz="578358">
              <a:spcBef>
                <a:spcPts val="4100"/>
              </a:spcBef>
              <a:defRPr sz="3762"/>
            </a:pPr>
            <a:r>
              <a:t> สถานการณ์ทางการเมืองระหว่างประเทศชาติตะวันตกไม่สามารถป้องกันอดีตอาณานิคมของตนเองได้อีกต่อไปและขบวนการคอมมิวนิสต์เริ่มเคลื่อนไหวอย่างแข่งขันดังนั้นประเทศต่างๆในภูมิภาคเอเชียตอนออกเฉียงใต้จึงมีความจำเป็นและเริ่มกระชับความร่วมมือกันในภูมิภาค</a:t>
            </a:r>
          </a:p>
          <a:p>
            <a:pPr marL="452627" indent="-452627" defTabSz="578358">
              <a:spcBef>
                <a:spcPts val="4100"/>
              </a:spcBef>
              <a:defRPr sz="3762"/>
            </a:pPr>
            <a:r>
              <a:t>การเปลี่ยนแปลงทางการเมืองให้น้มีผลกระตุ้นทำให้ประเทศในภูมิภาคเอเชียตะวันออกเฉียงใต้รวมตัวกันได้เร็วขึ้น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เมื่อความสัมพันธ์ระหว่างประเทศเข้าสู่ปกติไทยได้เชิญผู้แทนสี่ประเทศได้แก่อินโดนีเซียมาเลเซียฟิลิปปินส์และสิงคโปร์มาร่วมประชุมพร้อมกันที่บางแสนจังหวัดชลบุรี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เมื่อความสัมพันธ์ระหว่างประเทศเข้าสู่ปกติไทยได้เชิญผู้แทนสี่ประเทศได้แก่อินโดนีเซียมาเลเซียฟิลิปปินส์และสิงคโปร์มาร่วมประชุมพร้อมกันที่บางแสนจังหวัดชลบุรี</a:t>
            </a:r>
          </a:p>
          <a:p>
            <a:pPr/>
            <a:r>
              <a:t>ผู้แทนทั้งห้าประเทศได้ลงนามความร่วมมือที่ชื่อว่าปฏิญญากรุงเทพฯตัวแทนของไทยคือพันเอก(พิเศษ)ถนัด คอมันต์</a:t>
            </a:r>
          </a:p>
          <a:p>
            <a:pPr/>
            <a:r>
              <a:t>การลงนามในครั้งนั้นเกิดขึ้นเมื่อวันที่ 8 สิงหาคมพ.ศ. 2510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วัตถุประสงค์และเจตนารมณ์ของอาเซียน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26466">
              <a:defRPr sz="5840"/>
            </a:lvl1pPr>
          </a:lstStyle>
          <a:p>
            <a:pPr/>
            <a:r>
              <a:t>วัตถุประสงค์และเจตนารมณ์ของอาเซียน</a:t>
            </a:r>
          </a:p>
        </p:txBody>
      </p:sp>
      <p:sp>
        <p:nvSpPr>
          <p:cNvPr id="141" name="เพื่อเร่งรัดความเติบโตทางเศรษฐกิจ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เพื่อเร่งรัดความเติบโตทางเศรษฐกิจ</a:t>
            </a:r>
          </a:p>
          <a:p>
            <a:pPr/>
            <a:r>
              <a:t>ส่งเสริมสันติภาพและเสถียรภาพในภูมิภาค</a:t>
            </a:r>
          </a:p>
          <a:p>
            <a:pPr/>
            <a:r>
              <a:t>ส่งเสริมให้มีความร่วมมืออย่างจริงจังและความช่วยเหลือซึ่งกันและกัน</a:t>
            </a:r>
          </a:p>
          <a:p>
            <a:pPr/>
            <a:r>
              <a:t>จัดให้มีความช่วยเหลือซึ่งกันและกันในรูปของการฝึกอบรม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ร่วมมือกันให้ได้ประโยชน์มากขึ้นในด้านเกษตรกรรมอุตสาหกรรมและขยายการค้าระหว่างกัน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ร่วมมือกันให้ได้ประโยชน์มากขึ้นในด้านเกษตรกรรมอุตสาหกรรมและขยายการค้าระหว่างกัน</a:t>
            </a:r>
          </a:p>
          <a:p>
            <a:pPr/>
            <a:r>
              <a:t>ส่งเสริมการศึกษา</a:t>
            </a:r>
          </a:p>
          <a:p>
            <a:pPr/>
            <a:r>
              <a:t>ธำรงไว้ซึ่งความร่วมมืออย่างใกล้ชิด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