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 snapToGrid="0">
      <p:cViewPr>
        <p:scale>
          <a:sx n="66" d="100"/>
          <a:sy n="66" d="100"/>
        </p:scale>
        <p:origin x="80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2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8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5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4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9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0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1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3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A36CD-335C-4BF0-A3B0-725987DB97F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CFAA-DDFC-48E1-8720-0B0E67BA4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8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r>
              <a:rPr lang="th-TH" sz="6600" dirty="0" smtClean="0">
                <a:solidFill>
                  <a:srgbClr val="7030A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ความรู้ประกอบการสอนวิชาภาษาไทย</a:t>
            </a:r>
          </a:p>
          <a:p>
            <a:pPr algn="ctr"/>
            <a:r>
              <a:rPr lang="th-TH" sz="6600" dirty="0" smtClean="0">
                <a:solidFill>
                  <a:srgbClr val="7030A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ความรู้เบื้องต้นเกี่ยวกับวรรณคดีไทย</a:t>
            </a:r>
          </a:p>
          <a:p>
            <a:pPr algn="ctr"/>
            <a:r>
              <a:rPr lang="th-TH" sz="6600" dirty="0" smtClean="0">
                <a:solidFill>
                  <a:srgbClr val="7030A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วิชา ภาษาไทย ๕ ระดับชั้นมัธยมศึกษาปีที่ ๖ผู้สอน ครูกนกพร โพคณารักษ์ </a:t>
            </a: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399" y="455914"/>
            <a:ext cx="1257300" cy="16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6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7557" y="686653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ร้อยแก้ว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549" y="1511123"/>
            <a:ext cx="10979150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วรรณคดี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ร้อยแก้วในสมัยโบราณ  ส่วนมากไม่มุ่งแสดงอารมณ์ หรือจินตนาการ  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หนังสือที่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เขียนเป็นร้อยแก้วนั้น อาจจำแนกออกไปได้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ดังนี้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บันทึกหรือพงศาวดาร เช่น จารึกสุโขทัย พระราชพงศาวดารกรุงศรีอยุธยาฉบับหลวงประเสริฐอักษร</a:t>
            </a:r>
            <a:r>
              <a:rPr lang="th-TH" sz="40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นิติ์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ฉบับพัน</a:t>
            </a:r>
            <a:r>
              <a:rPr lang="th-TH" sz="40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จันทนุ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มาศ  </a:t>
            </a:r>
            <a:r>
              <a:rPr lang="th-TH" sz="40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ฉบับบ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ริ</a:t>
            </a:r>
            <a:r>
              <a:rPr lang="th-TH" sz="40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ติชมิวเซียม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คำให้การชาวกรุงเก่า  จดหมายเหตุพระราชกิจรายวันในวัชกาลที่ ๕ จดหมายเหตุราชทูตไทยไปยุโรป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ฯลฯ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endParaRPr lang="en-US" sz="4000" b="1" dirty="0" smtClean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000" dirty="0">
              <a:effectLst/>
              <a:latin typeface="IrisUPC" panose="020B0604020202020204" pitchFamily="34" charset="-34"/>
              <a:ea typeface="Calibri" panose="020F0502020204030204" pitchFamily="34" charset="0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572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7557" y="686653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ร้อยแก้ว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549" y="1932489"/>
            <a:ext cx="11121899" cy="4557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กฎหมาย 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เช่น กฎหมายตราสามดวง หรือพระราชกำหนดต่างๆ 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ศาสนาและปรัชญา  เช่น ไตรภูมิกถา (ไตรภูมิพระร่วง)  ไตรภูมิโลกวินิจฉัย 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จดหมายหรือพระราช</a:t>
            </a:r>
            <a:r>
              <a:rPr lang="th-TH" sz="40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สาส์น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ต่างๆ เช่น </a:t>
            </a:r>
            <a:r>
              <a:rPr lang="th-TH" sz="4000" b="1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สาส์น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สมเด็จ  เสด็จประพาสต้น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พระ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ราชนิพนธ์ไกลบ้าน 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endParaRPr lang="en-US" sz="4000" b="1" dirty="0" smtClean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000" dirty="0">
              <a:effectLst/>
              <a:latin typeface="IrisUPC" panose="020B0604020202020204" pitchFamily="34" charset="-34"/>
              <a:ea typeface="Calibri" panose="020F0502020204030204" pitchFamily="34" charset="0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90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938963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2" y="1401260"/>
            <a:ext cx="11952515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๑. </a:t>
            </a:r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แต่งดี  มีศิลปะในการเสนอเรื่อง  การใช้ภาษา  มีอรรถรส  มีความงาม (สุนทรียภาพ)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เพียบพร้อมด้วยคุณลักษณะของ “วรรณศิลป์”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๒. มีอารมณ์สะเทือนใจ  (</a:t>
            </a:r>
            <a:r>
              <a:rPr lang="en-US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Emotion</a:t>
            </a:r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) คือ ทำให้ผู้อ่านเกิดความรู้สึก หรืออารมณ์คล้อยตามบทบาท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ของตัวละครในเรื่อง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๓. มีประโยชน์ต่อผู้อ่าน  อาจอ้างอิงได้ แต่ไม่ถึงกับเป็นตำราทางวิชาการ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๔. ให้ความบันเทิงแก่ผู้อ่าน  เปิดหูเปิดตาให้รู้เห็นแง่ชีวิตในด้านต่างๆ ตามที่ตัวละครในท้องเรื่องต้องเผชิญ หรือให้บทสอนใจตามควร แต่มิใช่หนังสือเทศนา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22499" y="292642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r>
              <a:rPr lang="th-TH" sz="4800" b="1" dirty="0" smtClean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คุณสมบัติ</a:t>
            </a:r>
            <a:r>
              <a:rPr lang="th-TH" sz="4800" b="1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ของวรรณคดี</a:t>
            </a:r>
            <a:endParaRPr lang="en-US" sz="48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461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700" y="568379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ประเภทของวรรณคดี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602" y="1346820"/>
            <a:ext cx="10328400" cy="480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การแบ่งประเภทของวรรณคดี  ถ้าแบ่งตามลักษณะการแต่ง อาจแบ่งได้กว้างๆ  ดังนี้</a:t>
            </a:r>
            <a:endParaRPr lang="en-US" sz="4000" b="1" dirty="0" smtClean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๑. ร้อยกรอง  ได้แก่ บทกวีนิพนธ์แบบต่างๆ ที่กวีแต่งขึ้นโดยใช้ระเบียบของภาษาและการแสดงออกซึ่งความคิดชั้นสูง ต้องการรูปแบบหรือดำเนินตามข้อบังคับกำหนดกฎเกณฑ์เฉพาะแบบ  เช่น  กำหนดจำนวนคำ  กำหนดตำแหน่งรับสัมผัส  กำหนดจำนวนวรรค  กำหนดเสียงวรรณยุกต์เอกโทตรีจัตวาสามัญ กำหนดเสียงหนักเบาสั้นยาว  (ครุ-ลหุ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</a:t>
            </a:r>
            <a:endParaRPr lang="en-US" sz="4000" b="1" dirty="0" smtClean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809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5877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6797" y="812800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ประเภทของวรรณคดี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149" y="1973063"/>
            <a:ext cx="1032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๒.  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ร้อยแก้ว  คือ การเรียบเรียงถ้อยคำ  ไม่มีหลักเกณฑ์หรือแบบแผนตายตัว การเขียนร้อยแก้วในสมัยโบราณมักจะเป็นร้อยแก้วแบบสัมผัส เช่น 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               ศิลา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จารึกพ่อขุนรามคำแหง  ไตรภูมิพระร่วง</a:t>
            </a:r>
            <a:endParaRPr lang="en-US" sz="4000" b="1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591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700" y="568379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  </a:t>
            </a: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ร้อยกรอง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549" y="1511123"/>
            <a:ext cx="10515599" cy="5206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3200" dirty="0" smtClean="0">
                <a:latin typeface="Calibri" panose="020F0502020204030204" pitchFamily="34" charset="0"/>
                <a:ea typeface="Calibri" panose="020F0502020204030204" pitchFamily="34" charset="0"/>
                <a:cs typeface="TH Sarabun New" panose="020B0500040200020003" pitchFamily="34" charset="-34"/>
              </a:rPr>
              <a:t>	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วรรณคดีไทยส่วนมากนับแต่สมัยอยุธยาลงมาถึงต้นรัตนโกสินทร์ เขียนด้วยแบบ  ร้อยกรองทั้งสิ้นถ้าจำแนกตามลักษณะข้อบังคับในการแต่ง  จะจำแนกได้เป็น</a:t>
            </a:r>
          </a:p>
          <a:p>
            <a:pPr>
              <a:lnSpc>
                <a:spcPct val="107000"/>
              </a:lnSpc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๑. กาพย์   </a:t>
            </a:r>
          </a:p>
          <a:p>
            <a:pPr>
              <a:lnSpc>
                <a:spcPct val="107000"/>
              </a:lnSpc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มีข้อบังคับจำนวนคำและตำแหน่งที่รับสัมผัส แบบกาพย์ที่ใช้มากในงานร้อยกรอง คือ กาพย์ยานี  กาพย์สุรางคนางค์  กาพย์ฉบัง  หนังสือที่แต่งด้วยกาพย์ เช่น กาพย์พระไชยสุริยา   สุบินคำกาพย์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632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700" y="568379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  </a:t>
            </a:r>
            <a:r>
              <a:rPr lang="th-TH" sz="4800" b="1" dirty="0" smtClean="0">
                <a:cs typeface="+mj-cs"/>
              </a:rPr>
              <a:t>ร้อยกรอง</a:t>
            </a:r>
            <a:endParaRPr lang="en-US" sz="4800" b="1" dirty="0"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549" y="1511123"/>
            <a:ext cx="10515599" cy="6167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๒. กลอน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บังคับจำนวนคำและตำแหน่งที่รับสัมผัส แบบกลอนที่ใช้มาก คือ กลอนแปดหรือกลอนสุภาพ   กลอนบทละคร กลอนเพลงยาว กลอนกลบท กลอนดอกสร้อย สักวา หนังสือที่แต่งด้วยกลอนมีมาก เช่น นิทานคำกลอน                      เรื่องพระอภัยมณี ของสุนทรภู่ กลอนบทละครเรื่องอิเหนา  รามเกียรติ์ </a:t>
            </a:r>
            <a:r>
              <a:rPr lang="th-TH" sz="4000" b="1" dirty="0" err="1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อุณรุท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กลอนเสภาเรื่องขุนช้างขุนแผน ประชุมเพลงยาว </a:t>
            </a:r>
            <a:r>
              <a:rPr lang="th-TH" sz="4000" b="1" dirty="0" err="1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กลอนศิ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ริวิบุล</a:t>
            </a:r>
            <a:r>
              <a:rPr lang="th-TH" sz="4000" b="1" dirty="0" err="1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กิตติ์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ประชุมบทสักวาเล่นถวาย  บทดอกสร้อย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0940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6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2542" y="570262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 </a:t>
            </a: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ร้อยกรอง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" y="1665929"/>
            <a:ext cx="104121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๓. ฉันท์</a:t>
            </a:r>
          </a:p>
          <a:p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บังคับจำนวนคำ ตำแหน่งรับสัมผัส และเสียงสั้นยาวตามตำแหน่งที่กำหนด ฉันท์มีมากมายหลายแบบ  มีกำหนดคำเสียงสั้นยาว  ตลอดจนสัมผัสต่างกันตามกำหนด   แบบฉันท์ที่ใช้มาก ได้แก่  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สัททุลวิกกีฬิต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วสันตดิลก               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อินทร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วิเชียร  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มาณ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วก โตฎก  มาลินี  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อีทิสัง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ภุชงคประยาต  ในการแต่งคำฉันท์มักใช้กาพย์เข้าผสมด้วย  หนังสือ  คำฉันท์สำคัญๆ ได้แก่ เสือโคคำฉันท์ ฉันท์ดุษฎีสังเวยกล่อมช้าง สมุทรโฆษคำฉันท์  อุ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เทน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คำฉันท์  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พระนล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คำฉันท์  สามัคคีเภทคำฉันท์ มัทนะพาธา  (บทละครคำฉันท์)  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อิล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ราชคำฉันท์</a:t>
            </a:r>
            <a:endParaRPr lang="th-TH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065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700" y="568379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ร้อยกรอง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549" y="1511123"/>
            <a:ext cx="10515599" cy="5471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effectLst/>
                <a:latin typeface="IrisUPC" panose="020B0604020202020204" pitchFamily="34" charset="-34"/>
                <a:ea typeface="Calibri" panose="020F0502020204030204" pitchFamily="34" charset="0"/>
                <a:cs typeface="+mj-cs"/>
              </a:rPr>
              <a:t>๔. โคลง </a:t>
            </a:r>
            <a:endParaRPr lang="en-US" sz="4000" b="1" dirty="0" smtClean="0">
              <a:effectLst/>
              <a:latin typeface="IrisUPC" panose="020B0604020202020204" pitchFamily="34" charset="-34"/>
              <a:ea typeface="Calibri" panose="020F0502020204030204" pitchFamily="34" charset="0"/>
              <a:cs typeface="+mj-cs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effectLst/>
                <a:latin typeface="IrisUPC" panose="020B0604020202020204" pitchFamily="34" charset="-34"/>
                <a:ea typeface="Calibri" panose="020F0502020204030204" pitchFamily="34" charset="0"/>
                <a:cs typeface="+mj-cs"/>
              </a:rPr>
              <a:t>บังคับจำนวนคำ การแบ่งวรรค  การรับสัมผัส   และเสียงวรรณยุกต์ตามตำแหน่งที่กำหนดให้ แบบโคลงที่ใช้กันมาก ได้แก่ โคลงสี่สุภาพ โคลงสี่ดั้น โคลงสาม โคลงสอง หนังสือที่แต่งด้วยคำโคลงมี </a:t>
            </a:r>
            <a:endParaRPr lang="en-US" sz="4000" b="1" dirty="0" smtClean="0">
              <a:effectLst/>
              <a:latin typeface="IrisUPC" panose="020B0604020202020204" pitchFamily="34" charset="-34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effectLst/>
                <a:latin typeface="IrisUPC" panose="020B0604020202020204" pitchFamily="34" charset="-34"/>
                <a:ea typeface="Calibri" panose="020F0502020204030204" pitchFamily="34" charset="0"/>
                <a:cs typeface="+mj-cs"/>
              </a:rPr>
              <a:t>โคลงกำสรวลศรีปราชญ์   โคลงยวนพ่าย  โคลงภาพพระราชพงศาวดาร   ตำราม้าคำโคลง  หนังสือโคลงบางเล่มมีร่ายและโคลงหลายอย่าง เรียกว่า ลิลิต เช่น ลิลิต</a:t>
            </a:r>
            <a:r>
              <a:rPr lang="th-TH" sz="4000" b="1" dirty="0" err="1" smtClean="0">
                <a:effectLst/>
                <a:latin typeface="IrisUPC" panose="020B0604020202020204" pitchFamily="34" charset="-34"/>
                <a:ea typeface="Calibri" panose="020F0502020204030204" pitchFamily="34" charset="0"/>
                <a:cs typeface="+mj-cs"/>
              </a:rPr>
              <a:t>พระลอ</a:t>
            </a:r>
            <a:r>
              <a:rPr lang="th-TH" sz="4000" b="1" dirty="0" smtClean="0">
                <a:effectLst/>
                <a:latin typeface="IrisUPC" panose="020B0604020202020204" pitchFamily="34" charset="-34"/>
                <a:ea typeface="Calibri" panose="020F0502020204030204" pitchFamily="34" charset="0"/>
                <a:cs typeface="+mj-cs"/>
              </a:rPr>
              <a:t>  ลิลิตตะเลงพ่าย </a:t>
            </a:r>
            <a:endParaRPr lang="en-US" sz="4000" b="1" dirty="0" smtClean="0">
              <a:effectLst/>
              <a:latin typeface="IrisUPC" panose="020B0604020202020204" pitchFamily="34" charset="-34"/>
              <a:ea typeface="Calibri" panose="020F0502020204030204" pitchFamily="34" charset="0"/>
              <a:cs typeface="+mj-cs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385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749300" y="1816100"/>
            <a:ext cx="10836148" cy="4445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800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/>
            <a:endParaRPr lang="en-US" sz="800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59399" y="525463"/>
            <a:ext cx="1651002" cy="1519237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0" cy="685799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-1" y="1401260"/>
            <a:ext cx="11442700" cy="5323389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97149" y="85223"/>
            <a:ext cx="6997700" cy="131603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4400" b="1" dirty="0" smtClean="0">
                <a:solidFill>
                  <a:prstClr val="black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  </a:t>
            </a:r>
            <a:endParaRPr lang="en-US" sz="4400" dirty="0">
              <a:solidFill>
                <a:prstClr val="black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1837" y="460006"/>
            <a:ext cx="439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ร้อยกรอง</a:t>
            </a:r>
            <a:endParaRPr lang="en-US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207" y="1122363"/>
            <a:ext cx="10921491" cy="622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๕. ร่าย</a:t>
            </a:r>
            <a:endParaRPr lang="en-US" sz="4000" b="1" dirty="0" smtClean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มีร่ายสุภาพและร่ายดั้น มีทั้งร่ายยาวและร่ายสั้น  ร่ายสั้นกำหนดวรรคละ ๕ คำ และกำหนดตำแหน่งสัมผัสที่แน่นอน  แต่ร่ายยาวไม่กำหนดจำนวนคำหรือตำแหน่งสัมผัส หนังสือที่แต่งเป็นร่ายยาวที่สำคัญ คือ มหาเวสสันดรชาดก                     เทศน์มหาชาติ  ส่วนร่ายสั้นมีอยู่ในหนังสือลิลิตต่างๆ เช่น ลิลิต</a:t>
            </a:r>
            <a:r>
              <a:rPr lang="th-TH" sz="4000" b="1" dirty="0" err="1" smtClean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พระลอ</a:t>
            </a:r>
            <a:r>
              <a:rPr lang="th-TH" sz="4000" b="1" dirty="0" smtClean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ลิลิตนิทรา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ชาคริตส่วนร้อยกรองที่มีลักษณะพิเศษ เช่น ลิลิต  กาพย์ห่อโคลง  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               กาพย์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เห่เรือ  หรือแม้กระทั่งการใช้กลบทต่างๆ ซึ่งเป็นการเพิ่มคุณค่า</a:t>
            </a:r>
            <a:r>
              <a:rPr lang="th-TH" sz="4000" b="1" dirty="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ให้แก่                 ร้อย</a:t>
            </a:r>
            <a:r>
              <a:rPr lang="th-TH" sz="40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กรองไทย</a:t>
            </a:r>
            <a:endParaRPr lang="en-US" sz="4000" b="1" dirty="0" smtClean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000" dirty="0">
              <a:effectLst/>
              <a:latin typeface="IrisUPC" panose="020B0604020202020204" pitchFamily="34" charset="-34"/>
              <a:ea typeface="Calibri" panose="020F0502020204030204" pitchFamily="34" charset="0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607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537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Angsana New</vt:lpstr>
      <vt:lpstr>Arial</vt:lpstr>
      <vt:lpstr>Calibri</vt:lpstr>
      <vt:lpstr>Calibri Light</vt:lpstr>
      <vt:lpstr>Cordia New</vt:lpstr>
      <vt:lpstr>IrisUPC</vt:lpstr>
      <vt:lpstr>TH Sarabun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dcterms:created xsi:type="dcterms:W3CDTF">2019-05-21T15:53:27Z</dcterms:created>
  <dcterms:modified xsi:type="dcterms:W3CDTF">2019-05-21T20:51:19Z</dcterms:modified>
</cp:coreProperties>
</file>