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92" r:id="rId2"/>
    <p:sldId id="298" r:id="rId3"/>
    <p:sldId id="305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307" r:id="rId12"/>
  </p:sldIdLst>
  <p:sldSz cx="13322300" cy="74676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ngsana New" panose="02020603050405020304" pitchFamily="18" charset="-34"/>
      <p:regular r:id="rId18"/>
      <p:bold r:id="rId19"/>
      <p:italic r:id="rId20"/>
      <p:boldItalic r:id="rId21"/>
    </p:embeddedFont>
    <p:embeddedFont>
      <p:font typeface="AngsanaUPC" panose="02020603050405020304" pitchFamily="18" charset="-34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TH Sarabun New" panose="020B0500040200020003" pitchFamily="34" charset="-34"/>
      <p:regular r:id="rId30"/>
      <p:bold r:id="rId31"/>
      <p:italic r:id="rId32"/>
      <p:boldItalic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FF"/>
    <a:srgbClr val="DCD2E6"/>
    <a:srgbClr val="E6DCF0"/>
    <a:srgbClr val="F0E6FA"/>
    <a:srgbClr val="CCFFCC"/>
    <a:srgbClr val="CCFF99"/>
    <a:srgbClr val="99FF66"/>
    <a:srgbClr val="FFCC99"/>
    <a:srgbClr val="F0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88" y="6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71475" y="685800"/>
            <a:ext cx="611505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047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23/02/64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4/&#3627;&#3609;&#3656;&#3623;&#3618;&#3607;&#3637;&#3656;4_&#3585;&#3634;&#3619;&#3651;&#3594;&#3657;&#3648;&#3607;&#3588;&#3650;&#3609;&#3650;&#3621;&#3618;&#3637;&#3626;&#3634;&#3619;&#3626;&#3609;&#3648;&#3607;&#3624;&#3629;&#3618;&#3656;&#3634;&#3591;&#3611;&#3621;&#3629;&#3604;&#3616;&#3633;&#3618;.pptx" TargetMode="External"/><Relationship Id="rId3" Type="http://schemas.openxmlformats.org/officeDocument/2006/relationships/hyperlink" Target="../../Slide%20PowerPoint_&#3626;&#3639;&#3656;&#3629;&#3611;&#3619;&#3632;&#3585;&#3629;&#3610;&#3585;&#3634;&#3619;&#3626;&#3629;&#3609;" TargetMode="External"/><Relationship Id="rId7" Type="http://schemas.openxmlformats.org/officeDocument/2006/relationships/hyperlink" Target="../&#3627;&#3609;&#3656;&#3623;&#3618;3/&#3627;&#3609;&#3656;&#3623;&#3618;&#3607;&#3637;&#3656;3_&#3585;&#3634;&#3619;&#3592;&#3633;&#3604;&#3585;&#3634;&#3619;&#3586;&#3657;&#3629;&#3617;&#3641;&#3621;&#3626;&#3634;&#3619;&#3626;&#3609;&#3648;&#3607;&#3624;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627;&#3609;&#3656;&#3623;&#3618;&#3607;&#3637;&#3656;2_&#3585;&#3634;&#3619;&#3629;&#3629;&#3585;&#3649;&#3610;&#3610;&#3649;&#3621;&#3632;&#3585;&#3634;&#3619;&#3648;&#3586;&#3637;&#3618;&#3609;&#3650;&#3611;&#3619;&#3649;&#3585;&#3619;&#3617;&#3648;&#3610;&#3639;&#3657;&#3629;&#3591;&#3605;&#3657;&#3609;.pptx" TargetMode="External"/><Relationship Id="rId5" Type="http://schemas.openxmlformats.org/officeDocument/2006/relationships/hyperlink" Target="../&#3627;&#3609;&#3656;&#3623;&#3618;1/&#3627;&#3609;&#3656;&#3623;&#3618;&#3607;&#3637;&#3656;1_&#3585;&#3634;&#3619;&#3629;&#3629;&#3585;&#3649;&#3610;&#3610;&#3649;&#3621;&#3632;%20&#3585;&#3634;&#3619;&#3648;&#3586;&#3637;&#3618;&#3609;&#3629;&#3633;&#3621;&#3585;&#3629;&#3619;&#3636;&#3607;&#3638;&#3617;.pptx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tongchai.cha\Desktop\วิทยาการคำนวณ-ม.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564" y="1755567"/>
            <a:ext cx="13328862" cy="48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5" y="3802040"/>
            <a:ext cx="1317142" cy="1331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hlinkClick r:id="rId3" action="ppaction://hlinkfile"/>
          </p:cNvPr>
          <p:cNvSpPr txBox="1"/>
          <p:nvPr/>
        </p:nvSpPr>
        <p:spPr>
          <a:xfrm>
            <a:off x="4741629" y="5212439"/>
            <a:ext cx="3797294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Slide </a:t>
            </a:r>
            <a:r>
              <a:rPr lang="en-GB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PowerPoint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สื่อประกอบการสอน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Flowchart: Data 2"/>
          <p:cNvSpPr/>
          <p:nvPr/>
        </p:nvSpPr>
        <p:spPr>
          <a:xfrm>
            <a:off x="-53196" y="127000"/>
            <a:ext cx="10351849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00B0F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-531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C9F1FF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658475" y="1034060"/>
            <a:ext cx="2612110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1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44973" y="1415758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กลุ่มสาระการเรียนรู้วิทยาศาสตร์</a:t>
            </a: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4" name="TextBox 24"/>
          <p:cNvSpPr txBox="1"/>
          <p:nvPr/>
        </p:nvSpPr>
        <p:spPr>
          <a:xfrm>
            <a:off x="3933515" y="6602069"/>
            <a:ext cx="5906534" cy="858622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6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sp>
        <p:nvSpPr>
          <p:cNvPr id="57" name="สี่เหลี่ยมผืนผ้ามุมมน 56">
            <a:hlinkClick r:id="rId5" action="ppaction://hlinkpres?slideindex=1&amp;slidetitle="/>
          </p:cNvPr>
          <p:cNvSpPr/>
          <p:nvPr/>
        </p:nvSpPr>
        <p:spPr>
          <a:xfrm>
            <a:off x="1976948" y="1975057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</a:t>
            </a:r>
            <a:endParaRPr lang="en-US" sz="21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8" name="สี่เหลี่ยมผืนผ้ามุมมน 57">
            <a:hlinkClick r:id="rId6" action="ppaction://hlinkpres?slideindex=1&amp;slidetitle="/>
          </p:cNvPr>
          <p:cNvSpPr/>
          <p:nvPr/>
        </p:nvSpPr>
        <p:spPr>
          <a:xfrm>
            <a:off x="4325098" y="1975433"/>
            <a:ext cx="2312088" cy="381645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2</a:t>
            </a:r>
            <a:endParaRPr lang="en-US" sz="21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สี่เหลี่ยมผืนผ้ามุมมน 58">
            <a:hlinkClick r:id="rId7" action="ppaction://hlinkpres?slideindex=1&amp;slidetitle="/>
          </p:cNvPr>
          <p:cNvSpPr/>
          <p:nvPr/>
        </p:nvSpPr>
        <p:spPr>
          <a:xfrm>
            <a:off x="6675614" y="1976185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3</a:t>
            </a:r>
            <a:endParaRPr lang="en-US" sz="21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0" name="สี่เหลี่ยมผืนผ้ามุมมน 59">
            <a:hlinkClick r:id="rId8" action="ppaction://hlinkpres?slideindex=1&amp;slidetitle="/>
          </p:cNvPr>
          <p:cNvSpPr/>
          <p:nvPr/>
        </p:nvSpPr>
        <p:spPr>
          <a:xfrm>
            <a:off x="9026130" y="1975809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4</a:t>
            </a:r>
            <a:endParaRPr lang="en-US" sz="2100" b="1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03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มนมุมสี่เหลี่ยมผืนผ้าด้านทแยงมุม 14"/>
          <p:cNvSpPr/>
          <p:nvPr/>
        </p:nvSpPr>
        <p:spPr>
          <a:xfrm>
            <a:off x="-367934" y="-20743"/>
            <a:ext cx="3357179" cy="8232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80" name="Picture 2" descr="K:\TSM 3-A\Logo Aksorn\Aksorn Charoen Tat_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8417" y="127000"/>
            <a:ext cx="1910657" cy="580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40224" y="127000"/>
            <a:ext cx="4174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 </a:t>
            </a:r>
            <a:endParaRPr lang="en-US" sz="66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67572" y="28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Slide PPT6</a:t>
            </a:r>
            <a:r>
              <a:rPr lang="th-TH" sz="1400" b="1" i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-NEW</a:t>
            </a:r>
            <a:endParaRPr lang="th-TH" sz="1400" b="1" i="1" dirty="0">
              <a:solidFill>
                <a:schemeClr val="bg1">
                  <a:lumMod val="6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91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3934"/>
              </p:ext>
            </p:extLst>
          </p:nvPr>
        </p:nvGraphicFramePr>
        <p:xfrm>
          <a:off x="344978" y="45514"/>
          <a:ext cx="13114482" cy="735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386"/>
                <a:gridCol w="4184072"/>
                <a:gridCol w="5881024"/>
              </a:tblGrid>
              <a:tr h="643717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รหัสจำลอง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ผังงาน (</a:t>
                      </a:r>
                      <a:r>
                        <a:rPr lang="en-US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Flowchart)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Python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</a:tr>
              <a:tr h="6713047"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1187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5043561" y="834397"/>
            <a:ext cx="1355130" cy="534138"/>
          </a:xfrm>
          <a:prstGeom prst="flowChartTermina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48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6960" y="1635097"/>
            <a:ext cx="3552238" cy="472910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รับค่าชื่อ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3945007" y="2368413"/>
            <a:ext cx="3552238" cy="475355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รับค่านามสกุล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Flowchart: Terminator 5"/>
          <p:cNvSpPr/>
          <p:nvPr/>
        </p:nvSpPr>
        <p:spPr>
          <a:xfrm>
            <a:off x="4984706" y="6517934"/>
            <a:ext cx="1417419" cy="550924"/>
          </a:xfrm>
          <a:prstGeom prst="flowChartTermina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92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</a:t>
            </a:r>
            <a:endParaRPr lang="th-TH" sz="39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Straight Arrow Connector 11"/>
          <p:cNvCxnSpPr>
            <a:cxnSpLocks/>
          </p:cNvCxnSpPr>
          <p:nvPr/>
        </p:nvCxnSpPr>
        <p:spPr>
          <a:xfrm>
            <a:off x="5721126" y="1382218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1"/>
          <p:cNvCxnSpPr>
            <a:cxnSpLocks/>
          </p:cNvCxnSpPr>
          <p:nvPr/>
        </p:nvCxnSpPr>
        <p:spPr>
          <a:xfrm>
            <a:off x="5705369" y="2135717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ata 7"/>
          <p:cNvSpPr/>
          <p:nvPr/>
        </p:nvSpPr>
        <p:spPr>
          <a:xfrm>
            <a:off x="3943105" y="3033673"/>
            <a:ext cx="3552238" cy="475355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รับค่าชั้น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Flowchart: Data 7"/>
          <p:cNvSpPr/>
          <p:nvPr/>
        </p:nvSpPr>
        <p:spPr>
          <a:xfrm>
            <a:off x="3923842" y="3723896"/>
            <a:ext cx="3552238" cy="475355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รับค่าเลขที่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7"/>
          <p:cNvSpPr/>
          <p:nvPr/>
        </p:nvSpPr>
        <p:spPr>
          <a:xfrm>
            <a:off x="3912373" y="4443723"/>
            <a:ext cx="3582970" cy="475355"/>
          </a:xfrm>
          <a:prstGeom prst="flowChartDisplay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แสดงผลลัพธ์ชื่อ-นามสกุล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Flowchart: Data 7"/>
          <p:cNvSpPr/>
          <p:nvPr/>
        </p:nvSpPr>
        <p:spPr>
          <a:xfrm>
            <a:off x="3911891" y="5163550"/>
            <a:ext cx="3552238" cy="475355"/>
          </a:xfrm>
          <a:prstGeom prst="flowChartDisplay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แสดงผลลัพธ์ชั้น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7"/>
          <p:cNvSpPr/>
          <p:nvPr/>
        </p:nvSpPr>
        <p:spPr>
          <a:xfrm>
            <a:off x="3911891" y="5827925"/>
            <a:ext cx="3552238" cy="475355"/>
          </a:xfrm>
          <a:prstGeom prst="flowChartDisplay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แสดงผลลัพธ์เลขที่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6" name="Straight Arrow Connector 11"/>
          <p:cNvCxnSpPr>
            <a:cxnSpLocks/>
          </p:cNvCxnSpPr>
          <p:nvPr/>
        </p:nvCxnSpPr>
        <p:spPr>
          <a:xfrm>
            <a:off x="5702665" y="2800976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1"/>
          <p:cNvCxnSpPr>
            <a:cxnSpLocks/>
          </p:cNvCxnSpPr>
          <p:nvPr/>
        </p:nvCxnSpPr>
        <p:spPr>
          <a:xfrm>
            <a:off x="5688010" y="4916450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1"/>
          <p:cNvCxnSpPr>
            <a:cxnSpLocks/>
          </p:cNvCxnSpPr>
          <p:nvPr/>
        </p:nvCxnSpPr>
        <p:spPr>
          <a:xfrm>
            <a:off x="5699961" y="4199251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1"/>
          <p:cNvCxnSpPr>
            <a:cxnSpLocks/>
          </p:cNvCxnSpPr>
          <p:nvPr/>
        </p:nvCxnSpPr>
        <p:spPr>
          <a:xfrm>
            <a:off x="5702665" y="3499687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1"/>
          <p:cNvCxnSpPr>
            <a:cxnSpLocks/>
          </p:cNvCxnSpPr>
          <p:nvPr/>
        </p:nvCxnSpPr>
        <p:spPr>
          <a:xfrm>
            <a:off x="5676859" y="5621874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"/>
          <p:cNvCxnSpPr>
            <a:cxnSpLocks/>
          </p:cNvCxnSpPr>
          <p:nvPr/>
        </p:nvCxnSpPr>
        <p:spPr>
          <a:xfrm>
            <a:off x="5676859" y="6293459"/>
            <a:ext cx="0" cy="23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/>
          <p:cNvSpPr txBox="1"/>
          <p:nvPr/>
        </p:nvSpPr>
        <p:spPr>
          <a:xfrm>
            <a:off x="7839195" y="935388"/>
            <a:ext cx="507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1.name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input("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ชื่อ:")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839195" y="1581719"/>
            <a:ext cx="57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2.lastname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input("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นามสกุล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:")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7839195" y="2135717"/>
            <a:ext cx="58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3.level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input("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:")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7836491" y="2765981"/>
            <a:ext cx="58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4.number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input("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:")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7836491" y="3412312"/>
            <a:ext cx="58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5.print("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ชื่อ-นามสกุล",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name," ",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lastname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7836491" y="3992433"/>
            <a:ext cx="58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6.print("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",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level)</a:t>
            </a: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836490" y="4520817"/>
            <a:ext cx="58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7.print("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เลขที่",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number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49654" y="1253300"/>
            <a:ext cx="167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เริ่มต้น</a:t>
            </a: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388782" y="1714334"/>
            <a:ext cx="167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1.รับค่าชื่อ</a:t>
            </a:r>
          </a:p>
        </p:txBody>
      </p:sp>
      <p:sp>
        <p:nvSpPr>
          <p:cNvPr id="44" name="กล่องข้อความ 43"/>
          <p:cNvSpPr txBox="1"/>
          <p:nvPr/>
        </p:nvSpPr>
        <p:spPr>
          <a:xfrm>
            <a:off x="402106" y="2192210"/>
            <a:ext cx="246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2.รับค่านามสกุล</a:t>
            </a: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417669" y="2710507"/>
            <a:ext cx="167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3.รับค่าชั้น</a:t>
            </a: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410046" y="3271350"/>
            <a:ext cx="241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4.รับค่าเลขที่</a:t>
            </a:r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417133" y="3732384"/>
            <a:ext cx="314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5.แสดงผล ชื่อ-นามสกุล</a:t>
            </a: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429166" y="4250681"/>
            <a:ext cx="24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6.แสดงผลชั้น</a:t>
            </a:r>
          </a:p>
        </p:txBody>
      </p:sp>
      <p:sp>
        <p:nvSpPr>
          <p:cNvPr id="49" name="กล่องข้อความ 48"/>
          <p:cNvSpPr txBox="1"/>
          <p:nvPr/>
        </p:nvSpPr>
        <p:spPr>
          <a:xfrm>
            <a:off x="427787" y="4727377"/>
            <a:ext cx="239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7.แสดงผลเลขที่</a:t>
            </a: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457007" y="5239894"/>
            <a:ext cx="167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จบ</a:t>
            </a:r>
          </a:p>
        </p:txBody>
      </p:sp>
    </p:spTree>
    <p:extLst>
      <p:ext uri="{BB962C8B-B14F-4D97-AF65-F5344CB8AC3E}">
        <p14:creationId xmlns:p14="http://schemas.microsoft.com/office/powerpoint/2010/main" val="375942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/>
      <p:bldP spid="23" grpId="0"/>
      <p:bldP spid="24" grpId="0"/>
      <p:bldP spid="25" grpId="0"/>
      <p:bldP spid="26" grpId="0"/>
      <p:bldP spid="27" grpId="0"/>
      <p:bldP spid="2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70958"/>
              </p:ext>
            </p:extLst>
          </p:nvPr>
        </p:nvGraphicFramePr>
        <p:xfrm>
          <a:off x="277558" y="58407"/>
          <a:ext cx="12857376" cy="733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02"/>
                <a:gridCol w="3787620"/>
                <a:gridCol w="6085954"/>
              </a:tblGrid>
              <a:tr h="641467"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รหัสจำลอง</a:t>
                      </a:r>
                      <a:endParaRPr lang="th-TH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1120" marR="91120" marT="45561" marB="4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ผังงาน (</a:t>
                      </a:r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Flowchart)</a:t>
                      </a:r>
                      <a:endParaRPr lang="th-TH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1120" marR="91120" marT="45561" marB="455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Python</a:t>
                      </a:r>
                      <a:endParaRPr lang="th-TH" sz="2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1120" marR="91120" marT="45561" marB="45561"/>
                </a:tc>
              </a:tr>
              <a:tr h="6689582">
                <a:tc>
                  <a:txBody>
                    <a:bodyPr/>
                    <a:lstStyle/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/>
                    </a:p>
                  </a:txBody>
                  <a:tcPr marL="91120" marR="91120" marT="45561" marB="45561"/>
                </a:tc>
                <a:tc>
                  <a:txBody>
                    <a:bodyPr/>
                    <a:lstStyle/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  <a:p>
                      <a:endParaRPr lang="th-TH" sz="2500" dirty="0"/>
                    </a:p>
                  </a:txBody>
                  <a:tcPr marL="91120" marR="91120" marT="45561" marB="45561"/>
                </a:tc>
                <a:tc>
                  <a:txBody>
                    <a:bodyPr/>
                    <a:lstStyle/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1187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2500" dirty="0" smtClean="0"/>
                    </a:p>
                    <a:p>
                      <a:endParaRPr lang="th-TH" sz="2500" dirty="0" smtClean="0"/>
                    </a:p>
                  </a:txBody>
                  <a:tcPr marL="91120" marR="91120" marT="45561" marB="45561"/>
                </a:tc>
              </a:tr>
            </a:tbl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4437646" y="1441190"/>
            <a:ext cx="1350394" cy="532271"/>
          </a:xfrm>
          <a:prstGeom prst="flowChartTermina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83930"/>
            <a:r>
              <a:rPr lang="th-TH" sz="3471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843" y="2239091"/>
            <a:ext cx="3539821" cy="471257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83930"/>
            <a:r>
              <a:rPr lang="th-TH" sz="3588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</a:t>
            </a:r>
            <a:r>
              <a:rPr lang="th-TH" sz="3588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3588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en-US" sz="3588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Flowchart: Terminator 5"/>
          <p:cNvSpPr/>
          <p:nvPr/>
        </p:nvSpPr>
        <p:spPr>
          <a:xfrm>
            <a:off x="4336247" y="5210014"/>
            <a:ext cx="1412465" cy="548999"/>
          </a:xfrm>
          <a:prstGeom prst="flowChartTerminato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83930"/>
            <a:r>
              <a:rPr lang="th-TH" sz="390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</a:t>
            </a:r>
          </a:p>
        </p:txBody>
      </p:sp>
      <p:cxnSp>
        <p:nvCxnSpPr>
          <p:cNvPr id="14" name="Straight Arrow Connector 11"/>
          <p:cNvCxnSpPr>
            <a:cxnSpLocks/>
          </p:cNvCxnSpPr>
          <p:nvPr/>
        </p:nvCxnSpPr>
        <p:spPr>
          <a:xfrm>
            <a:off x="5112843" y="1987096"/>
            <a:ext cx="0" cy="231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1"/>
          <p:cNvCxnSpPr>
            <a:cxnSpLocks/>
          </p:cNvCxnSpPr>
          <p:nvPr/>
        </p:nvCxnSpPr>
        <p:spPr>
          <a:xfrm>
            <a:off x="5097047" y="2696209"/>
            <a:ext cx="0" cy="231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ata 7"/>
          <p:cNvSpPr/>
          <p:nvPr/>
        </p:nvSpPr>
        <p:spPr>
          <a:xfrm>
            <a:off x="3272570" y="3701358"/>
            <a:ext cx="3539821" cy="473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83930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z=</a:t>
            </a:r>
            <a:r>
              <a:rPr 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x+y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Flowchart: Data 7"/>
          <p:cNvSpPr/>
          <p:nvPr/>
        </p:nvSpPr>
        <p:spPr>
          <a:xfrm>
            <a:off x="3354843" y="4477180"/>
            <a:ext cx="3539821" cy="473693"/>
          </a:xfrm>
          <a:prstGeom prst="flowChartDisplay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83930"/>
            <a:r>
              <a:rPr lang="th-TH" sz="3588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แสดงผลลัพธ์</a:t>
            </a:r>
            <a:endParaRPr lang="en-US" sz="3588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9" name="Straight Arrow Connector 11"/>
          <p:cNvCxnSpPr>
            <a:cxnSpLocks/>
          </p:cNvCxnSpPr>
          <p:nvPr/>
        </p:nvCxnSpPr>
        <p:spPr>
          <a:xfrm>
            <a:off x="5066661" y="4198466"/>
            <a:ext cx="0" cy="231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"/>
          <p:cNvCxnSpPr>
            <a:cxnSpLocks/>
          </p:cNvCxnSpPr>
          <p:nvPr/>
        </p:nvCxnSpPr>
        <p:spPr>
          <a:xfrm>
            <a:off x="5065162" y="4978130"/>
            <a:ext cx="0" cy="231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/>
          <p:cNvSpPr txBox="1"/>
          <p:nvPr/>
        </p:nvSpPr>
        <p:spPr>
          <a:xfrm>
            <a:off x="7128009" y="1483702"/>
            <a:ext cx="627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1.x =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(input(“</a:t>
            </a: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กรอกตัวเลข:")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128009" y="2139411"/>
            <a:ext cx="64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2.y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(input(“</a:t>
            </a: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กรอกตัวเลข</a:t>
            </a: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:")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7138963" y="2755531"/>
            <a:ext cx="584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3.z =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x+y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7142002" y="3398643"/>
            <a:ext cx="6258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rint (z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471366" y="1261971"/>
            <a:ext cx="1665586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th-TH" sz="35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เริ่มต้น</a:t>
            </a: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422366" y="1756716"/>
            <a:ext cx="2850204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th-TH" sz="35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1.รับ</a:t>
            </a:r>
            <a:r>
              <a:rPr lang="th-TH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ค่า</a:t>
            </a:r>
            <a:r>
              <a:rPr lang="en-US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endParaRPr lang="th-TH" sz="358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437757" y="2268381"/>
            <a:ext cx="3173157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th-TH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2.รับค่า</a:t>
            </a:r>
            <a:r>
              <a:rPr lang="en-US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y</a:t>
            </a:r>
            <a:endParaRPr lang="th-TH" sz="3588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437756" y="2779021"/>
            <a:ext cx="2457812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th-TH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3.ตัวแปร </a:t>
            </a:r>
            <a:r>
              <a:rPr lang="en-US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z=</a:t>
            </a:r>
            <a:r>
              <a:rPr lang="en-US" sz="3588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en-US" sz="358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+</a:t>
            </a:r>
            <a:r>
              <a:rPr lang="en-US" sz="3588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y</a:t>
            </a:r>
            <a:endParaRPr lang="th-TH" sz="358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410706" y="3708590"/>
            <a:ext cx="1665586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th-TH" sz="35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จบ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422366" y="3277898"/>
            <a:ext cx="2100650" cy="64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83930"/>
            <a:r>
              <a:rPr lang="th-TH" sz="3588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4.แสดงผลลัพธ์</a:t>
            </a:r>
            <a:endParaRPr lang="th-TH" sz="358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3247355" y="2940443"/>
            <a:ext cx="3539821" cy="471257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183930"/>
            <a:r>
              <a:rPr lang="th-TH" sz="3588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รับ</a:t>
            </a:r>
            <a:r>
              <a:rPr lang="th-TH" sz="3588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US" sz="3588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y</a:t>
            </a:r>
            <a:endParaRPr lang="en-US" sz="3588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9" name="Straight Arrow Connector 11"/>
          <p:cNvCxnSpPr>
            <a:cxnSpLocks/>
          </p:cNvCxnSpPr>
          <p:nvPr/>
        </p:nvCxnSpPr>
        <p:spPr>
          <a:xfrm>
            <a:off x="5073454" y="3459690"/>
            <a:ext cx="0" cy="231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20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31" grpId="0" animBg="1"/>
      <p:bldP spid="34" grpId="0" animBg="1"/>
      <p:bldP spid="2" grpId="0"/>
      <p:bldP spid="23" grpId="0"/>
      <p:bldP spid="24" grpId="0"/>
      <p:bldP spid="25" grpId="0"/>
      <p:bldP spid="42" grpId="0"/>
      <p:bldP spid="43" grpId="0"/>
      <p:bldP spid="45" grpId="0"/>
      <p:bldP spid="48" grpId="0"/>
      <p:bldP spid="50" grpId="0"/>
      <p:bldP spid="22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adon.pon\Desktop\หน้าหน่วย\วิทยาการคำนวณ ม1\วิทยาการคำนวณ ม1_N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322301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 flipV="1">
            <a:off x="3998300" y="2100668"/>
            <a:ext cx="932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9708350" y="617882"/>
            <a:ext cx="3613951" cy="714916"/>
            <a:chOff x="6663500" y="188640"/>
            <a:chExt cx="2480500" cy="656556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3500" y="260648"/>
              <a:ext cx="2232647" cy="584548"/>
              <a:chOff x="6663500" y="188640"/>
              <a:chExt cx="2232647" cy="584548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500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00440" y="250281"/>
                <a:ext cx="1995707" cy="52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31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</a:t>
                </a:r>
                <a:endParaRPr lang="en-US" sz="31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468716" y="188640"/>
              <a:ext cx="495772" cy="64807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6" name="สี่เหลี่ยมผืนผ้ามุมมน 12"/>
          <p:cNvSpPr/>
          <p:nvPr/>
        </p:nvSpPr>
        <p:spPr>
          <a:xfrm>
            <a:off x="366451" y="5622572"/>
            <a:ext cx="12672424" cy="1330678"/>
          </a:xfrm>
          <a:prstGeom prst="roundRect">
            <a:avLst>
              <a:gd name="adj" fmla="val 482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845424"/>
            <a:ext cx="13322300" cy="402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855381"/>
            <a:ext cx="775321" cy="443124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7377" y="1340401"/>
            <a:ext cx="9988593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6000" b="1" dirty="0">
                <a:solidFill>
                  <a:schemeClr val="tx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การออกแบบและการเขียนโปรแกรมเบื้องต้น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008" y="6379107"/>
            <a:ext cx="11977075" cy="427735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ออกแบบและเขียนโปรแกรมอย่างง่ายเพื่อแก้ปัญหาทางคณิตศาสตร์ หรือวิทยาศาสตร์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6153" y="437872"/>
            <a:ext cx="539679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9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H="1">
            <a:off x="162654" y="127591"/>
            <a:ext cx="4334918" cy="1105786"/>
          </a:xfrm>
          <a:prstGeom prst="round2DiagRect">
            <a:avLst>
              <a:gd name="adj1" fmla="val 16667"/>
              <a:gd name="adj2" fmla="val 310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5900" y="227664"/>
            <a:ext cx="3788426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การเขียนโปรแกรม คือ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519707" y="979522"/>
            <a:ext cx="12802593" cy="2765764"/>
            <a:chOff x="2265597" y="1063908"/>
            <a:chExt cx="11540249" cy="2765764"/>
          </a:xfrm>
        </p:grpSpPr>
        <p:sp>
          <p:nvSpPr>
            <p:cNvPr id="11" name="TextBox 10"/>
            <p:cNvSpPr txBox="1"/>
            <p:nvPr/>
          </p:nvSpPr>
          <p:spPr>
            <a:xfrm>
              <a:off x="2265597" y="2047720"/>
              <a:ext cx="11540249" cy="178195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การเขียนชุดคำสั่งด้วยภาษาโปรแกรมที่สั่งให้คอมพิวเตอร์สามารถทำงานได้ตรงตามต้องการ</a:t>
              </a:r>
            </a:p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และสามารถทำงานได้อย่างถูกต้อง</a:t>
              </a:r>
            </a:p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ซึ่งเป็นการกำหนดขั้นตอนให้กับคอมพิวเตอร์ทำงานตามลำดับและรูปแบบที่กำหนดไว้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2490677" y="1082096"/>
              <a:ext cx="237507" cy="201131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2416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2654" y="127591"/>
            <a:ext cx="12996993" cy="6847367"/>
            <a:chOff x="162654" y="127591"/>
            <a:chExt cx="12996993" cy="6847367"/>
          </a:xfrm>
        </p:grpSpPr>
        <p:sp>
          <p:nvSpPr>
            <p:cNvPr id="7" name="Round Diagonal Corner Rectangle 6"/>
            <p:cNvSpPr/>
            <p:nvPr/>
          </p:nvSpPr>
          <p:spPr>
            <a:xfrm flipH="1">
              <a:off x="162654" y="127591"/>
              <a:ext cx="4334918" cy="1105786"/>
            </a:xfrm>
            <a:prstGeom prst="round2DiagRect">
              <a:avLst>
                <a:gd name="adj1" fmla="val 16667"/>
                <a:gd name="adj2" fmla="val 3101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654" y="850605"/>
              <a:ext cx="12996993" cy="61243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2317" y="227664"/>
            <a:ext cx="361559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หลักการเขียนโปรแกรม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D:\A1 คลังไฟล์ภาพของฉันเอง\Power_Point\วิทยาการคำนวณ (CS)\AI+Pic\หน่วย 2\progam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27" y="3889031"/>
            <a:ext cx="3294931" cy="29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43443" y="1260186"/>
            <a:ext cx="12678856" cy="1494688"/>
            <a:chOff x="643443" y="1260186"/>
            <a:chExt cx="12678856" cy="1494688"/>
          </a:xfrm>
        </p:grpSpPr>
        <p:sp>
          <p:nvSpPr>
            <p:cNvPr id="21" name="Rectangle 20"/>
            <p:cNvSpPr/>
            <p:nvPr/>
          </p:nvSpPr>
          <p:spPr>
            <a:xfrm>
              <a:off x="904602" y="1260186"/>
              <a:ext cx="12417697" cy="14946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3443" y="1260186"/>
              <a:ext cx="522317" cy="14946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4601" y="1467530"/>
              <a:ext cx="2862896" cy="1080000"/>
              <a:chOff x="904601" y="1467530"/>
              <a:chExt cx="2862896" cy="1080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904603" y="1467530"/>
                <a:ext cx="2862894" cy="108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04601" y="1578219"/>
                <a:ext cx="2851019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การกำหนดและวิเคราะห์ปัญหา </a:t>
                </a:r>
              </a:p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analysis the problem)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024" name="Group 1023"/>
          <p:cNvGrpSpPr/>
          <p:nvPr/>
        </p:nvGrpSpPr>
        <p:grpSpPr>
          <a:xfrm>
            <a:off x="3331508" y="3123898"/>
            <a:ext cx="9990791" cy="1494000"/>
            <a:chOff x="3331508" y="3123898"/>
            <a:chExt cx="9990791" cy="1494000"/>
          </a:xfrm>
        </p:grpSpPr>
        <p:sp>
          <p:nvSpPr>
            <p:cNvPr id="24" name="Rectangle 23"/>
            <p:cNvSpPr/>
            <p:nvPr/>
          </p:nvSpPr>
          <p:spPr>
            <a:xfrm>
              <a:off x="3592667" y="3123898"/>
              <a:ext cx="9729632" cy="149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31508" y="3123898"/>
              <a:ext cx="522317" cy="1494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94461" y="3330898"/>
              <a:ext cx="2688413" cy="1080000"/>
              <a:chOff x="3494461" y="3330898"/>
              <a:chExt cx="2688413" cy="10800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592667" y="3330898"/>
                <a:ext cx="2513235" cy="108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94461" y="3344956"/>
                <a:ext cx="2688413" cy="981733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การออกแบบโปรแกรม</a:t>
                </a:r>
              </a:p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design a program)</a:t>
                </a:r>
                <a:endPara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025" name="Group 1024"/>
          <p:cNvGrpSpPr/>
          <p:nvPr/>
        </p:nvGrpSpPr>
        <p:grpSpPr>
          <a:xfrm>
            <a:off x="5412030" y="5003207"/>
            <a:ext cx="7910269" cy="1494000"/>
            <a:chOff x="5412030" y="5003207"/>
            <a:chExt cx="7910269" cy="1494000"/>
          </a:xfrm>
        </p:grpSpPr>
        <p:sp>
          <p:nvSpPr>
            <p:cNvPr id="25" name="Rectangle 24"/>
            <p:cNvSpPr/>
            <p:nvPr/>
          </p:nvSpPr>
          <p:spPr>
            <a:xfrm>
              <a:off x="5667803" y="5003207"/>
              <a:ext cx="7654496" cy="149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12030" y="5003207"/>
              <a:ext cx="522317" cy="1494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48013" y="5210207"/>
              <a:ext cx="2251936" cy="1080000"/>
              <a:chOff x="5548013" y="5210207"/>
              <a:chExt cx="2251936" cy="10800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667803" y="5210207"/>
                <a:ext cx="1986693" cy="1080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48013" y="5293014"/>
                <a:ext cx="2251936" cy="981733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การเขียนโปรแกรม </a:t>
                </a:r>
              </a:p>
              <a:p>
                <a:pPr algn="ctr"/>
                <a:r>
                  <a:rPr lang="th-TH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en-US" sz="28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coding)</a:t>
                </a:r>
                <a:endPara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036" name="Group 1035"/>
          <p:cNvGrpSpPr/>
          <p:nvPr/>
        </p:nvGrpSpPr>
        <p:grpSpPr>
          <a:xfrm>
            <a:off x="3961422" y="1578217"/>
            <a:ext cx="2524983" cy="858624"/>
            <a:chOff x="3961422" y="1574411"/>
            <a:chExt cx="2524983" cy="858624"/>
          </a:xfrm>
        </p:grpSpPr>
        <p:sp>
          <p:nvSpPr>
            <p:cNvPr id="1027" name="Rectangle 1026"/>
            <p:cNvSpPr/>
            <p:nvPr/>
          </p:nvSpPr>
          <p:spPr>
            <a:xfrm>
              <a:off x="4149783" y="1574413"/>
              <a:ext cx="2145455" cy="85862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1422" y="1574411"/>
              <a:ext cx="2524983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กำหนดวัตถุประสงค์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ของโปรแกรมคอมพิวเตอร์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95238" y="1578219"/>
            <a:ext cx="2116101" cy="901243"/>
            <a:chOff x="6295238" y="1574412"/>
            <a:chExt cx="2116101" cy="901243"/>
          </a:xfrm>
        </p:grpSpPr>
        <p:grpSp>
          <p:nvGrpSpPr>
            <p:cNvPr id="1037" name="Group 1036"/>
            <p:cNvGrpSpPr/>
            <p:nvPr/>
          </p:nvGrpSpPr>
          <p:grpSpPr>
            <a:xfrm>
              <a:off x="6780539" y="1574412"/>
              <a:ext cx="1630800" cy="901243"/>
              <a:chOff x="6780539" y="1574412"/>
              <a:chExt cx="1630800" cy="90124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929607" y="1574412"/>
                <a:ext cx="1425946" cy="8586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780539" y="1617033"/>
                <a:ext cx="1630800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กำหนดลักษณะ</a:t>
                </a:r>
              </a:p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ข้อมูลนำเข้า</a:t>
                </a:r>
              </a:p>
            </p:txBody>
          </p:sp>
        </p:grpSp>
        <p:cxnSp>
          <p:nvCxnSpPr>
            <p:cNvPr id="1033" name="Straight Arrow Connector 1032"/>
            <p:cNvCxnSpPr/>
            <p:nvPr/>
          </p:nvCxnSpPr>
          <p:spPr>
            <a:xfrm flipV="1">
              <a:off x="6295238" y="2003721"/>
              <a:ext cx="634368" cy="1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355553" y="1578219"/>
            <a:ext cx="2144525" cy="910219"/>
            <a:chOff x="8355553" y="1574413"/>
            <a:chExt cx="2144525" cy="910219"/>
          </a:xfrm>
        </p:grpSpPr>
        <p:grpSp>
          <p:nvGrpSpPr>
            <p:cNvPr id="1038" name="Group 1037"/>
            <p:cNvGrpSpPr/>
            <p:nvPr/>
          </p:nvGrpSpPr>
          <p:grpSpPr>
            <a:xfrm>
              <a:off x="8869279" y="1574413"/>
              <a:ext cx="1630799" cy="910219"/>
              <a:chOff x="8869279" y="1574413"/>
              <a:chExt cx="1630799" cy="91021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989921" y="1574413"/>
                <a:ext cx="1425946" cy="8586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869279" y="1626010"/>
                <a:ext cx="1630799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กำหนดลักษณะ</a:t>
                </a:r>
              </a:p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ข้อมูลนำออก</a:t>
                </a: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flipV="1">
              <a:off x="8355553" y="2003722"/>
              <a:ext cx="634368" cy="1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0415867" y="1578219"/>
            <a:ext cx="2928754" cy="910219"/>
            <a:chOff x="10415867" y="1574413"/>
            <a:chExt cx="2928754" cy="910219"/>
          </a:xfrm>
        </p:grpSpPr>
        <p:grpSp>
          <p:nvGrpSpPr>
            <p:cNvPr id="1039" name="Group 1038"/>
            <p:cNvGrpSpPr/>
            <p:nvPr/>
          </p:nvGrpSpPr>
          <p:grpSpPr>
            <a:xfrm>
              <a:off x="10885750" y="1574413"/>
              <a:ext cx="2458871" cy="910219"/>
              <a:chOff x="10885750" y="1574413"/>
              <a:chExt cx="2458871" cy="9102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1050235" y="1574413"/>
                <a:ext cx="2145455" cy="8586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85750" y="1626010"/>
                <a:ext cx="2458871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กำหนดวิธีการประมวลผล</a:t>
                </a:r>
              </a:p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หรือวิธีการคำนวณ</a:t>
                </a:r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 flipV="1">
              <a:off x="10415867" y="2003725"/>
              <a:ext cx="634368" cy="1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Group 1040"/>
          <p:cNvGrpSpPr/>
          <p:nvPr/>
        </p:nvGrpSpPr>
        <p:grpSpPr>
          <a:xfrm>
            <a:off x="6847694" y="3441587"/>
            <a:ext cx="2486966" cy="926160"/>
            <a:chOff x="6490394" y="3483470"/>
            <a:chExt cx="2486966" cy="926160"/>
          </a:xfrm>
        </p:grpSpPr>
        <p:sp>
          <p:nvSpPr>
            <p:cNvPr id="59" name="Rectangle 58"/>
            <p:cNvSpPr/>
            <p:nvPr/>
          </p:nvSpPr>
          <p:spPr>
            <a:xfrm>
              <a:off x="6661150" y="3483470"/>
              <a:ext cx="2145455" cy="858622"/>
            </a:xfrm>
            <a:prstGeom prst="rect">
              <a:avLst/>
            </a:prstGeom>
            <a:solidFill>
              <a:srgbClr val="F0ECF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90394" y="3551008"/>
              <a:ext cx="2486966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การออกแบบอัลกอรึทึม 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algorithm)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63905" y="3441587"/>
            <a:ext cx="3585491" cy="893621"/>
            <a:chOff x="9163905" y="3483470"/>
            <a:chExt cx="3200633" cy="893621"/>
          </a:xfrm>
        </p:grpSpPr>
        <p:grpSp>
          <p:nvGrpSpPr>
            <p:cNvPr id="1040" name="Group 1039"/>
            <p:cNvGrpSpPr/>
            <p:nvPr/>
          </p:nvGrpSpPr>
          <p:grpSpPr>
            <a:xfrm>
              <a:off x="9682546" y="3483470"/>
              <a:ext cx="2681992" cy="893621"/>
              <a:chOff x="8949513" y="3489089"/>
              <a:chExt cx="2681992" cy="89362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9176740" y="3489089"/>
                <a:ext cx="2145455" cy="858622"/>
              </a:xfrm>
              <a:prstGeom prst="rect">
                <a:avLst/>
              </a:prstGeom>
              <a:solidFill>
                <a:srgbClr val="F0EC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949513" y="3524088"/>
                <a:ext cx="2681992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การออกแบบส่วนติดต่อผู้ใช้ </a:t>
                </a:r>
              </a:p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user interface)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cxnSp>
          <p:nvCxnSpPr>
            <p:cNvPr id="65" name="Straight Arrow Connector 64"/>
            <p:cNvCxnSpPr/>
            <p:nvPr/>
          </p:nvCxnSpPr>
          <p:spPr>
            <a:xfrm flipV="1">
              <a:off x="9163905" y="3912783"/>
              <a:ext cx="745868" cy="1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Group 1042"/>
          <p:cNvGrpSpPr/>
          <p:nvPr/>
        </p:nvGrpSpPr>
        <p:grpSpPr>
          <a:xfrm>
            <a:off x="7758884" y="5320896"/>
            <a:ext cx="1469627" cy="920176"/>
            <a:chOff x="7243874" y="7697093"/>
            <a:chExt cx="1469627" cy="920176"/>
          </a:xfrm>
        </p:grpSpPr>
        <p:sp>
          <p:nvSpPr>
            <p:cNvPr id="68" name="Rectangle 67"/>
            <p:cNvSpPr/>
            <p:nvPr/>
          </p:nvSpPr>
          <p:spPr>
            <a:xfrm>
              <a:off x="7369084" y="7697093"/>
              <a:ext cx="1344417" cy="858622"/>
            </a:xfrm>
            <a:prstGeom prst="rect">
              <a:avLst/>
            </a:prstGeom>
            <a:solidFill>
              <a:srgbClr val="FEF4E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43874" y="7758647"/>
              <a:ext cx="1441465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เขียนคำสั่ง 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coding)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28511" y="5320896"/>
            <a:ext cx="1709973" cy="892296"/>
            <a:chOff x="9228511" y="5320891"/>
            <a:chExt cx="1709973" cy="892296"/>
          </a:xfrm>
        </p:grpSpPr>
        <p:grpSp>
          <p:nvGrpSpPr>
            <p:cNvPr id="1044" name="Group 1043"/>
            <p:cNvGrpSpPr/>
            <p:nvPr/>
          </p:nvGrpSpPr>
          <p:grpSpPr>
            <a:xfrm>
              <a:off x="9517991" y="5320891"/>
              <a:ext cx="1420493" cy="892296"/>
              <a:chOff x="8863792" y="7697093"/>
              <a:chExt cx="1420493" cy="89229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8863792" y="7697093"/>
                <a:ext cx="1344417" cy="858622"/>
              </a:xfrm>
              <a:prstGeom prst="rect">
                <a:avLst/>
              </a:prstGeom>
              <a:solidFill>
                <a:srgbClr val="FEF4EC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69950" y="7730767"/>
                <a:ext cx="1414335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แปลภาษา 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compile)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 flipV="1">
              <a:off x="9228511" y="5750206"/>
              <a:ext cx="289480" cy="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0873386" y="5320896"/>
            <a:ext cx="2486951" cy="933868"/>
            <a:chOff x="10873386" y="5320891"/>
            <a:chExt cx="2486951" cy="933868"/>
          </a:xfrm>
        </p:grpSpPr>
        <p:grpSp>
          <p:nvGrpSpPr>
            <p:cNvPr id="1045" name="Group 1044"/>
            <p:cNvGrpSpPr/>
            <p:nvPr/>
          </p:nvGrpSpPr>
          <p:grpSpPr>
            <a:xfrm>
              <a:off x="11065951" y="5320891"/>
              <a:ext cx="2294386" cy="933868"/>
              <a:chOff x="10329927" y="7697093"/>
              <a:chExt cx="2294386" cy="93386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0426842" y="7697093"/>
                <a:ext cx="2055022" cy="858622"/>
              </a:xfrm>
              <a:prstGeom prst="rect">
                <a:avLst/>
              </a:prstGeom>
              <a:solidFill>
                <a:srgbClr val="FEF4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329927" y="7772339"/>
                <a:ext cx="2294386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สั่งให้ไฟล์โปรแกรมทำงาน 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run)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flipV="1">
              <a:off x="10873386" y="5750207"/>
              <a:ext cx="289480" cy="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4" name="Straight Connector 1053"/>
          <p:cNvCxnSpPr/>
          <p:nvPr/>
        </p:nvCxnSpPr>
        <p:spPr>
          <a:xfrm>
            <a:off x="2330110" y="2755075"/>
            <a:ext cx="0" cy="1840676"/>
          </a:xfrm>
          <a:prstGeom prst="line">
            <a:avLst/>
          </a:prstGeom>
          <a:ln w="285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 flipH="1" flipV="1">
            <a:off x="2657274" y="3921518"/>
            <a:ext cx="730472" cy="617996"/>
          </a:xfrm>
          <a:prstGeom prst="bentConnector2">
            <a:avLst/>
          </a:prstGeom>
          <a:ln w="28575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3408459" y="5107136"/>
            <a:ext cx="2003571" cy="643067"/>
          </a:xfrm>
          <a:prstGeom prst="bentConnector3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Diagonal Corner Rectangle 43"/>
          <p:cNvSpPr/>
          <p:nvPr/>
        </p:nvSpPr>
        <p:spPr>
          <a:xfrm flipH="1">
            <a:off x="162654" y="127591"/>
            <a:ext cx="4334918" cy="1105786"/>
          </a:xfrm>
          <a:prstGeom prst="round2DiagRect">
            <a:avLst>
              <a:gd name="adj1" fmla="val 16667"/>
              <a:gd name="adj2" fmla="val 310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Rectangle 44"/>
          <p:cNvSpPr/>
          <p:nvPr/>
        </p:nvSpPr>
        <p:spPr>
          <a:xfrm>
            <a:off x="162654" y="812538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522317" y="227664"/>
            <a:ext cx="361559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โปรแกรมภาษา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803700" y="1037352"/>
            <a:ext cx="10888172" cy="981733"/>
            <a:chOff x="680513" y="1072443"/>
            <a:chExt cx="9119345" cy="981733"/>
          </a:xfrm>
        </p:grpSpPr>
        <p:sp>
          <p:nvSpPr>
            <p:cNvPr id="9" name="TextBox 8"/>
            <p:cNvSpPr txBox="1"/>
            <p:nvPr/>
          </p:nvSpPr>
          <p:spPr>
            <a:xfrm>
              <a:off x="904248" y="1072443"/>
              <a:ext cx="8895610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ภาษา </a:t>
              </a:r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พัฒนาขึ้นในช่วงระหว่างปี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ค.ศ. 1969-1973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โดย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เดนนิส ริตชี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Dennis Ritchie)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แห่ง 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Bell Lab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664133" y="1214715"/>
              <a:ext cx="237507" cy="204747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7910" y="1495331"/>
            <a:ext cx="11846373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และได้รับการรับรองเป็น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มาตรฐานโดย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ANSI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ซึ่งภาษา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เป็นภาษาโปรแกรมหนึ่งที่ได้รับความนิยมอย่างแพร่หลายมาจนถึงปัจจุบัน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70710" y="2433102"/>
            <a:ext cx="199734" cy="45082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5" name="Group 54"/>
          <p:cNvGrpSpPr/>
          <p:nvPr/>
        </p:nvGrpSpPr>
        <p:grpSpPr>
          <a:xfrm>
            <a:off x="6558873" y="2544069"/>
            <a:ext cx="3497644" cy="924604"/>
            <a:chOff x="7487814" y="2447411"/>
            <a:chExt cx="3497644" cy="924604"/>
          </a:xfrm>
        </p:grpSpPr>
        <p:sp>
          <p:nvSpPr>
            <p:cNvPr id="27" name="Rectangle 26"/>
            <p:cNvSpPr/>
            <p:nvPr/>
          </p:nvSpPr>
          <p:spPr>
            <a:xfrm>
              <a:off x="7487814" y="2473163"/>
              <a:ext cx="3497644" cy="8988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4439" y="2447411"/>
              <a:ext cx="3097590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preprocessor directives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ใช้สำหรับเรียกใช้คำสั่งมาตรฐาน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58872" y="3561430"/>
            <a:ext cx="3497643" cy="898852"/>
            <a:chOff x="6012622" y="3561430"/>
            <a:chExt cx="3497643" cy="898852"/>
          </a:xfrm>
        </p:grpSpPr>
        <p:sp>
          <p:nvSpPr>
            <p:cNvPr id="34" name="Rectangle 33"/>
            <p:cNvSpPr/>
            <p:nvPr/>
          </p:nvSpPr>
          <p:spPr>
            <a:xfrm>
              <a:off x="6012622" y="3561430"/>
              <a:ext cx="3497643" cy="8988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8685" y="3600252"/>
              <a:ext cx="2619108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global declaration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ใช้สำหรับประกาศตัวแปร 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58872" y="4618356"/>
            <a:ext cx="3497643" cy="940293"/>
            <a:chOff x="8512871" y="4794122"/>
            <a:chExt cx="2719313" cy="940293"/>
          </a:xfrm>
        </p:grpSpPr>
        <p:sp>
          <p:nvSpPr>
            <p:cNvPr id="35" name="Rectangle 34"/>
            <p:cNvSpPr/>
            <p:nvPr/>
          </p:nvSpPr>
          <p:spPr>
            <a:xfrm>
              <a:off x="8512871" y="4794122"/>
              <a:ext cx="2719313" cy="940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23902" y="4862990"/>
              <a:ext cx="1947420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main function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เป็นส่วนการทำงานหลัก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8872" y="5756210"/>
            <a:ext cx="3497642" cy="913468"/>
            <a:chOff x="6790955" y="5864794"/>
            <a:chExt cx="2719312" cy="913468"/>
          </a:xfrm>
        </p:grpSpPr>
        <p:sp>
          <p:nvSpPr>
            <p:cNvPr id="36" name="Rectangle 35"/>
            <p:cNvSpPr/>
            <p:nvPr/>
          </p:nvSpPr>
          <p:spPr>
            <a:xfrm>
              <a:off x="6790955" y="5864794"/>
              <a:ext cx="2719312" cy="8988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4745" y="5919640"/>
              <a:ext cx="2268644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user-defined function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เป็นส่วนของการเขียนคำสั่ง</a:t>
              </a: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3848013" y="3062511"/>
            <a:ext cx="1591742" cy="1591742"/>
            <a:chOff x="5922560" y="2577414"/>
            <a:chExt cx="1591742" cy="1591742"/>
          </a:xfrm>
        </p:grpSpPr>
        <p:sp>
          <p:nvSpPr>
            <p:cNvPr id="22" name="Oval 21"/>
            <p:cNvSpPr/>
            <p:nvPr/>
          </p:nvSpPr>
          <p:spPr>
            <a:xfrm>
              <a:off x="5922560" y="2577414"/>
              <a:ext cx="1591742" cy="15917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6519" y="2834961"/>
              <a:ext cx="1370550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ของภาษา 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</a:t>
              </a:r>
              <a:endPara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50" name="Picture 2" descr="D:\A1 คลังไฟล์ภาพของฉันเอง\Power_Point\วิทยาการคำนวณ (CS)\AI+Pic\หน่วย 2\progamer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68" y="4163386"/>
            <a:ext cx="3723500" cy="24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A1 คลังไฟล์ภาพของฉันเอง\Power_Point\วิทยาการคำนวณ (CS)\AI+Pic\หน่วย 2\C++-unofficial.sh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3373" y="130820"/>
            <a:ext cx="595554" cy="6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H="1">
            <a:off x="162654" y="127591"/>
            <a:ext cx="4334918" cy="1105786"/>
          </a:xfrm>
          <a:prstGeom prst="round2DiagRect">
            <a:avLst>
              <a:gd name="adj1" fmla="val 16667"/>
              <a:gd name="adj2" fmla="val 310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62654" y="850605"/>
            <a:ext cx="12996993" cy="6282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5900" y="227664"/>
            <a:ext cx="3788426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โปรแกรมภาษา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Scratch</a:t>
            </a:r>
          </a:p>
        </p:txBody>
      </p:sp>
      <p:grpSp>
        <p:nvGrpSpPr>
          <p:cNvPr id="1024" name="Group 1023"/>
          <p:cNvGrpSpPr/>
          <p:nvPr/>
        </p:nvGrpSpPr>
        <p:grpSpPr>
          <a:xfrm>
            <a:off x="587114" y="817441"/>
            <a:ext cx="12802593" cy="981733"/>
            <a:chOff x="2326358" y="901827"/>
            <a:chExt cx="11540249" cy="981733"/>
          </a:xfrm>
        </p:grpSpPr>
        <p:sp>
          <p:nvSpPr>
            <p:cNvPr id="11" name="TextBox 10"/>
            <p:cNvSpPr txBox="1"/>
            <p:nvPr/>
          </p:nvSpPr>
          <p:spPr>
            <a:xfrm>
              <a:off x="2326358" y="901827"/>
              <a:ext cx="11540249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Scratch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เป็นเครื่องมือและ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โปรแกรมภาษา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ที่ถูกพัฒนาขึ้นมา เพื่อการเขียนโปรแกรมคอมพิวเตอร์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ในรูปแบบของกราฟิก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โดยมี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ดังนี้</a:t>
              </a:r>
              <a:endPara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2490677" y="1082096"/>
              <a:ext cx="237507" cy="201131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8" name="Picture 4" descr="D:\A1 คลังไฟล์ภาพของฉันเอง\Power_Point\วิทยาการคำนวณ (CS)\AI+Pic\หน่วย 2\scratch screen capture\Captur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9405" y="1823154"/>
            <a:ext cx="6025746" cy="52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/>
          <p:cNvSpPr/>
          <p:nvPr/>
        </p:nvSpPr>
        <p:spPr>
          <a:xfrm>
            <a:off x="3681351" y="2208808"/>
            <a:ext cx="4120738" cy="305195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 descr="D:\A1 คลังไฟล์ภาพของฉันเอง\Power_Point\วิทยาการคำนวณ (CS)\AI+Pic\หน่วย 2\scratch screen capture\Capture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351" y="5384863"/>
            <a:ext cx="4557388" cy="1537093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2" name="Group 1031"/>
          <p:cNvGrpSpPr/>
          <p:nvPr/>
        </p:nvGrpSpPr>
        <p:grpSpPr>
          <a:xfrm>
            <a:off x="223753" y="2850933"/>
            <a:ext cx="3374289" cy="1602758"/>
            <a:chOff x="223753" y="2850933"/>
            <a:chExt cx="3374289" cy="1602758"/>
          </a:xfrm>
        </p:grpSpPr>
        <p:sp>
          <p:nvSpPr>
            <p:cNvPr id="48" name="Rounded Rectangle 47"/>
            <p:cNvSpPr/>
            <p:nvPr/>
          </p:nvSpPr>
          <p:spPr>
            <a:xfrm>
              <a:off x="223753" y="3139675"/>
              <a:ext cx="3374288" cy="131401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3753" y="3410403"/>
              <a:ext cx="3374289" cy="104328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เป็นสถานที่ให้ตัวละครแสดง</a:t>
              </a:r>
            </a:p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มีภาพฉากหลังเปลี่ยนแปลงได้</a:t>
              </a:r>
            </a:p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มีขนาดความกว้าง 480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pixels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 360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pixels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029" name="Group 1028"/>
            <p:cNvGrpSpPr/>
            <p:nvPr/>
          </p:nvGrpSpPr>
          <p:grpSpPr>
            <a:xfrm>
              <a:off x="1282589" y="2850933"/>
              <a:ext cx="1256617" cy="540000"/>
              <a:chOff x="1123600" y="2850933"/>
              <a:chExt cx="1256617" cy="54000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123600" y="2850933"/>
                <a:ext cx="1256617" cy="540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49861" y="2876288"/>
                <a:ext cx="604095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เวที</a:t>
                </a:r>
              </a:p>
            </p:txBody>
          </p:sp>
        </p:grpSp>
      </p:grpSp>
      <p:grpSp>
        <p:nvGrpSpPr>
          <p:cNvPr id="1033" name="Group 1032"/>
          <p:cNvGrpSpPr/>
          <p:nvPr/>
        </p:nvGrpSpPr>
        <p:grpSpPr>
          <a:xfrm>
            <a:off x="223753" y="5588316"/>
            <a:ext cx="3374289" cy="1285781"/>
            <a:chOff x="223753" y="5588316"/>
            <a:chExt cx="3374289" cy="1285781"/>
          </a:xfrm>
        </p:grpSpPr>
        <p:sp>
          <p:nvSpPr>
            <p:cNvPr id="52" name="Rounded Rectangle 51"/>
            <p:cNvSpPr/>
            <p:nvPr/>
          </p:nvSpPr>
          <p:spPr>
            <a:xfrm>
              <a:off x="223753" y="5858316"/>
              <a:ext cx="3374288" cy="10157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30" name="Group 1029"/>
            <p:cNvGrpSpPr/>
            <p:nvPr/>
          </p:nvGrpSpPr>
          <p:grpSpPr>
            <a:xfrm>
              <a:off x="1282589" y="5588316"/>
              <a:ext cx="1256617" cy="540000"/>
              <a:chOff x="1123600" y="4982691"/>
              <a:chExt cx="1256617" cy="5400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123600" y="4982691"/>
                <a:ext cx="1256617" cy="5400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88266" y="5008046"/>
                <a:ext cx="927285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ตัวละคร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3753" y="6138586"/>
              <a:ext cx="3374289" cy="735511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ตัวละครแต่ละตัวจะมีข้อมูลแตกต่างกัน เช่น</a:t>
              </a:r>
            </a:p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ชื่อตัวละคร, ตำแหน่งบนเวที เป็นต้น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902541" y="2071822"/>
            <a:ext cx="1776717" cy="992534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35" name="Group 1034"/>
          <p:cNvGrpSpPr/>
          <p:nvPr/>
        </p:nvGrpSpPr>
        <p:grpSpPr>
          <a:xfrm>
            <a:off x="9714717" y="3002978"/>
            <a:ext cx="3452552" cy="1593558"/>
            <a:chOff x="9714717" y="3114320"/>
            <a:chExt cx="3452552" cy="1593558"/>
          </a:xfrm>
        </p:grpSpPr>
        <p:sp>
          <p:nvSpPr>
            <p:cNvPr id="54" name="Rounded Rectangle 53"/>
            <p:cNvSpPr/>
            <p:nvPr/>
          </p:nvSpPr>
          <p:spPr>
            <a:xfrm>
              <a:off x="9753849" y="3410403"/>
              <a:ext cx="3374288" cy="12974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14717" y="3664590"/>
              <a:ext cx="3452552" cy="104328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ชุดคำสั่งเพื่อสั่งให้ตัวละครหรือเวที</a:t>
              </a:r>
            </a:p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ทำงานตามวัตถุประสงค์ที่ต้องการ เช่น</a:t>
              </a:r>
            </a:p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การเคลื่อนไหว, การแสดงเสียง, การรับรู้ เป็นต้น</a:t>
              </a:r>
            </a:p>
          </p:txBody>
        </p:sp>
        <p:grpSp>
          <p:nvGrpSpPr>
            <p:cNvPr id="1031" name="Group 1030"/>
            <p:cNvGrpSpPr/>
            <p:nvPr/>
          </p:nvGrpSpPr>
          <p:grpSpPr>
            <a:xfrm>
              <a:off x="10812685" y="3114320"/>
              <a:ext cx="1256617" cy="540000"/>
              <a:chOff x="10705782" y="3114320"/>
              <a:chExt cx="1256617" cy="5400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10705782" y="3114320"/>
                <a:ext cx="1256617" cy="540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887859" y="3139675"/>
                <a:ext cx="892464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สคริปต์</a:t>
                </a:r>
              </a:p>
            </p:txBody>
          </p:sp>
        </p:grpSp>
      </p:grpSp>
      <p:cxnSp>
        <p:nvCxnSpPr>
          <p:cNvPr id="1037" name="Elbow Connector 1036"/>
          <p:cNvCxnSpPr/>
          <p:nvPr/>
        </p:nvCxnSpPr>
        <p:spPr>
          <a:xfrm rot="5400000" flipH="1" flipV="1">
            <a:off x="2797058" y="1761791"/>
            <a:ext cx="202983" cy="1975302"/>
          </a:xfrm>
          <a:prstGeom prst="bentConnector2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Elbow Connector 1038"/>
          <p:cNvCxnSpPr/>
          <p:nvPr/>
        </p:nvCxnSpPr>
        <p:spPr>
          <a:xfrm rot="5400000" flipH="1" flipV="1">
            <a:off x="2980941" y="4435407"/>
            <a:ext cx="82866" cy="2222952"/>
          </a:xfrm>
          <a:prstGeom prst="bentConnector2">
            <a:avLst/>
          </a:prstGeom>
          <a:ln w="28575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6200000" flipV="1">
            <a:off x="10351850" y="1913836"/>
            <a:ext cx="202983" cy="1975302"/>
          </a:xfrm>
          <a:prstGeom prst="bentConnector2">
            <a:avLst/>
          </a:prstGeom>
          <a:ln w="28575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5" descr="D:\A1 คลังไฟล์ภาพของฉันเอง\Power_Point\วิทยาการคำนวณ (CS)\AI+Pic\หน่วย 2\Scratch-logo-outlin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390" y="135990"/>
            <a:ext cx="1955520" cy="6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Round Diagonal Corner Rectangle 6"/>
          <p:cNvSpPr/>
          <p:nvPr/>
        </p:nvSpPr>
        <p:spPr>
          <a:xfrm flipH="1">
            <a:off x="162654" y="127591"/>
            <a:ext cx="4334918" cy="1105786"/>
          </a:xfrm>
          <a:prstGeom prst="round2DiagRect">
            <a:avLst>
              <a:gd name="adj1" fmla="val 16667"/>
              <a:gd name="adj2" fmla="val 310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62654" y="850605"/>
            <a:ext cx="12996993" cy="6282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35900" y="227664"/>
            <a:ext cx="3788426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 โปรแกรมภาษาไพทอน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8178" y="1036818"/>
            <a:ext cx="9747954" cy="981733"/>
            <a:chOff x="689143" y="1036818"/>
            <a:chExt cx="8265945" cy="981733"/>
          </a:xfrm>
        </p:grpSpPr>
        <p:sp>
          <p:nvSpPr>
            <p:cNvPr id="11" name="TextBox 10"/>
            <p:cNvSpPr txBox="1"/>
            <p:nvPr/>
          </p:nvSpPr>
          <p:spPr>
            <a:xfrm>
              <a:off x="902525" y="1036818"/>
              <a:ext cx="8052563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ไพทอน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(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python)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ถูก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พัฒนา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ครั้งแรกเมื่อ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ปี 1989 โดย กิโด ฟาน รอสซัม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Guido van Rossum)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672763" y="1179090"/>
              <a:ext cx="237507" cy="204747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5800" y="1561500"/>
            <a:ext cx="12534454" cy="98173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โดยโครงสร้างของภาษานั้นจะ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ยึดติดกับแพลตฟอร์ม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  ทำให้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python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Open Source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เต็มรูปแบบที่ใช้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ได้อย่าง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อิสระ</a:t>
            </a:r>
          </a:p>
        </p:txBody>
      </p:sp>
      <p:pic>
        <p:nvPicPr>
          <p:cNvPr id="15" name="Picture 2" descr="D:\A1 คลังไฟล์ภาพของฉันเอง\Power_Point\วิทยาการคำนวณ (CS)\AI+Pic\หน่วย 2\progam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27" y="3889031"/>
            <a:ext cx="3294931" cy="29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273489" y="2564489"/>
            <a:ext cx="2282115" cy="858622"/>
            <a:chOff x="2273489" y="2751989"/>
            <a:chExt cx="2282115" cy="858622"/>
          </a:xfrm>
        </p:grpSpPr>
        <p:sp>
          <p:nvSpPr>
            <p:cNvPr id="18" name="Rounded Rectangle 17"/>
            <p:cNvSpPr/>
            <p:nvPr/>
          </p:nvSpPr>
          <p:spPr>
            <a:xfrm>
              <a:off x="2302505" y="2751989"/>
              <a:ext cx="2224083" cy="8586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3489" y="2751989"/>
              <a:ext cx="2282115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โครงสร้างของ</a:t>
              </a:r>
            </a:p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ภาษา ไฟทอนเบื้องต้น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504428" y="3335481"/>
            <a:ext cx="0" cy="1165267"/>
          </a:xfrm>
          <a:prstGeom prst="line">
            <a:avLst/>
          </a:prstGeom>
          <a:ln w="28575">
            <a:solidFill>
              <a:srgbClr val="00B05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1" name="Group 2060"/>
          <p:cNvGrpSpPr/>
          <p:nvPr/>
        </p:nvGrpSpPr>
        <p:grpSpPr>
          <a:xfrm>
            <a:off x="5209275" y="2193342"/>
            <a:ext cx="6131660" cy="1440000"/>
            <a:chOff x="5209275" y="2193342"/>
            <a:chExt cx="6131660" cy="1440000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6243403" y="2487617"/>
              <a:ext cx="5097532" cy="851450"/>
              <a:chOff x="6243403" y="2487617"/>
              <a:chExt cx="5097532" cy="851450"/>
            </a:xfrm>
          </p:grpSpPr>
          <p:sp>
            <p:nvSpPr>
              <p:cNvPr id="2048" name="Snip Diagonal Corner Rectangle 2047"/>
              <p:cNvSpPr/>
              <p:nvPr/>
            </p:nvSpPr>
            <p:spPr>
              <a:xfrm>
                <a:off x="6243403" y="2487617"/>
                <a:ext cx="5097532" cy="851450"/>
              </a:xfrm>
              <a:prstGeom prst="snip2DiagRect">
                <a:avLst/>
              </a:prstGeom>
              <a:solidFill>
                <a:srgbClr val="ECF2FA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191841" y="2668697"/>
                <a:ext cx="3521290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คอมเมนต์หรือการประกาศตัวแปรภาษา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209275" y="2193342"/>
              <a:ext cx="1440000" cy="1440000"/>
              <a:chOff x="6672133" y="2187184"/>
              <a:chExt cx="1440000" cy="1440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672133" y="2187184"/>
                <a:ext cx="1440000" cy="144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2050" name="Picture 2" descr="D:\A1 คลังไฟล์ภาพของฉันเอง\Power_Point\วิทยาการคำนวณ (CS)\AI+Pic\หน่วย 2\ance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2952" y="2466899"/>
                <a:ext cx="1038362" cy="880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62" name="Group 2061"/>
          <p:cNvGrpSpPr/>
          <p:nvPr/>
        </p:nvGrpSpPr>
        <p:grpSpPr>
          <a:xfrm>
            <a:off x="5209275" y="3812379"/>
            <a:ext cx="6131660" cy="1440000"/>
            <a:chOff x="5209275" y="3812379"/>
            <a:chExt cx="6131660" cy="1440000"/>
          </a:xfrm>
        </p:grpSpPr>
        <p:grpSp>
          <p:nvGrpSpPr>
            <p:cNvPr id="2054" name="Group 2053"/>
            <p:cNvGrpSpPr/>
            <p:nvPr/>
          </p:nvGrpSpPr>
          <p:grpSpPr>
            <a:xfrm>
              <a:off x="6243403" y="4106654"/>
              <a:ext cx="5097532" cy="851450"/>
              <a:chOff x="6243403" y="4106654"/>
              <a:chExt cx="5097532" cy="851450"/>
            </a:xfrm>
          </p:grpSpPr>
          <p:sp>
            <p:nvSpPr>
              <p:cNvPr id="36" name="Snip Diagonal Corner Rectangle 35"/>
              <p:cNvSpPr/>
              <p:nvPr/>
            </p:nvSpPr>
            <p:spPr>
              <a:xfrm>
                <a:off x="6243403" y="4106654"/>
                <a:ext cx="5097532" cy="851450"/>
              </a:xfrm>
              <a:prstGeom prst="snip2DiagRect">
                <a:avLst/>
              </a:prstGeom>
              <a:solidFill>
                <a:srgbClr val="EDF3F9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918708" y="4287734"/>
                <a:ext cx="4067556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การนำเข้าไลบรารี่ หรือคลาสของไพทอนมาใช้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209275" y="3812379"/>
              <a:ext cx="1440000" cy="1440000"/>
              <a:chOff x="8705910" y="3335481"/>
              <a:chExt cx="1440000" cy="1440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705910" y="3335481"/>
                <a:ext cx="1440000" cy="14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2051" name="Picture 3" descr="D:\A1 คลังไฟล์ภาพของฉันเอง\Power_Point\วิทยาการคำนวณ (CS)\AI+Pic\หน่วย 2\kybrd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3985" y="3768644"/>
                <a:ext cx="1183851" cy="573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63" name="Group 2062"/>
          <p:cNvGrpSpPr/>
          <p:nvPr/>
        </p:nvGrpSpPr>
        <p:grpSpPr>
          <a:xfrm>
            <a:off x="5209275" y="5431417"/>
            <a:ext cx="6131660" cy="1440000"/>
            <a:chOff x="5209275" y="5431417"/>
            <a:chExt cx="6131660" cy="1440000"/>
          </a:xfrm>
        </p:grpSpPr>
        <p:grpSp>
          <p:nvGrpSpPr>
            <p:cNvPr id="2055" name="Group 2054"/>
            <p:cNvGrpSpPr/>
            <p:nvPr/>
          </p:nvGrpSpPr>
          <p:grpSpPr>
            <a:xfrm>
              <a:off x="6243403" y="5725692"/>
              <a:ext cx="5097532" cy="851450"/>
              <a:chOff x="6243403" y="5725692"/>
              <a:chExt cx="5097532" cy="851450"/>
            </a:xfrm>
          </p:grpSpPr>
          <p:sp>
            <p:nvSpPr>
              <p:cNvPr id="37" name="Snip Diagonal Corner Rectangle 36"/>
              <p:cNvSpPr/>
              <p:nvPr/>
            </p:nvSpPr>
            <p:spPr>
              <a:xfrm>
                <a:off x="6243403" y="5725692"/>
                <a:ext cx="5097532" cy="851450"/>
              </a:xfrm>
              <a:prstGeom prst="snip2DiagRect">
                <a:avLst/>
              </a:prstGeom>
              <a:solidFill>
                <a:srgbClr val="F0F8FA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57450" y="5906772"/>
                <a:ext cx="4590072" cy="489290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ประกาศตัวแปร ฟังก์ชัน และคำสั่งควบคุมการทำงาน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209275" y="5431417"/>
              <a:ext cx="1440000" cy="1440000"/>
              <a:chOff x="6976933" y="5097914"/>
              <a:chExt cx="1440000" cy="14400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976933" y="5097914"/>
                <a:ext cx="1440000" cy="144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2052" name="Picture 4" descr="D:\A1 คลังไฟล์ภาพของฉันเอง\Power_Point\วิทยาการคำนวณ (CS)\AI+Pic\หน่วย 2\otpt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014" y="5403497"/>
                <a:ext cx="1053839" cy="828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42" name="Straight Connector 41"/>
          <p:cNvCxnSpPr/>
          <p:nvPr/>
        </p:nvCxnSpPr>
        <p:spPr>
          <a:xfrm>
            <a:off x="4526588" y="2913343"/>
            <a:ext cx="682689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Elbow Connector 2057"/>
          <p:cNvCxnSpPr/>
          <p:nvPr/>
        </p:nvCxnSpPr>
        <p:spPr>
          <a:xfrm rot="16200000" flipH="1">
            <a:off x="4229085" y="3552189"/>
            <a:ext cx="1619036" cy="341343"/>
          </a:xfrm>
          <a:prstGeom prst="bentConnector2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Elbow Connector 2059"/>
          <p:cNvCxnSpPr/>
          <p:nvPr/>
        </p:nvCxnSpPr>
        <p:spPr>
          <a:xfrm rot="16200000" flipH="1">
            <a:off x="4229084" y="5171226"/>
            <a:ext cx="1619038" cy="341343"/>
          </a:xfrm>
          <a:prstGeom prst="bentConnector2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5" descr="D:\A1 คลังไฟล์ภาพของฉันเอง\Power_Point\วิทยาการคำนวณ (CS)\AI+Pic\หน่วย 2\python-logo-master-v3-TM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4259" y="127064"/>
            <a:ext cx="2153782" cy="6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Round Diagonal Corner Rectangle 6"/>
          <p:cNvSpPr/>
          <p:nvPr/>
        </p:nvSpPr>
        <p:spPr>
          <a:xfrm flipH="1">
            <a:off x="162654" y="127591"/>
            <a:ext cx="4334918" cy="899192"/>
          </a:xfrm>
          <a:prstGeom prst="round2DiagRect">
            <a:avLst>
              <a:gd name="adj1" fmla="val 16667"/>
              <a:gd name="adj2" fmla="val 310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35900" y="227664"/>
            <a:ext cx="3788426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 โปรแกรมภาษาจาวา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86898" y="1219866"/>
            <a:ext cx="10446606" cy="981733"/>
            <a:chOff x="684641" y="1036818"/>
            <a:chExt cx="10148503" cy="981733"/>
          </a:xfrm>
        </p:grpSpPr>
        <p:sp>
          <p:nvSpPr>
            <p:cNvPr id="11" name="TextBox 10"/>
            <p:cNvSpPr txBox="1"/>
            <p:nvPr/>
          </p:nvSpPr>
          <p:spPr>
            <a:xfrm>
              <a:off x="901263" y="1036818"/>
              <a:ext cx="9931881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ภาษาจาวา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(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Java)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เป็นภาษาที่ถูก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พัฒนา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ขึ้นในปี ค.ศ. </a:t>
              </a:r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1991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เป็นภาษาที่พัฒนาขึ้นมาโดย เจมส์ กอสลิง (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James Gosling)</a:t>
              </a:r>
              <a:endPara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668261" y="1179090"/>
              <a:ext cx="237507" cy="204747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35711" y="1643877"/>
            <a:ext cx="8668481" cy="55084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ภาษาจาวาได้รับการออกแบบให้มีรูปแบบทางภาษา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เหมือนภาษา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โดยมีคำกล่าวว่าเป็น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2868" y="2115956"/>
            <a:ext cx="9746895" cy="55084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Write Once, Run Anywhere”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เขียนเพียงครั้งเดียวและสามารถนำไปรันได้บนทุกแพลตฟอร์ม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488686" y="3085586"/>
            <a:ext cx="4522985" cy="2392043"/>
            <a:chOff x="7389788" y="3013202"/>
            <a:chExt cx="4404194" cy="2126651"/>
          </a:xfrm>
        </p:grpSpPr>
        <p:sp>
          <p:nvSpPr>
            <p:cNvPr id="53" name="Rounded Rectangle 52"/>
            <p:cNvSpPr/>
            <p:nvPr/>
          </p:nvSpPr>
          <p:spPr>
            <a:xfrm>
              <a:off x="7389788" y="3013202"/>
              <a:ext cx="4278876" cy="17387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15106" y="3173235"/>
              <a:ext cx="4278876" cy="196661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เหมาะสำหรับพัฒนาระบบที่มีความซับซ้อน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สามารถทำงานได้ในระบบปฏิบัติการที่แตกต่าง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ใช้งานได้ง่ายกว่าและลดความผิดพลาดได้มากขึ้น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มีความปลอดภัยสูงในการเขียนโปรแกรม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07012" y="5351456"/>
            <a:ext cx="6653032" cy="1762582"/>
            <a:chOff x="7389787" y="5182182"/>
            <a:chExt cx="6653032" cy="1762582"/>
          </a:xfrm>
        </p:grpSpPr>
        <p:sp>
          <p:nvSpPr>
            <p:cNvPr id="55" name="Rounded Rectangle 54"/>
            <p:cNvSpPr/>
            <p:nvPr/>
          </p:nvSpPr>
          <p:spPr>
            <a:xfrm>
              <a:off x="7389787" y="5182182"/>
              <a:ext cx="6492891" cy="17625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89788" y="5332727"/>
              <a:ext cx="6653031" cy="1358759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โปรแกรมที่สร้างด้วยภาษาจาวาจะทำงานช้ากว่า </a:t>
              </a: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native code</a:t>
              </a: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tool 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ที่มีในการใช้พัฒนาโปรแกรมจาวาไม่ทันสมัย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35588" y="2706885"/>
            <a:ext cx="2282115" cy="596559"/>
            <a:chOff x="8943265" y="2660073"/>
            <a:chExt cx="2282115" cy="596559"/>
          </a:xfrm>
        </p:grpSpPr>
        <p:sp>
          <p:nvSpPr>
            <p:cNvPr id="46" name="Rounded Rectangle 45"/>
            <p:cNvSpPr/>
            <p:nvPr/>
          </p:nvSpPr>
          <p:spPr>
            <a:xfrm>
              <a:off x="8972280" y="2660073"/>
              <a:ext cx="2224083" cy="5807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943265" y="2705787"/>
              <a:ext cx="2282115" cy="550845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ข้อดีของภาษาจาวา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40826" y="4889258"/>
            <a:ext cx="2642622" cy="1027447"/>
            <a:chOff x="8943265" y="2660073"/>
            <a:chExt cx="2282115" cy="1027447"/>
          </a:xfrm>
        </p:grpSpPr>
        <p:sp>
          <p:nvSpPr>
            <p:cNvPr id="50" name="Rounded Rectangle 49"/>
            <p:cNvSpPr/>
            <p:nvPr/>
          </p:nvSpPr>
          <p:spPr>
            <a:xfrm>
              <a:off x="8972280" y="2660073"/>
              <a:ext cx="2224083" cy="58071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943265" y="2705787"/>
              <a:ext cx="2282115" cy="981733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ข้อเสียของภาษาจาวา</a:t>
              </a:r>
            </a:p>
          </p:txBody>
        </p:sp>
      </p:grpSp>
      <p:pic>
        <p:nvPicPr>
          <p:cNvPr id="3075" name="Picture 3" descr="D:\A1 คลังไฟล์ภาพของฉันเอง\Power_Point\วิทยาการคำนวณ (CS)\AI+Pic\หน่วย 2\java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150" y="132833"/>
            <a:ext cx="1116000" cy="6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 flipH="1">
            <a:off x="162653" y="127591"/>
            <a:ext cx="6119397" cy="1105786"/>
          </a:xfrm>
          <a:prstGeom prst="round2DiagRect">
            <a:avLst>
              <a:gd name="adj1" fmla="val 16667"/>
              <a:gd name="adj2" fmla="val 3101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216151" y="227664"/>
            <a:ext cx="6012401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รูปแบบการเขียนโปรแกรมคอมพิวเตอร์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K:\TSM 3-A\Logo Aksorn\Aksorn Charoen Tat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140" name="Group 5139"/>
          <p:cNvGrpSpPr/>
          <p:nvPr/>
        </p:nvGrpSpPr>
        <p:grpSpPr>
          <a:xfrm>
            <a:off x="343560" y="972033"/>
            <a:ext cx="3960000" cy="5863780"/>
            <a:chOff x="343560" y="972033"/>
            <a:chExt cx="3960000" cy="5863780"/>
          </a:xfrm>
        </p:grpSpPr>
        <p:sp>
          <p:nvSpPr>
            <p:cNvPr id="29" name="Rounded Rectangle 28"/>
            <p:cNvSpPr/>
            <p:nvPr/>
          </p:nvSpPr>
          <p:spPr>
            <a:xfrm>
              <a:off x="343560" y="972033"/>
              <a:ext cx="3960000" cy="5863780"/>
            </a:xfrm>
            <a:prstGeom prst="roundRect">
              <a:avLst>
                <a:gd name="adj" fmla="val 683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43560" y="5896790"/>
              <a:ext cx="3960000" cy="939023"/>
              <a:chOff x="343560" y="5896790"/>
              <a:chExt cx="3960000" cy="939023"/>
            </a:xfrm>
          </p:grpSpPr>
          <p:sp>
            <p:nvSpPr>
              <p:cNvPr id="33" name="Round Same Side Corner Rectangle 32"/>
              <p:cNvSpPr/>
              <p:nvPr/>
            </p:nvSpPr>
            <p:spPr>
              <a:xfrm flipV="1">
                <a:off x="343560" y="5896790"/>
                <a:ext cx="3960000" cy="939023"/>
              </a:xfrm>
              <a:prstGeom prst="round2SameRect">
                <a:avLst>
                  <a:gd name="adj1" fmla="val 30166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9643" y="5945848"/>
                <a:ext cx="3303370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โครงสร้างการทำงานแบบเรียงลำดับ </a:t>
                </a:r>
              </a:p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sequence structure)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5143" name="Group 5142"/>
          <p:cNvGrpSpPr/>
          <p:nvPr/>
        </p:nvGrpSpPr>
        <p:grpSpPr>
          <a:xfrm>
            <a:off x="8995754" y="980891"/>
            <a:ext cx="3960000" cy="5863780"/>
            <a:chOff x="8995754" y="980891"/>
            <a:chExt cx="3960000" cy="5863780"/>
          </a:xfrm>
        </p:grpSpPr>
        <p:sp>
          <p:nvSpPr>
            <p:cNvPr id="31" name="Rounded Rectangle 30"/>
            <p:cNvSpPr/>
            <p:nvPr/>
          </p:nvSpPr>
          <p:spPr>
            <a:xfrm>
              <a:off x="8995754" y="980891"/>
              <a:ext cx="3960000" cy="5863780"/>
            </a:xfrm>
            <a:prstGeom prst="roundRect">
              <a:avLst>
                <a:gd name="adj" fmla="val 683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8995754" y="5905648"/>
              <a:ext cx="3960000" cy="939023"/>
              <a:chOff x="8995754" y="5905648"/>
              <a:chExt cx="3960000" cy="939023"/>
            </a:xfrm>
          </p:grpSpPr>
          <p:sp>
            <p:nvSpPr>
              <p:cNvPr id="35" name="Round Same Side Corner Rectangle 34"/>
              <p:cNvSpPr/>
              <p:nvPr/>
            </p:nvSpPr>
            <p:spPr>
              <a:xfrm flipV="1">
                <a:off x="8995754" y="5905648"/>
                <a:ext cx="3960000" cy="939023"/>
              </a:xfrm>
              <a:prstGeom prst="round2SameRect">
                <a:avLst>
                  <a:gd name="adj1" fmla="val 30166"/>
                  <a:gd name="adj2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529914" y="5951730"/>
                <a:ext cx="2891680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โครงสร้างการทำงานแบบทำซ้ำ 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iteration structure)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5142" name="Group 5141"/>
          <p:cNvGrpSpPr/>
          <p:nvPr/>
        </p:nvGrpSpPr>
        <p:grpSpPr>
          <a:xfrm>
            <a:off x="4670517" y="980891"/>
            <a:ext cx="3960000" cy="5863780"/>
            <a:chOff x="4670517" y="980891"/>
            <a:chExt cx="3960000" cy="5863780"/>
          </a:xfrm>
        </p:grpSpPr>
        <p:sp>
          <p:nvSpPr>
            <p:cNvPr id="30" name="Rounded Rectangle 29"/>
            <p:cNvSpPr/>
            <p:nvPr/>
          </p:nvSpPr>
          <p:spPr>
            <a:xfrm>
              <a:off x="4670517" y="980891"/>
              <a:ext cx="3960000" cy="5863780"/>
            </a:xfrm>
            <a:prstGeom prst="roundRect">
              <a:avLst>
                <a:gd name="adj" fmla="val 683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670517" y="5905648"/>
              <a:ext cx="3960000" cy="939023"/>
              <a:chOff x="4670517" y="5905648"/>
              <a:chExt cx="3960000" cy="939023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 flipV="1">
                <a:off x="4670517" y="5905648"/>
                <a:ext cx="3960000" cy="939023"/>
              </a:xfrm>
              <a:prstGeom prst="round2SameRect">
                <a:avLst>
                  <a:gd name="adj1" fmla="val 30166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64148" y="5955723"/>
                <a:ext cx="3172739" cy="858622"/>
              </a:xfrm>
              <a:prstGeom prst="rect">
                <a:avLst/>
              </a:prstGeom>
              <a:noFill/>
            </p:spPr>
            <p:txBody>
              <a:bodyPr wrap="square" lIns="118799" tIns="59399" rIns="118799" bIns="59399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โครงสร้างการทำงานแบบมีเงื่อนไข (</a:t>
                </a:r>
                <a:r>
                  <a:rPr lang="en-US" sz="24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condition structure)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5138" name="Group 5137"/>
          <p:cNvGrpSpPr/>
          <p:nvPr/>
        </p:nvGrpSpPr>
        <p:grpSpPr>
          <a:xfrm>
            <a:off x="4864192" y="1196395"/>
            <a:ext cx="3568671" cy="4297385"/>
            <a:chOff x="4864192" y="1146171"/>
            <a:chExt cx="3568671" cy="4297385"/>
          </a:xfrm>
        </p:grpSpPr>
        <p:sp>
          <p:nvSpPr>
            <p:cNvPr id="39" name="Flowchart: Connector 38"/>
            <p:cNvSpPr/>
            <p:nvPr/>
          </p:nvSpPr>
          <p:spPr>
            <a:xfrm>
              <a:off x="6284039" y="4213222"/>
              <a:ext cx="732957" cy="73261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4864192" y="2753279"/>
              <a:ext cx="1413561" cy="768781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7019302" y="2753279"/>
              <a:ext cx="1413561" cy="768781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Flowchart: Decision 35"/>
            <p:cNvSpPr/>
            <p:nvPr/>
          </p:nvSpPr>
          <p:spPr>
            <a:xfrm>
              <a:off x="5956657" y="1220525"/>
              <a:ext cx="1387721" cy="946360"/>
            </a:xfrm>
            <a:prstGeom prst="flowChartDecisi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650517" y="4956471"/>
              <a:ext cx="0" cy="487085"/>
            </a:xfrm>
            <a:prstGeom prst="straightConnector1">
              <a:avLst/>
            </a:prstGeom>
            <a:ln w="28575"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10800000" flipV="1">
              <a:off x="5570974" y="1697384"/>
              <a:ext cx="396317" cy="1057470"/>
            </a:xfrm>
            <a:prstGeom prst="bentConnector2">
              <a:avLst/>
            </a:prstGeom>
            <a:ln w="28575"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0800000" flipH="1" flipV="1">
              <a:off x="7323112" y="1697383"/>
              <a:ext cx="396317" cy="1057470"/>
            </a:xfrm>
            <a:prstGeom prst="bentConnector2">
              <a:avLst/>
            </a:prstGeom>
            <a:ln w="28575"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16200000" flipH="1">
              <a:off x="5398771" y="3694262"/>
              <a:ext cx="1057470" cy="713066"/>
            </a:xfrm>
            <a:prstGeom prst="bentConnector2">
              <a:avLst/>
            </a:prstGeom>
            <a:ln w="28575"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 rot="5400000">
              <a:off x="6842805" y="3696252"/>
              <a:ext cx="1057470" cy="709087"/>
            </a:xfrm>
            <a:prstGeom prst="bentConnector2">
              <a:avLst/>
            </a:prstGeom>
            <a:ln w="28575"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640212" y="1146171"/>
              <a:ext cx="588340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T</a:t>
              </a:r>
              <a:endParaRPr lang="th-TH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77370" y="1146171"/>
              <a:ext cx="588340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F</a:t>
              </a:r>
              <a:endParaRPr lang="th-TH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139" name="Group 5138"/>
          <p:cNvGrpSpPr/>
          <p:nvPr/>
        </p:nvGrpSpPr>
        <p:grpSpPr>
          <a:xfrm>
            <a:off x="10097979" y="1628407"/>
            <a:ext cx="2126918" cy="3433360"/>
            <a:chOff x="10097979" y="1146171"/>
            <a:chExt cx="2126918" cy="3433360"/>
          </a:xfrm>
        </p:grpSpPr>
        <p:sp>
          <p:nvSpPr>
            <p:cNvPr id="60" name="Flowchart: Decision 59"/>
            <p:cNvSpPr/>
            <p:nvPr/>
          </p:nvSpPr>
          <p:spPr>
            <a:xfrm>
              <a:off x="10171170" y="1214449"/>
              <a:ext cx="1609165" cy="1097374"/>
            </a:xfrm>
            <a:prstGeom prst="flowChartDecisi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10097979" y="2927887"/>
              <a:ext cx="1755548" cy="954775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10973832" y="2333089"/>
              <a:ext cx="1921" cy="576000"/>
            </a:xfrm>
            <a:prstGeom prst="straightConnector1">
              <a:avLst/>
            </a:prstGeom>
            <a:ln w="28575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0" name="Elbow Connector 5119"/>
            <p:cNvCxnSpPr/>
            <p:nvPr/>
          </p:nvCxnSpPr>
          <p:spPr>
            <a:xfrm rot="5400000" flipH="1">
              <a:off x="9513699" y="2420608"/>
              <a:ext cx="2119526" cy="804583"/>
            </a:xfrm>
            <a:prstGeom prst="bentConnector4">
              <a:avLst>
                <a:gd name="adj1" fmla="val -10785"/>
                <a:gd name="adj2" fmla="val 137509"/>
              </a:avLst>
            </a:prstGeom>
            <a:ln w="28575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2" name="Elbow Connector 5131"/>
            <p:cNvCxnSpPr/>
            <p:nvPr/>
          </p:nvCxnSpPr>
          <p:spPr>
            <a:xfrm>
              <a:off x="11780335" y="1763136"/>
              <a:ext cx="444562" cy="2816395"/>
            </a:xfrm>
            <a:prstGeom prst="bentConnector2">
              <a:avLst/>
            </a:prstGeom>
            <a:ln w="28575">
              <a:solidFill>
                <a:srgbClr val="FF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1403643" y="1146171"/>
              <a:ext cx="588340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F</a:t>
              </a:r>
              <a:endParaRPr lang="th-TH" b="1" dirty="0">
                <a:solidFill>
                  <a:schemeClr val="accent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975754" y="2301191"/>
              <a:ext cx="588340" cy="67395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T</a:t>
              </a:r>
              <a:endParaRPr lang="th-TH" b="1" dirty="0">
                <a:solidFill>
                  <a:schemeClr val="accent6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137" name="Group 5136"/>
          <p:cNvGrpSpPr/>
          <p:nvPr/>
        </p:nvGrpSpPr>
        <p:grpSpPr>
          <a:xfrm>
            <a:off x="1460653" y="1182297"/>
            <a:ext cx="1755548" cy="4325581"/>
            <a:chOff x="1460653" y="1218422"/>
            <a:chExt cx="1755548" cy="4325581"/>
          </a:xfrm>
        </p:grpSpPr>
        <p:sp>
          <p:nvSpPr>
            <p:cNvPr id="14" name="Flowchart: Process 13"/>
            <p:cNvSpPr/>
            <p:nvPr/>
          </p:nvSpPr>
          <p:spPr>
            <a:xfrm>
              <a:off x="1460653" y="1218422"/>
              <a:ext cx="1755548" cy="954775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460653" y="2660283"/>
              <a:ext cx="1755548" cy="954775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460653" y="4102143"/>
              <a:ext cx="1755548" cy="954775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338427" y="2173197"/>
              <a:ext cx="0" cy="48708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38427" y="3615058"/>
              <a:ext cx="0" cy="487085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323560" y="5056918"/>
              <a:ext cx="0" cy="487085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9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838</Words>
  <Application>Microsoft Office PowerPoint</Application>
  <PresentationFormat>กำหนดเอง</PresentationFormat>
  <Paragraphs>172</Paragraphs>
  <Slides>11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9" baseType="lpstr">
      <vt:lpstr>Calibri</vt:lpstr>
      <vt:lpstr>Angsana New</vt:lpstr>
      <vt:lpstr>AngsanaUPC</vt:lpstr>
      <vt:lpstr>TH SarabunPSK</vt:lpstr>
      <vt:lpstr>Arial</vt:lpstr>
      <vt:lpstr>TH Sarabun New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Admin</cp:lastModifiedBy>
  <cp:revision>370</cp:revision>
  <dcterms:created xsi:type="dcterms:W3CDTF">2017-09-19T00:56:44Z</dcterms:created>
  <dcterms:modified xsi:type="dcterms:W3CDTF">2021-02-23T08:30:44Z</dcterms:modified>
</cp:coreProperties>
</file>