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72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54"/>
  </p:notesMasterIdLst>
  <p:sldIdLst>
    <p:sldId id="257" r:id="rId14"/>
    <p:sldId id="258" r:id="rId15"/>
    <p:sldId id="256" r:id="rId16"/>
    <p:sldId id="259" r:id="rId17"/>
    <p:sldId id="260" r:id="rId18"/>
    <p:sldId id="261" r:id="rId19"/>
    <p:sldId id="263" r:id="rId20"/>
    <p:sldId id="262" r:id="rId21"/>
    <p:sldId id="264" r:id="rId22"/>
    <p:sldId id="266" r:id="rId23"/>
    <p:sldId id="265" r:id="rId24"/>
    <p:sldId id="267" r:id="rId25"/>
    <p:sldId id="268" r:id="rId26"/>
    <p:sldId id="270" r:id="rId27"/>
    <p:sldId id="271" r:id="rId28"/>
    <p:sldId id="274" r:id="rId29"/>
    <p:sldId id="275" r:id="rId30"/>
    <p:sldId id="289" r:id="rId31"/>
    <p:sldId id="291" r:id="rId32"/>
    <p:sldId id="292" r:id="rId33"/>
    <p:sldId id="293" r:id="rId34"/>
    <p:sldId id="294" r:id="rId35"/>
    <p:sldId id="295" r:id="rId36"/>
    <p:sldId id="296" r:id="rId37"/>
    <p:sldId id="276" r:id="rId38"/>
    <p:sldId id="290" r:id="rId39"/>
    <p:sldId id="297" r:id="rId40"/>
    <p:sldId id="273" r:id="rId41"/>
    <p:sldId id="277" r:id="rId42"/>
    <p:sldId id="278" r:id="rId43"/>
    <p:sldId id="279" r:id="rId44"/>
    <p:sldId id="280" r:id="rId45"/>
    <p:sldId id="281" r:id="rId46"/>
    <p:sldId id="282" r:id="rId47"/>
    <p:sldId id="285" r:id="rId48"/>
    <p:sldId id="283" r:id="rId49"/>
    <p:sldId id="284" r:id="rId50"/>
    <p:sldId id="287" r:id="rId51"/>
    <p:sldId id="286" r:id="rId52"/>
    <p:sldId id="288" r:id="rId53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66FF"/>
    <a:srgbClr val="FF6600"/>
    <a:srgbClr val="EE86E7"/>
    <a:srgbClr val="75F61E"/>
    <a:srgbClr val="5DA15F"/>
    <a:srgbClr val="CF6363"/>
    <a:srgbClr val="D98181"/>
    <a:srgbClr val="D47272"/>
    <a:srgbClr val="E0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 autoAdjust="0"/>
    <p:restoredTop sz="90072" autoAdjust="0"/>
  </p:normalViewPr>
  <p:slideViewPr>
    <p:cSldViewPr>
      <p:cViewPr>
        <p:scale>
          <a:sx n="80" d="100"/>
          <a:sy n="80" d="100"/>
        </p:scale>
        <p:origin x="-1950" y="-14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notesViewPr>
    <p:cSldViewPr>
      <p:cViewPr>
        <p:scale>
          <a:sx n="170" d="100"/>
          <a:sy n="170" d="100"/>
        </p:scale>
        <p:origin x="-1068" y="419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17CC5-E181-48EE-A35C-CB36805A3C7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32A27-CFDA-461C-A9E7-1C93B7D6C736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6043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แผนการจัดการเรียนรู้ที่ </a:t>
            </a:r>
            <a:r>
              <a:rPr lang="th-TH" sz="16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 แนวทางในการประกอบธุรกิจ เวลา </a:t>
            </a: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  ชั่วโมง</a:t>
            </a:r>
            <a:endParaRPr lang="th-TH" sz="16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lvl="0"/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lvl="0"/>
            <a:r>
              <a:rPr lang="th-TH" sz="16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อาชีพอิสระ</a:t>
            </a:r>
          </a:p>
          <a:p>
            <a:pPr lvl="0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แนวทางในการประกอบธุรกิจ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lvl="0"/>
            <a:endParaRPr lang="th-TH" sz="1600" spc="-2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lvl="0"/>
            <a:r>
              <a:rPr lang="th-TH" sz="1600" spc="-2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จากหนังสือเรียน รายวิชาพื้นฐาน การอาชีพ ม. 4–6 ของบริษัท สำนักพิมพ์วัฒนาพานิช จำกัด </a:t>
            </a:r>
            <a:r>
              <a:rPr lang="th-TH" sz="1600" spc="-2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1600" spc="-2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ใช้คู่กับคู่มือครู แผนการจัดการเรียนรู้ การอาชีพ ม. 4–6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หน่วยการเรียนรู้ที่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 เปิดโลกอาชีพ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en-US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lvl="0"/>
            <a:endParaRPr lang="th-TH" sz="2000" dirty="0">
              <a:solidFill>
                <a:prstClr val="black"/>
              </a:solidFill>
            </a:endParaRPr>
          </a:p>
          <a:p>
            <a:pPr lvl="0"/>
            <a:endParaRPr lang="th-TH" dirty="0">
              <a:solidFill>
                <a:prstClr val="black"/>
              </a:solidFill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72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8370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ข้อควรคำนึงในการตัดสินใจเลือกประกอบธุรกิจ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1) ครูคลิกถามคำถามเพื่อให้นักเรียนคิดวิเคราะห์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2) ครูคลิกเฉลยแนวคำตอบ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3) ครูคลิก</a:t>
            </a:r>
            <a:r>
              <a:rPr kumimoji="0" lang="th-T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กลับ เพื่อเชื่อมโยงข้อมูลกลับไปหน้า 79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j-cs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05019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ข้อควรคำนึงในการตัดสินใจเลือก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ประกอบ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ธุรกิจ (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ต่อ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th-TH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+mj-cs"/>
              </a:rPr>
              <a:t>1) ครูคลิกเพื่ออธิบายเพิ่มเติมเกี่ยวกับวงจรชีวิตของผลิตภัณฑ์</a:t>
            </a:r>
          </a:p>
          <a:p>
            <a:pPr lvl="0">
              <a:tabLst>
                <a:tab pos="179388" algn="l"/>
              </a:tabLst>
              <a:defRPr/>
            </a:pPr>
            <a:r>
              <a:rPr kumimoji="0" lang="th-TH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+mj-cs"/>
              </a:rPr>
              <a:t>2)</a:t>
            </a:r>
            <a:r>
              <a:rPr kumimoji="0" lang="th-TH" sz="1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+mj-cs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+mj-cs"/>
              </a:rPr>
              <a:t>ครูคลิกไป เพื่อเชื่อมโยงข้อมูลต่อไปในหน้า 83</a:t>
            </a: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78964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ข้อควรคำนึงในการตัดสินใจเลือก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ประกอบธุรกิจ (ต่อ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44000" lvl="0" indent="-457200">
              <a:tabLst>
                <a:tab pos="179388" algn="l"/>
              </a:tabLst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j-cs"/>
              </a:rPr>
              <a:t>1) ครูคลิกตาราง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ตัวอย่างธุรกิจที่มีโอกาสประสบผลสำเร็จในจังหวะเวลาที่ผู้บริโภค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ต้องการ</a:t>
            </a:r>
            <a:r>
              <a:rPr lang="th-TH" sz="1600" baseline="0" dirty="0" smtClean="0">
                <a:solidFill>
                  <a:prstClr val="black"/>
                </a:solidFill>
                <a:cs typeface="Angsana New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แล้ว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j-cs"/>
              </a:rPr>
              <a:t>นักเรียน</a:t>
            </a:r>
            <a:r>
              <a:rPr kumimoji="0" lang="th-T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j-cs"/>
              </a:rPr>
              <a:t>ร่วมกันแสดงความคิด</a:t>
            </a:r>
            <a:r>
              <a:rPr kumimoji="0" lang="th-TH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j-cs"/>
              </a:rPr>
              <a:t>เห็</a:t>
            </a:r>
            <a:r>
              <a:rPr lang="th-TH" sz="1600" dirty="0">
                <a:solidFill>
                  <a:prstClr val="black"/>
                </a:solidFill>
                <a:cs typeface="+mj-cs"/>
              </a:rPr>
              <a:t>น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j-cs"/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2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)	ครูให้นักเรียนปฏิบัติกิจกรรมที่</a:t>
            </a:r>
            <a:r>
              <a:rPr kumimoji="0" lang="th-T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8 ฝึกเขียนบทความ (ในแบบฝึกทักษะ รายวิชาพื้นฐาน การอาชีพ ม. 4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6 )</a:t>
            </a:r>
          </a:p>
          <a:p>
            <a:pPr marL="144000" lvl="0" indent="-457200">
              <a:tabLst>
                <a:tab pos="179388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3) 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 กลับ เพื่อเชื่อมโยงข้อมูล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กลับไปหน้า 79</a:t>
            </a: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marL="144000" indent="-457200">
              <a:tabLst>
                <a:tab pos="179388" algn="l"/>
              </a:tabLst>
            </a:pPr>
            <a:endParaRPr lang="th-TH" sz="1600" dirty="0">
              <a:cs typeface="+mj-cs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6507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กลยุทธ์ในการประกอบธุรกิจให้ประสบผลสำเร็จ</a:t>
            </a:r>
          </a:p>
          <a:p>
            <a:pPr marL="144000" lvl="0" indent="-457200">
              <a:tabLst>
                <a:tab pos="179388" algn="l"/>
              </a:tabLst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นักเรียนศึกษากลยุทธ์ในการประกอบธุรกิจให้ประสบผลสำเร็จจาก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หนังสือ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เรียน รายวิชาพื้นฐาน การอาชีพ ม.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4–6 หน้า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23–24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และแหล่งการเรียนรู้ต่าง ๆ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พร้อมจัดทำรายงาน แล้วนำเสนอผลงานหน้าชั้นเรียน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44000" indent="-457200">
              <a:tabLst>
                <a:tab pos="179388" algn="l"/>
              </a:tabLst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ครูอธิบายเพิ่มเติมเกี่ยวกับ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กลยุทธ์ในการประกอบธุรกิจให้ประสบ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ผลสำเร็จ โดย</a:t>
            </a:r>
            <a:r>
              <a:rPr lang="th-TH" sz="16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การสังคมศึกษาฯ เรื่อง หลักการตลาด</a:t>
            </a:r>
          </a:p>
          <a:p>
            <a:pPr marL="144000">
              <a:tabLst>
                <a:tab pos="179388" algn="l"/>
              </a:tabLst>
            </a:pP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9394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กลยุทธ์ในการประกอบธุรกิจให้ประสบผลสำเร็จ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1) ครูคลิกถามคำถามเพื่อให้นักเรียนคิดวิเคราะห์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2) ครูคลิกเฉลยแนวคำตอบ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9845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กลยุทธ์ในการประกอบธุรกิจให้ประสบผลสำเร็จ</a:t>
            </a:r>
          </a:p>
          <a:p>
            <a:pPr marL="144000" indent="-457200"/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ครูคลิกเรื่องน่ารู้ แล้วให้นักเรียนอ่านเพื่อเสริมความรู้ในบทเรียน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28A49-4B94-4FC0-B943-6DF9CBA4CB3D}" type="slidenum">
              <a:rPr lang="th-TH" smtClean="0">
                <a:solidFill>
                  <a:prstClr val="black"/>
                </a:solidFill>
              </a:rPr>
              <a:pPr/>
              <a:t>86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0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นักเรียนศึกษาการประกอบธุรกิจร้านขายอาหารตามสั่ง</a:t>
            </a:r>
            <a:r>
              <a:rPr kumimoji="0" lang="th-T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แล้วร่วมกันวางแผนและเขียนสรุปเป็นแผนที่ความคิดพร้อมทั้งตรวจสอบความถูกต้อง</a:t>
            </a:r>
          </a:p>
          <a:p>
            <a:pPr marL="144000" lvl="0" indent="-457200">
              <a:tabLst>
                <a:tab pos="179388" algn="l"/>
              </a:tabLst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2) ครูคลิกแผน</a:t>
            </a:r>
            <a:r>
              <a:rPr lang="th-TH" sz="1600" dirty="0">
                <a:solidFill>
                  <a:prstClr val="black"/>
                </a:solidFill>
                <a:cs typeface="+mj-cs"/>
              </a:rPr>
              <a:t>ที่ความคิดการประกอบธุรกิจร้านขายอาหารตามสั่ง เพื่อให้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นักเรียนตรวจสอบความถูกต้อง แล้วอธิบายเพิ่มเติม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1626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นักเรียนร่วมกันระดมสมองการ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ประกอบ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ธุรกิจร้านบริการให้เช่าอินเทอร์เน็ต แล้วร่วมกันเขียน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สรุปเป็นแผนที่ความคิดพร้อมทั้งตรวจสอบความถูกต้อง</a:t>
            </a:r>
          </a:p>
          <a:p>
            <a:pPr marL="144000" lvl="0" indent="-457200">
              <a:tabLst>
                <a:tab pos="179388" algn="l"/>
              </a:tabLst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2)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คลิกแผนที่ความคิดการประกอบธุรกิจร้านบริการให้เช่าอินเทอร์เน็ต เพื่อให้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นักเรียนตรวจสอบ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ความถูกต้อง แล้วอธิบายเพิ่มเติม</a:t>
            </a:r>
            <a:endParaRPr lang="th-TH" dirty="0">
              <a:solidFill>
                <a:prstClr val="black"/>
              </a:solidFill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1189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1) ครูคลิกถามคำถามเพื่อให้นักเรียนคิดวิเคราะห์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2) ครูคลิกเฉลยแนวคำตอบ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>
                <a:solidFill>
                  <a:prstClr val="black"/>
                </a:solidFill>
              </a:rPr>
              <a:pPr/>
              <a:t>89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45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นักเรียนร่วมกันอภิปรายเกี่ยวกับการประกอบธุรกิจการทำเทียนหอมปรับอากาศและกันยุง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แล้วสรุปเป็นแผนที่ความคิด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79388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2) 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คลิกแผนที่ความคิดการประกอบธุรกิจการทำเทียนหอมปรับอากาศและกัน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ยุง</a:t>
            </a:r>
            <a:r>
              <a:rPr lang="th-TH" sz="1600" baseline="0" dirty="0" smtClean="0">
                <a:solidFill>
                  <a:prstClr val="black"/>
                </a:solidFill>
                <a:cs typeface="Angsana New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เพื่อให้นักเรียนตรวจสอบความถูก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ต้อง แล้วอธิบาย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เพิ่มเติม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>
                <a:solidFill>
                  <a:prstClr val="black"/>
                </a:solidFill>
              </a:rPr>
              <a:pPr/>
              <a:t>90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4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tabLst>
                <a:tab pos="177800" algn="l"/>
              </a:tabLst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คลิกถามคำถามเพื่อกระตุ้นความคิดและความสนใจของนักเรียน </a:t>
            </a:r>
          </a:p>
          <a:p>
            <a:pPr marL="144000" lvl="0" indent="-457200">
              <a:tabLst>
                <a:tab pos="182563" algn="l"/>
              </a:tabLst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1600" dirty="0" smtClean="0">
                <a:solidFill>
                  <a:prstClr val="black"/>
                </a:solidFill>
                <a:ea typeface="Times New Roman"/>
                <a:cs typeface="Angsana New"/>
              </a:rPr>
              <a:t>นักเรียน</a:t>
            </a:r>
            <a:r>
              <a:rPr lang="th-TH" sz="1600" dirty="0">
                <a:solidFill>
                  <a:prstClr val="black"/>
                </a:solidFill>
                <a:ea typeface="Times New Roman"/>
                <a:cs typeface="Angsana New"/>
              </a:rPr>
              <a:t>สำรวจตนเองด้านความรู้ ความสามารถ ความถนัด ความชอบ ความต้องการ </a:t>
            </a:r>
            <a:r>
              <a:rPr lang="th-TH" sz="1600" dirty="0" smtClean="0">
                <a:solidFill>
                  <a:prstClr val="black"/>
                </a:solidFill>
                <a:ea typeface="Times New Roman"/>
                <a:cs typeface="Angsana New"/>
              </a:rPr>
              <a:t>และลักษณะ</a:t>
            </a:r>
            <a:r>
              <a:rPr lang="th-TH" sz="1600" dirty="0">
                <a:solidFill>
                  <a:prstClr val="black"/>
                </a:solidFill>
                <a:ea typeface="Times New Roman"/>
                <a:cs typeface="Angsana New"/>
              </a:rPr>
              <a:t>นิสัย แล้ววิเคราะห์ว่าตนเองอยากจะประกอบธุรกิจประเภท</a:t>
            </a:r>
            <a:r>
              <a:rPr lang="th-TH" sz="1600" dirty="0" smtClean="0">
                <a:solidFill>
                  <a:prstClr val="black"/>
                </a:solidFill>
                <a:ea typeface="Times New Roman"/>
                <a:cs typeface="Angsana New"/>
              </a:rPr>
              <a:t>ใด แล้วออกมานำเสนอหน้าชั้นเรียน</a:t>
            </a:r>
          </a:p>
          <a:p>
            <a:pPr marL="144000" lvl="0" indent="-457200">
              <a:tabLst>
                <a:tab pos="182563" algn="l"/>
              </a:tabLst>
            </a:pPr>
            <a:r>
              <a:rPr lang="th-TH" sz="1600" b="1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แนว</a:t>
            </a:r>
            <a:r>
              <a:rPr lang="th-TH" sz="1600" b="1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th-TH" sz="1600" b="1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: 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เลือกธุรกิจให้มีความเหมาะสมกับความรู้ และความสามารถของตนเอง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/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/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ครูใช้เวลาในการนำเข้าสู่บทเรียนประมาณ 5 นาที (หรือให้ครูใช้เวลาตามความเหมาะสม)</a:t>
            </a:r>
          </a:p>
          <a:p>
            <a:pPr marL="144000" lvl="0" indent="-457200"/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/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/>
            <a:endParaRPr lang="th-TH" dirty="0">
              <a:solidFill>
                <a:prstClr val="black"/>
              </a:solidFill>
            </a:endParaRPr>
          </a:p>
          <a:p>
            <a:pPr marL="1440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73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6605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1) ครูคลิกถามคำถามเพื่อให้นักเรียนคิดวิเคราะห์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2) ครูคลิกเฉลยแนวคำตอบ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>
                <a:solidFill>
                  <a:prstClr val="black"/>
                </a:solidFill>
              </a:rPr>
              <a:pPr/>
              <a:t>91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45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นักเรียนสัมภาษณ์ผู้ประกอบธุรกิจการบริการซัก อบ รีด และสรุปเป็น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แผนที่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ความคิด แล้วนำเสนอผลงาน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79388" algn="l"/>
              </a:tabLst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2)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คลิกแผนที่ความคิดการประกอบธุรกิจการบริการซัก อบ รีด เพื่อให้นักเรียน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ตรวจสอบความ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ถูกต้อง แล้วอธิบาย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เพิ่มเติม</a:t>
            </a:r>
          </a:p>
          <a:p>
            <a:pPr marL="144000" lvl="0" indent="-457200">
              <a:tabLst>
                <a:tab pos="179388" algn="l"/>
              </a:tabLst>
            </a:pPr>
            <a:endParaRPr lang="th-TH" dirty="0">
              <a:solidFill>
                <a:prstClr val="black"/>
              </a:solidFill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>
                <a:solidFill>
                  <a:prstClr val="black"/>
                </a:solidFill>
              </a:rPr>
              <a:pPr/>
              <a:t>92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46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1) ครูคลิกถามคำถามเพื่อให้นักเรียนคิดวิเคราะห์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2) ครูคลิกเฉลยแนวคำตอบ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>
                <a:solidFill>
                  <a:prstClr val="black"/>
                </a:solidFill>
              </a:rPr>
              <a:pPr/>
              <a:t>93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45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นักเรียนร่วมกันวิเคราะห์เกี่ยวกับการประกอบธุรกิจการขายดอกไม้และรับจัดดอกไม้พร้อมทั้งสรุปเป็นแผนที่ความคิด แล้วนำเสนอผลงาน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79388" algn="l"/>
              </a:tabLst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2)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คลิกแผนที่ความคิดการประกอบธุรกิจการขายดอกไม้และรับจัด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ดอกไม้ เพื่อให้นักเรียนตรวจสอบความถูก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ต้อง แล้วอธิบาย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เพิ่มเติม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>
                <a:solidFill>
                  <a:prstClr val="black"/>
                </a:solidFill>
              </a:rPr>
              <a:pPr/>
              <a:t>94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46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1) ครูคลิกถามคำถามเพื่อให้นักเรียนคิดวิเคราะห์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2) ครูคลิกเฉลยแนวคำตอบ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>
                <a:solidFill>
                  <a:prstClr val="black"/>
                </a:solidFill>
              </a:rPr>
              <a:pPr/>
              <a:t>95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45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ตัวอย่างการประกอบธุรกิจ</a:t>
            </a: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ศึกษาการประกอบ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ธุรกิจการปลูกกระบองเพชร แล้ว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ร่วมกันวางแผนและเขียน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สรุปเป็น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แผนที่ความคิดพร้อมทั้งตรวจสอบความถูกต้อง</a:t>
            </a:r>
          </a:p>
          <a:p>
            <a:pPr marL="144000" lvl="0" indent="-457200">
              <a:tabLst>
                <a:tab pos="179388" algn="l"/>
              </a:tabLst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2)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คลิกแผนที่ความคิดการประกอบธุรกิจการปลูกกระบองเพชร เพื่อให้นักเรียน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ตรวจสอบความ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ถูกต้อง แล้วอธิบาย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เพิ่มเติม</a:t>
            </a:r>
          </a:p>
          <a:p>
            <a:pPr marL="144000" lvl="0" indent="-457200">
              <a:tabLst>
                <a:tab pos="179388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3) ครูอธิบายเพิ่มเติมเกี่ยวกับการประกอบธุรกิจ โดย</a:t>
            </a:r>
            <a:r>
              <a:rPr lang="th-TH" sz="1600" dirty="0" err="1" smtClean="0">
                <a:solidFill>
                  <a:prstClr val="black"/>
                </a:solidFill>
                <a:cs typeface="Angsana New"/>
              </a:rPr>
              <a:t>บูรณา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การสังคมศึกษาฯ เรื่อง การปฏิบัติตนเป็นสมาชิกที่ดีของสังคมโดยการประกอบอาชีพสุจริต และคณิตศาสตร์ เรื่อง การคำนวณงบประมาณในการประกอบธุรกิจ</a:t>
            </a:r>
            <a:endParaRPr lang="th-TH" dirty="0">
              <a:solidFill>
                <a:prstClr val="black"/>
              </a:solidFill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96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7446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  <a:tab pos="180975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1) ครูให้นักเรียนปฏิบัติกิจกรรมที่ 9</a:t>
            </a:r>
            <a:r>
              <a:rPr kumimoji="0" lang="th-T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 สำรวจธุรกิจในชุมชน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 (ในแบบฝึกทักษะ รายวิชาพื้นฐาน การอาชีพ ม. 4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6 )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  <a:tab pos="180975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2) ครูคลิกเพื่อเฉลยคำตอบ</a:t>
            </a: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3) ครูให้นักเรียนปฏิบัติกิจกรรมที่ 10 วิเคราะห์ข่าวธุรกิจ (ในแบบฝึกทักษะ รายวิชาพื้นฐาน การอาชีพ ม. 4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–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6 )</a:t>
            </a: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4) 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ให้นักเรียนปฏิบัติกิจกรรมที่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11 ค้นคว้าข้อมูล (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ในแบบฝึกทักษะ รายวิชาพื้นฐาน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การ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อาชีพ ม. 4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–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6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)</a:t>
            </a: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5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) 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ให้นักเรียนปฏิบัติกิจกรรมที่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12 เรียนรู้เรื่องอาชีพด้วยโครงงาน (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ในแบบฝึกทักษะ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รายวิชาพื้นฐาน การอาชีพ ม. 4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–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6 )</a:t>
            </a: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6) 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ให้นักเรียนปฏิบัติกิจกรรมที่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13 การประยุกต์ใช้ในชีวิตประจำวัน (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ในแบบฝึกทักษะ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รายวิชา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พื้นฐาน การอาชีพ ม. 4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–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6 )</a:t>
            </a: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7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) 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ให้นักเรียนปฏิบัติกิจกรรมที่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14 คำถามชวนตอบ (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ในแบบฝึกทักษะ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รายวิชา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พื้นฐาน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การ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อาชีพ ม. 4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–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6 )</a:t>
            </a: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endParaRPr lang="th-TH" sz="1600" dirty="0" smtClean="0">
              <a:solidFill>
                <a:prstClr val="black"/>
              </a:solidFill>
              <a:cs typeface="Angsana New"/>
            </a:endParaRP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marL="144000" lvl="0" indent="-457200">
              <a:tabLst>
                <a:tab pos="177800" algn="l"/>
                <a:tab pos="180975" algn="l"/>
              </a:tabLst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marL="180000" lvl="0" indent="-457200">
              <a:tabLst>
                <a:tab pos="177800" algn="l"/>
                <a:tab pos="180975" algn="l"/>
              </a:tabLst>
              <a:defRPr/>
            </a:pP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  <a:tab pos="180975" algn="l"/>
              </a:tabLst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ngsana New"/>
            </a:endParaRPr>
          </a:p>
          <a:p>
            <a:pPr marL="180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97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540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  <a:tab pos="182563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ครูคลิกเพื่อถามคำถามทบทวนความรู้ของนักเรียน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ครูคลิกเฉลยแนวคำตอบ</a:t>
            </a: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98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68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>
          <a:xfrm>
            <a:off x="673577" y="4686499"/>
            <a:ext cx="5502616" cy="4439841"/>
          </a:xfrm>
        </p:spPr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นักเรียนร่วมกันสรุปความรู้เกี่ยวกับแนวทางในการประกอบธุรกิจ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ครูคลิกสรุปความรู้เรื่อง แนวทางในการประกอบธุรกิจ</a:t>
            </a:r>
            <a:r>
              <a:rPr kumimoji="0" lang="th-T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แล้วให้ความรู้เสริมในส่วนที่นักเรียนสรุปไม่ถูกต้อง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ครูใช้เวลาในการสรุปประมาณ 10 นาที (หรือให้ครูใช้เวลาตามความเหมาะสม) </a:t>
            </a: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99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8022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</a:t>
            </a:r>
            <a:r>
              <a:rPr lang="th-TH" sz="16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(Post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-</a:t>
            </a:r>
            <a:r>
              <a:rPr lang="en-US" sz="16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test)</a:t>
            </a:r>
            <a:r>
              <a:rPr lang="th-TH" sz="16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</a:t>
            </a:r>
            <a:r>
              <a:rPr lang="th-TH" sz="16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ม. 4–6  ของบริษัท 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สำนักพิมพ์วัฒนา</a:t>
            </a:r>
            <a:r>
              <a:rPr lang="th-TH" sz="16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พานิช จำกัด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(การทำแบบทดสอบใน </a:t>
            </a:r>
            <a:r>
              <a:rPr lang="en-US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PowerPoint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อาจใช้เวลามาก ครูควร </a:t>
            </a:r>
            <a:r>
              <a:rPr lang="en-US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print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ให้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นักเรียนทำ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แล้ว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จึงใช้ </a:t>
            </a:r>
            <a:r>
              <a:rPr lang="en-US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PowerPoint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ตรวจคำตอบ)</a:t>
            </a:r>
          </a:p>
          <a:p>
            <a:pPr lvl="0"/>
            <a:endParaRPr lang="th-TH" dirty="0">
              <a:solidFill>
                <a:prstClr val="black"/>
              </a:solidFill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6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/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 อาชีพอิสระ</a:t>
            </a:r>
          </a:p>
          <a:p>
            <a:pPr marL="144000" lvl="0" indent="-457200"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แนวทางในการ</a:t>
            </a:r>
            <a:r>
              <a:rPr lang="th-TH" sz="16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การเลือกประเภทธุรกิจ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lvl="0">
              <a:tabLst>
                <a:tab pos="90488" algn="l"/>
                <a:tab pos="177800" algn="l"/>
              </a:tabLst>
            </a:pPr>
            <a:r>
              <a:rPr lang="th-TH" sz="1600" dirty="0" smtClean="0">
                <a:cs typeface="+mj-cs"/>
              </a:rPr>
              <a:t>ครูคลิกภาพแล้วให้นักเรียนแบ่งกลุ่ม ร่วมกันศึกษาการเลือกประเภทธุรกิจ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+mj-cs"/>
              </a:rPr>
              <a:t>จาก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หนังสือ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เรียน 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รายวิชาพื้นฐาน การ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อาชีพ ม. 4–6 หน้า 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17 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และแหล่งการเรียนรู้ต่าง ๆ 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แล้วออกมานำเสนอหน้าชั้นเรียน</a:t>
            </a:r>
            <a:endParaRPr lang="th-TH" sz="1600" dirty="0">
              <a:solidFill>
                <a:prstClr val="black"/>
              </a:solidFill>
              <a:cs typeface="Angsana New"/>
            </a:endParaRPr>
          </a:p>
          <a:p>
            <a:pPr marL="144000" lvl="0" indent="-457200">
              <a:tabLst>
                <a:tab pos="177800" algn="l"/>
                <a:tab pos="180975" algn="l"/>
              </a:tabLst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1600" dirty="0" smtClean="0">
              <a:solidFill>
                <a:prstClr val="black"/>
              </a:solidFill>
            </a:endParaRPr>
          </a:p>
          <a:p>
            <a:pPr marL="144000" indent="-457200"/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ครูใช้เวลาในการจัดกิจกรรมการเรียนรู้ประมาณ 90 นาที (หรือให้ครูใช้เวลาตามความเหมาะสม)</a:t>
            </a:r>
          </a:p>
          <a:p>
            <a:pPr marL="144000" lvl="0" indent="-457200"/>
            <a:endParaRPr lang="th-TH" sz="1600" dirty="0">
              <a:solidFill>
                <a:prstClr val="black"/>
              </a:solidFill>
            </a:endParaRPr>
          </a:p>
          <a:p>
            <a:pPr marL="144000" lvl="0" indent="-457200">
              <a:tabLst>
                <a:tab pos="182563" algn="l"/>
              </a:tabLst>
            </a:pPr>
            <a:endParaRPr lang="th-TH" dirty="0">
              <a:solidFill>
                <a:prstClr val="black"/>
              </a:solidFill>
              <a:cs typeface="Angsana New"/>
            </a:endParaRPr>
          </a:p>
          <a:p>
            <a:pPr marL="144000" lvl="0" indent="-457200">
              <a:tabLst>
                <a:tab pos="177800" algn="l"/>
              </a:tabLst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74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118070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 ม. 4–6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ข้อ 1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1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ถูกต้อง เพราะอาชีพรับจ้างประกอบด้วยบุคคล 2 ฝ่าย ได้แก่ นายจ้างและลูกจ้าง ซึ่งนายจ้างเป็นผู้ว่าจ้างให้บุคคลที่เรียกว่า ลูกจ้าง ทำงานใด ๆ โดยได้รับค่าจ้างตลอดเวลาที่ทำงานให้ ดังนั้น อาชีพรับจ้างจึงประกอบด้วยบุคคลที่เป็นนายจ้างและลูกจ้าง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เพราะอาชีพรับจ้างประกอบด้วยบุคคล 2 ฝ่าย ได้แก่ นายจ้างและลูกจ้าง ซึ่งนายจ้างและผู้ว่าจ้างคือบุคคลเดียวกัน ดังนั้น คำตอบนี้จึงไม่ถูกต้อง   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ไม่ถูกต้อง เพราะอาชีพ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รับจ้าง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ประกอบด้วย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บุคคล 2 ฝ่าย ได้แก่ นายจ้าง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และลูกจ้าง ซึ่งลูกจ้างและผู้รับจ้างคือ บุคคลเดียวกัน ดังนั้น คำตอบนี้จึงไม่ถูกต้อง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ไม่ถูกต้อง เพราะ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อาชีพรับจ้าง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ประกอบด้วย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บุคคล 2 ฝ่าย ได้แก่ นายจ้าง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และลูกจ้าง ซึ่งผู้รับจ้างคือลูกจ้าง แต่ผู้รับเหมาคือ บุคคลที่รับจ้างก่อสร้างอาคารหรือสิ่งก่อสร้างต่าง ๆ ดังนั้น คำตอบนี้จึงไม่ถูกต้อง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22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เพราะแพทย์จัดอยู่ในกลุ่มอาชีพรับราชการ ส่วนนักธุรกิจจัดอยู่ในกลุ่มอาชีพพนักงานบริษัท ดังนั้น แพทย์และนักธุรกิจจึงไม่จัดอยู่ในกลุ่มอาชีพเดียวกันทั้งหมด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	ถูกต้อง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เพราะตำรวจและพยาบาลจัดอยู่ในกลุ่มอาชีพรับราชการ ดังนั้นจึงจัดอยู่ในกลุ่มอาชีพเดียวกันทั้งหมด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เพราะพนักงานธนาคารจัดอยู่ในกลุ่มอาชีพพนักงานบริษัท ส่วนพนักงานเสิร์ฟจัดอยู่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ในกลุ่มอาชีพรับจ้างที่ทำงานเป็นกลุ่ม ดังนั้น พนักงาน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ธนาคารและพนักงานเสิร์ฟจึง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ไม่จัดอยู่ในกลุ่ม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อาชีพเดียวกัน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ทั้งหมด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เพราะพนักงานท่าเรือจัดอยู่ในกลุ่มอาชีพพนักงานรัฐวิสาหกิจ ส่วนพนักงานทำความสะอาดจัดอยู่ในกลุ่มอาชีพรับจ้างที่ทำงานคนเดียว ดังนั้น พนักงานท่าเรือและพนักงานทำความสะอาดจึงไม่จัดอยู่ในกลุ่มอาชีพเดียวกันทั้งหมด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endParaRPr lang="th-TH" dirty="0">
              <a:solidFill>
                <a:prstClr val="black"/>
              </a:solidFill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5733-9A59-437D-9FB7-929CED44E24F}" type="slidenum">
              <a:rPr lang="th-TH" smtClean="0">
                <a:solidFill>
                  <a:prstClr val="black"/>
                </a:solidFill>
              </a:rPr>
              <a:pPr/>
              <a:t>102</a:t>
            </a:fld>
            <a:endParaRPr lang="th-T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67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   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เพราะอาชีพรับราชการเป็นอาชีพที่ทำงานเพื่อประชาชนและประเทศชาติ โดยมีการสอบแข่งขันเพื่อคัดเลือกเข้ารับราชการ มีการทดลองปฏิบัติหน้าที่ก่อนบรรจุแต่งตั้ง มีกำหนดเวลาในการปฏิบัติงานที่แน่นอน มีการเลื่อนขั้นตำแหน่งและเงินเดือนทุกปี และได้รับเงินบำนาญหลังเกษียณอายุ ดังนั้น มีกำหนดเวลาในการปฏิบัติงานที่แน่นอนจึงเป็นลักษณะของอาชีพรับราชการ แต่คำตอบนี้ไม่สัมพันธ์กันกับคำถาม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อาชีพรับราชการเป็นอาชีพที่ทำงานเพื่อประชาชนและประเทศชาติ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โดย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มีการ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สอบแข่งขันเพื่อคัดเลือกเข้ารับราชการ มีการทดลองปฏิบัติหน้าที่ก่อนบรรจุแต่งตั้ง มีกำหนดเวลาในการปฏิบัติงานที่แน่นอน มีการเลื่อนขั้นตำแหน่งและเงินเดือนทุกปี และได้รับเงินบำนาญหลังเกษียณอายุ ดังนั้น มีการทดลองปฏิบัติหน้าที่ก่อนบรรจุแต่งตั้งจึง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เป็นลักษณะของอาชีพรับราชการ แต่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นี้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ไม่สัมพันธ์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กัน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กับคำถาม 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อาชีพรับราชการเป็นอาชีพที่ทำงานเพื่อประชาชนและประเทศชาติ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โดย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มีการ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สอบแข่งขันเพื่อ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คัดเลือกเข้ารับราชการ มีการทดลองปฏิบัติ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หน้าที่ก่อนบรรจุแต่งตั้ง มี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กำหนดเวลาใน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การปฏิบัติงานที่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แน่นอน มีการเลื่อนขั้นตำแหน่งและเงินเดือนทุก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ปี และ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ได้รับเงินบำนาญหลังเกษียณอายุ ดังนั้น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มีการสอบแข่งขันเพื่อคัดเลือกเข้ารับราชการจึงเป็นลักษณะของอาชีพรับราชการ แต่คำตอบนี้ไม่สัมพันธ์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กัน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กับคำถาม 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ถูกต้อง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อาชีพรับราชการเป็นอาชีพที่ทำงานเพื่อประชาชนและประเทศชาติ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โดย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มีการ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สอบแข่งขันเพื่อ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คัดเลือกเข้ารับราชการ มีการทดลองปฏิบัติหน้าที่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ก่อนบรรจุแต่งตั้ง มี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กำหนดเวลาในการ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ปฏิบัติงานที่แน่นอน มีการเลื่อนขั้นตำแหน่งและเงินเดือนทุกปี และได้รับเงินบำนาญหลังเกษียณอายุ ดังนั้น มีการเลื่อนขั้นตำแหน่งและเงินเดือนโดยผู้ว่าจ้างจึงไม่ใช่ลักษณะของอาชีพรับราชการ เนื่องจากเป็นลักษณะของอาชีพรับจ้าง แต่คำตอบนี้สัมพันธ์กันกับคำถาม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7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เพราะมีวิสัยทัศน์กว้างไกลเป็นคุณสมบัติที่ผู้ประกอบอาชีพรับจ้างควรมี เพื่อพัฒนาอาชีพของตนเองให้ก้าวหน้า แต่มีวิสัยทัศน์กว้างไกลก็ไม่ใช่คุณสมบัติสำคัญที่สุดสำหรับผู้ที่จะประกอบอาชีพรับจ้าง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เพราะมีการวางแผนในการทำงานเป็นคุณสมบัติที่ผู้ประกอบอาชีพรับจ้างควรมี เพื่อจะได้ทำงานอย่างมีเป้าหมายและตามลำดับขั้นตอน แต่มีการวางแผนในการทำงานก็ไม่ใช่คุณสมบัติสำคัญที่สุดสำหรับผู้ที่จะประกอบอาชีพรับจ้าง   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ไม่ถูกต้อง เพราะมีการค้นคว้าหาความรู้เพิ่มเติมเป็นคุณสมบัติที่ผู้ประกอบอาชีพรับจ้างควรมี เพื่อปรับปรุงงานให้ก้าวหน้าเหมาะสมกับสถานการณ์ แต่มีการค้นคว้าหาความรู้เพิ่มเติมก็ไม่ใช่คุณสมบัติสำคัญที่สุดสำหรับผู้ที่จะประกอบอาชีพรับจ้าง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ถูกต้อง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มีทัศนคติและค่านิยมที่ถูกต้องในการทำงานเป็นคุณสมบัติสำคัญที่สุดสำหรับผู้ที่จะประกอบอาชีพรับจ้าง เนื่องจากเป็นสิ่งที่ช่วยให้ผู้ประกอบอาชีพเห็นคุณค่า เกิดความภาคภูมิใจในการทำงานและปฏิบัติหน้าที่ที่ได้รับมอบหมายได้อย่างมีประสิทธิภาพ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279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เพราะการขยายกิจการจำนวนมากขึ้นเป็นความเจริญก้าวหน้าขององค์กรหรือธุรกิจ ดังนั้นจึงไม่ใช่ความมั่นคงและความก้าวหน้าในการประกอบอาชีพของบุคคล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เพราะการเพิ่มจำนวนแรงงานในการทำกิจการเป็นความเจริญก้าวหน้าขององค์กรหรือธุรกิจ ดังนั้นจึงไม่ใช่ความมั่นคงและความก้าวหน้าในการประกอบอาชีพของบุคคล  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เพราะการมีโอกาสได้พบปะกับผู้บริหารระดับสูงเป็นสิทธิพิเศษที่ผู้ปฏิบัติงานอาจได้รับในบางโอกาส ดังนั้น จึงไม่ใช่ความมั่นคงและความก้าวหน้าในการประกอบอาชีพของบุคคล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ถูกต้อง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ความมั่นคงและความก้าวหน้าในการประกอบอาชีพเป็นการที่ผู้ปฏิบัติงานมีโอกาสได้รับผิดชอบงานสำคัญ ได้เลื่อนตำแหน่งหรือเงินเดือนสูงขึ้น ดังนั้น การมีโอกาสได้เลื่อนขั้นในตำแหน่งที่สูงขึ้นจึงเป็นความมั่นคงและความก้าวหน้าในการประกอบอาชีพของบุคคล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59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   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เพราะการประกอบอาชีพอิสระมีความสำคัญและมีส่วนช่วยพัฒนาเศรษฐกิจของประเทศหลายประการ ได้แก่ เปิดโอกาสให้มีการประกอบอาชีพ เกิดการจ้างงาน ส่งเสริมและพัฒนาธุรกิจขนาดใหญ่เกิดการระดมเงินทุนเพื่อนำไปลงทุน และมีการกระจายรายได้อย่างทั่วถึง ดังนั้น เกิดการจ้างงานจึงเป็นความสำคัญของการประกอบอาชีพอิสระที่มีต่อระบบเศรษฐกิจ แต่คำตอบนี้ไม่สัมพันธ์กันกับคำถาม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การประกอบอาชีพอิสระมีความสำคัญและมีส่วนช่วยพัฒนาเศรษฐกิจ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ของประเทศหลาย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ประการ ได้แก่ เปิดโอกาสให้มีการประกอบอาชีพ เกิด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การจ้าง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งาน ส่งเสริม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และพัฒนาธุรกิจขนาดใหญ่เกิด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ระดมเงินทุนเพื่อนำไปลงทุน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และมีการกระจายรายได้อย่าง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ทั่วถึง ดังนั้น เกิดการกระจายรายได้จึงเป็นความสำคัญ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ของการประกอบอาชีพอิสระที่มีต่อ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ระบบเศรษฐกิจ แต่คำตอบนี้ไม่สัมพันธ์กันกับคำถาม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ถูกต้อง เพราะการประกอบอาชีพอิสระมีความสำคัญและมีส่วนช่วยพัฒนาเศรษฐกิจ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ของประเทศหลาย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ประการ ได้แก่ เปิดโอกาสให้มีการประกอบอาชีพ เกิดการ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จ้างงาน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ส่งเสริม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และพัฒนาธุรกิจขนาด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ใหญ่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เกิด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การระดมเงินทุนเพื่อนำไปลงทุน และมีการกระจายรายได้อย่างทั่วถึง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ดังนั้น เกิดผลกำไรจำนวนมากจึงไม่ใช่ความสำคัญของการประกอบอาชีพอิสระที่มีต่อระบบเศรษฐกิจ แต่คำตอบนี้สัมพันธ์กันกับคำถาม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เพราะการประกอบอาชีพอิสระมีความสำคัญและมีส่วนช่วยพัฒนาเศรษฐกิจ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ของประเทศหลาย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ประการ ได้แก่ เปิดโอกาสให้มีการประกอบอาชีพ เกิด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การจ้าง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งาน ส่งเสริม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และพัฒนาธุรกิจขนาด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ใหญ่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เกิด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การระดมเงินทุนเพื่อนำไปลงทุน และมีการกระจายรายได้อย่างทั่วถึง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ดังนั้น เกิดการระดมทุนและลงทุน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จึง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เป็นความสำคัญ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ของการประกอบอาชีพอิสระที่มีต่อ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ระบบเศรษฐกิจ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แต่คำตอบ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นี้ไม่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สัมพันธ์กัน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กับคำถาม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24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7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7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เพราะผู้ที่ตัดสินใจประกอบธุรกิจควรเตรียมความพร้อมด้านต่าง ๆ ได้แก่ ด้านบุคลิกภาพส่วนบุคคล ด้านการเงิน ด้านการตลาด และด้านการบริหารงานทั่วไป ดังนั้น ผู้ที่จะประกอบธุรกิจค้าขายจึงจำเป็นต้องเตรียมความพร้อมด้านการเงิน แต่คำตอบนี้ไม่สัมพันธ์กันกับคำถาม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	ถูกต้อง เพราะผู้ที่ตัดสินใจประกอบธุรกิจควรเตรียมความพร้อมด้านต่าง ๆ ได้แก่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ด้านบุคลิกภาพส่วน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บุคคล ด้านการเงิน ด้านการตลาด และด้านการ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บริหารงานทั่วไป ดังนั้น ผู้ที่จะประกอบธุรกิจค้าขายจึงไม่จำเป็นต้องเตรียมความพร้อมด้านการผลิต แต่คำตอบนี้สัมพันธ์กันกับคำถาม   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ไม่ถูกต้อง เพราะผู้ที่ตัดสินใจประกอบธุรกิจควรเตรียมความพร้อมด้านต่าง ๆ ได้แก่ ด้าน	บุคลิกภาพส่วนบุคคล ด้านการเงิน ด้านการตลาด และด้านการบริหารงานทั่วไป ดังนั้น ผู้ที่จะประกอบธุรกิจค้าขายจึงจำเป็นต้องเตรียมความพร้อมด้านการตลาด แต่คำตอบนี้ไม่สัมพันธ์กันกับคำถาม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ถูกต้อง เพราะผู้ที่ตัดสินใจประกอบธุรกิจควรเตรียมความพร้อมด้านต่าง ๆ ได้แก่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ด้านบุคลิกภาพส่วนบุคคล ด้านการเงิน ด้านการตลาด และด้านการบริหารงานทั่วไป ดังนั้น ผู้ที่จะประกอบธุรกิจค้าขายจึงจำเป็นต้องเตรียมความพร้อมด้านบุคลิกภาพ แต่คำตอบนี้ไม่สัมพันธ์กันกับคำถาม</a:t>
            </a:r>
          </a:p>
          <a:p>
            <a:pPr marL="144000" lvl="0" indent="-457200">
              <a:tabLst>
                <a:tab pos="180975" algn="l"/>
              </a:tabLst>
              <a:defRPr/>
            </a:pP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59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8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8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เพราะการประกอบธุรกิจการผลิตเป็นการนำวัตถุดิบและปัจจัยในการผลิตมาผ่านกระบวนการต่าง ๆ เพื่อผลิตสินค้า ดังนั้น การขายเสื้อผ้าจึงไม่จัดเป็นการประกอบธุรกิจการผลิต เนื่องจากเป็นธุรกิจขายสินค้า   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ถูกต้อง เพราะการประกอบธุรกิจการผลิตเป็นการนำวัตถุดิบและปัจจัยในการ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ผลิตมา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ผ่านกระบวนการต่าง ๆ เพื่อผลิตสินค้า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ดังนั้น การ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ซ่อมเครื่องใช้ไฟฟ้าจึง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ไม่จัดเป็นการประกอบธุรกิจ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การผลิต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เนื่องจากเป็นธุรกิจการบริการ 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ถูกต้อง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การประกอบธุรกิจการผลิตเป็นการนำวัตถุดิบและปัจจัยในการ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ผลิตมา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ผ่านกระบวนการต่าง ๆ เพื่อผลิตสินค้า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ดังนั้น การประดิษฐ์ของที่ระลึกจึงจัดเป็นการประกอบธุรกิจการผลิต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ถูกต้อง เพราะการประกอบธุรกิจการผลิตเป็นการนำวัตถุดิบและปัจจัยในการ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ผลิตมา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ผ่านกระบวนการต่าง ๆ เพื่อผลิตสินค้า 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การบริการนวดแผนไทยจึงไม่จัดเป็นการประกอบธุรกิจการผลิต เนื่องจากเป็นธุรกิจการบริการ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indent="-457200"/>
            <a:endParaRPr lang="th-TH" sz="160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108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872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9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9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เพราะลดราคาสินค้าให้แก่ลูกค้าเป็นกลยุทธ์ด้านการขาย ซึ่งจะทำให้ลูกค้าซื้อสินค้ามากขึ้น ดังนั้น ลดราคาสินค้าให้แก่ลูกค้าจึงไม่ใช่กลยุทธ์ของผู้ประกอบธุรกิจด้านการบริการ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เพราะเลือกสถานที่บริการในย่านชุมชนเป็นกลยุทธ์ด้านการตลาด ซึ่งจะทำให้มีโอกาสได้ลูกค้าเพิ่มขึ้น ดังนั้น เลือกสถานที่บริการในย่านชุมชนจึงไม่ใช่กลยุทธ์ของผู้ประกอบธุรกิจด้านการบริการ 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ถูกต้อง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เพราะอำนวยความสะดวกสบายให้แก่ลูกค้าเป็นกลยุทธ์ด้านการบริการ ซึ่งจะสร้างความพึงพอใจให้แก่ลูกค้าที่มาใช้บริการและทำให้มีลูกค้าถาวร ดังนั้น อำนวยความสะดวกสบายให้แก่ลูกค้าจึงเป็นกลยุทธ์ของผู้ประกอบธุรกิจด้านการบริการ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เพราะบริหารงานบริการอย่างมีประสิทธิภาพเป็นวิธีการจัดการธุรกิจบริการทั่วไป ซึ่งจะช่วยให้ธุรกิจประสบความสำเร็จ ดังนั้น บริหารงานบริการอย่างมีประสิทธิภาพจึงไม่ใช่กลยุทธ์ของผู้ประกอบธุรกิจด้านการบริการ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indent="-457200"/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109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1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ครูให้นักเรียนทำ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10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ครูคลิกเพื่อเฉลยคำตอบข้อ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10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ประกอบอาชีพขายพันธุ์ไม้เป็นการนำเมล็ดพันธุ์หรือกิ่งพันธุ์ที่ได้มาจากการขยายพันธุ์พืชด้วยวิธีต่าง ๆ เช่น การปักชำ การตอนกิ่งมาขาย ดังนั้น ชาตรีชอบปลูกและดูแลไม้ดอก ไม้ประดับ ชาตรีจึงไม่ควรประกอบอาชีพขายพันธุ์ไม้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เพราะการประกอบอาชีพรับจัดดอกไม้เป็นการนำไม้ดอก ไม้ประดับมาออกแบบจัดแจกันหรือจัดเป็นรูปแบบต่าง ๆ เช่น ผูกช่อ จัดพาน ตามที่ลูกค้าต้องการ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ชาตรีชอบปลูก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และดูแลไม้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ดอก ไม้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ประดับ ชาตรีจึงไม่ควรประกอบ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อาชีพรับจัดดอกไม้ 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ถูกต้อง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เพราะการรับจัดสวนหย่อมเป็นการปลูกไม้ดอก ไม้ประดับในบริเวณต่าง ๆ เพื่อตกแต่งบ้านเรือนหรืออาคารสำนักงานให้สวยงาม ดังนั้น ชาตรีชอบปลูกและดูแลไม้ดอก ไม้ประดับ ชาตรีควรประกอบอาชีพรับจัดสวนหย่อม ซึ่งจะทำให้มีรายได้มากขึ้น</a:t>
            </a:r>
          </a:p>
          <a:p>
            <a:pPr marL="144000" lvl="0" indent="-457200">
              <a:tabLst>
                <a:tab pos="180975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ไม่ถูกต้อง เพราะการประกอบอาชีพช่างประดิษฐ์ดอกไม้เป็นการนำเศษวัสดุต่าง ๆ เช่น เปลือกข้าวโพด เกล็ดปลา ใบยางพารา มาประดิษฐ์เป็นดอกไม้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ชาตรีชอบปลูกและ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ดูแลไม้ดอก ไม้ประดับ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ชาตรีจึง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ไม่ควรประกอบ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อาชีพช่างประดิษฐ์ดอกไม้</a:t>
            </a:r>
            <a:endParaRPr lang="th-TH" sz="160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110</a:t>
            </a:fld>
            <a:endParaRPr lang="th-T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9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lvl="0" indent="-457200"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การเลือกประเภทธุรกิจ</a:t>
            </a:r>
          </a:p>
          <a:p>
            <a:pPr marL="144000" lvl="0" indent="-457200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ครูคลิกเสริม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ความรู้อาเซียนเกี่ยวกับการประกอบอาชีพในประเทศสมาชิกอาเซียน </a:t>
            </a:r>
            <a:endParaRPr lang="th-TH" sz="1600" b="1" dirty="0">
              <a:solidFill>
                <a:prstClr val="black"/>
              </a:solidFill>
              <a:latin typeface="Angsana New"/>
              <a:cs typeface="Angsana New"/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7C29-1C07-4235-B579-67C80DEF939C}" type="slidenum">
              <a:rPr lang="th-TH" smtClean="0">
                <a:solidFill>
                  <a:prstClr val="black"/>
                </a:solidFill>
              </a:rPr>
              <a:pPr/>
              <a:t>75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583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indent="-457200">
              <a:tabLst>
                <a:tab pos="180975" algn="l"/>
              </a:tabLst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ครูคลิกถามคำถามนักเรียนเพื่อเชื่อมโยงเข้าสู่หน่วยการเรียนรู้ต่อไป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โดย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ให้นักเรียนแสดงความคิดเห็นอย่างอิสระเพื่อประเมินความรู้ </a:t>
            </a:r>
          </a:p>
          <a:p>
            <a:pPr marL="144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ครูเฉลยแนวคำตอบ</a:t>
            </a:r>
          </a:p>
          <a:p>
            <a:pPr marL="144000" indent="-457200"/>
            <a:r>
              <a:rPr lang="th-TH" sz="1600" b="1" i="1" u="none" dirty="0" smtClean="0">
                <a:latin typeface="Angsana New" pitchFamily="18" charset="-34"/>
                <a:cs typeface="Angsana New" pitchFamily="18" charset="-34"/>
              </a:rPr>
              <a:t>    แนวคำตอบ</a:t>
            </a:r>
            <a:r>
              <a:rPr lang="en-US" sz="1600" b="1" i="1" u="none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1600" b="1" i="1" u="none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u="none" dirty="0" smtClean="0">
                <a:latin typeface="Angsana New" pitchFamily="18" charset="-34"/>
                <a:cs typeface="Angsana New" pitchFamily="18" charset="-34"/>
              </a:rPr>
              <a:t>เตรียมตัวให้พร้อม โดย</a:t>
            </a:r>
            <a:r>
              <a:rPr lang="th-TH" sz="1600" b="0" i="0" u="none" baseline="0" dirty="0" smtClean="0">
                <a:latin typeface="Angsana New" pitchFamily="18" charset="-34"/>
                <a:cs typeface="Angsana New" pitchFamily="18" charset="-34"/>
              </a:rPr>
              <a:t>การศึกษาตนเองและศึกษาเกี่ยวกับอาชีพที่สนใจ</a:t>
            </a:r>
            <a:endParaRPr lang="th-TH" sz="1600" b="0" i="0" u="none" dirty="0" smtClean="0">
              <a:latin typeface="Angsana New" pitchFamily="18" charset="-34"/>
              <a:cs typeface="Angsana New" pitchFamily="18" charset="-34"/>
            </a:endParaRPr>
          </a:p>
          <a:p>
            <a:pPr marL="144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ครูคลิกเพื่อมอบหมายให้นักเรียนไปศึกษาเนื้อหาในหน่วยการเรียนรู้ที่ 2 เส้นทางสู่งานอาชีพ เพื่อจัดการเรียนรู้ครั้งต่อไป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B185F-2073-46CF-85D8-18D6E6C5070D}" type="slidenum">
              <a:rPr lang="th-TH" smtClean="0">
                <a:solidFill>
                  <a:prstClr val="black"/>
                </a:solidFill>
              </a:rPr>
              <a:pPr/>
              <a:t>111</a:t>
            </a:fld>
            <a:endParaRPr lang="th-T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1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lvl="0" indent="-457200"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การเลือกประเภทธุรกิจ</a:t>
            </a:r>
          </a:p>
          <a:p>
            <a:pPr marL="144000" lvl="0" indent="-457200">
              <a:tabLst>
                <a:tab pos="177800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1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ครูคลิกถาม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คำถามเพื่อให้นักเรียนคิดวิเคราะห์</a:t>
            </a:r>
          </a:p>
          <a:p>
            <a:pPr marL="144000" lvl="0" indent="-457200">
              <a:tabLst>
                <a:tab pos="177800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2)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คลิกเฉลยแนวคำตอบ</a:t>
            </a:r>
          </a:p>
          <a:p>
            <a:pPr marL="144000" lvl="0" indent="-457200"/>
            <a:endParaRPr lang="th-TH" dirty="0">
              <a:solidFill>
                <a:prstClr val="black"/>
              </a:solidFill>
            </a:endParaRPr>
          </a:p>
          <a:p>
            <a:pPr marL="144000" lvl="0" indent="-457200"/>
            <a:endParaRPr lang="th-TH" dirty="0">
              <a:solidFill>
                <a:prstClr val="black"/>
              </a:solidFill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76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962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lvl="0" indent="-457200"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การเตรียมความพร้อมเพื่อประกอบธุรกิจ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77800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+mj-cs"/>
              </a:rPr>
              <a:t>1) ครูคลิกเพื่ออธิบายเกี่ยวกับการเตรียมความพร้อมเพื่อ</a:t>
            </a:r>
            <a:r>
              <a:rPr lang="th-TH" sz="1600" dirty="0">
                <a:solidFill>
                  <a:prstClr val="black"/>
                </a:solidFill>
                <a:cs typeface="+mj-cs"/>
              </a:rPr>
              <a:t>ประกอบ</a:t>
            </a:r>
            <a:r>
              <a:rPr lang="th-TH" sz="1600" dirty="0" smtClean="0">
                <a:solidFill>
                  <a:prstClr val="black"/>
                </a:solidFill>
                <a:cs typeface="+mj-cs"/>
              </a:rPr>
              <a:t>ธุรกิจ โดย</a:t>
            </a:r>
            <a:r>
              <a:rPr lang="th-TH" sz="1600" dirty="0">
                <a:solidFill>
                  <a:prstClr val="black"/>
                </a:solidFill>
                <a:cs typeface="+mj-cs"/>
              </a:rPr>
              <a:t>เริ่ม</a:t>
            </a:r>
            <a:r>
              <a:rPr lang="th-TH" sz="1600" dirty="0" smtClean="0">
                <a:solidFill>
                  <a:prstClr val="black"/>
                </a:solidFill>
                <a:cs typeface="+mj-cs"/>
              </a:rPr>
              <a:t>จากการเตรียมความพร้อมเพื่อประกอบธุรกิจ ด้านบุคลิกภาพส่วนบุคคล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(ครู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คลิก ด้าน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บุคลิกภาพส่วนบุคคล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แล้ว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อธิบายเพิ่มเติมและคลิก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ที่กรอบข้อมูลอีก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ครั้ง เพื่อ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เลือกหัวข้อต่อไป)</a:t>
            </a: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3)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ครูคลิก ด้านการเงิน แล้ว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อธิบายเพิ่มเติมและคลิกที่กรอบข้อมูลอีกครั้ง เพื่อเลือกหัวข้อต่อไป</a:t>
            </a: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4)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คลิก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ด้านการตลาด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แล้วอธิบายเพิ่มเติมและคลิกที่กรอบข้อมูลอีกครั้ง เพื่อเลือกหัวข้อ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ต่อไป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lvl="0" indent="-457200">
              <a:tabLst>
                <a:tab pos="179388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5)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คลิก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ด้านการบริหารงานทั่วไป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แล้วอธิบายเพิ่มเติมและคลิกที่กรอบข้อมูลอีกครั้ง เพื่อ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เลือกหัวข้อต่อไป</a:t>
            </a:r>
            <a:endParaRPr lang="th-TH" sz="1600" dirty="0">
              <a:solidFill>
                <a:prstClr val="black"/>
              </a:solidFill>
              <a:cs typeface="+mj-cs"/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th-TH" sz="1600" noProof="0" dirty="0" smtClean="0">
                <a:solidFill>
                  <a:prstClr val="black"/>
                </a:solidFill>
                <a:cs typeface="+mj-cs"/>
              </a:rPr>
              <a:t>6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j-cs"/>
              </a:rPr>
              <a:t>) นักเรียนแบ่งกลุ่ม</a:t>
            </a:r>
            <a:r>
              <a:rPr lang="th-TH" sz="1600" dirty="0">
                <a:solidFill>
                  <a:prstClr val="black"/>
                </a:solidFill>
                <a:cs typeface="+mj-cs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cs typeface="+mj-cs"/>
              </a:rPr>
              <a:t>ร่วมกันระดมสมองเกี่ยวกับการเตรียมความพร้อมเพื่อประกอบธุรกิจ แล้วสรุปเป็นแผ่นพับเพื่อเผยแพร่ โดยมีครูเป็นผู้ตรวจสอบความถูกต้องก่อนเผยแพร่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j-cs"/>
            </a:endParaRPr>
          </a:p>
          <a:p>
            <a:pPr marL="144000" indent="-457200"/>
            <a:r>
              <a:rPr lang="th-TH" sz="1600" dirty="0" smtClean="0">
                <a:cs typeface="+mj-cs"/>
              </a:rPr>
              <a:t>7) ระหว่างเรียนให้นักเรียนศึกษาคำอธิบายศัพท์เพิ่มเติมจากอภิธานศัพท์ ได้แก่ กลยุทธ์</a:t>
            </a:r>
            <a:endParaRPr lang="th-TH" sz="1600" dirty="0">
              <a:cs typeface="+mj-cs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77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689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44000" lvl="0" indent="-457200"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44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การเตรียมความพร้อมเพื่อประกอบ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ธุรกิจ</a:t>
            </a:r>
            <a:endParaRPr kumimoji="0" lang="th-TH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44000" lvl="0" indent="-457200">
              <a:tabLst>
                <a:tab pos="177800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1)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ครูคลิกถาม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คำถามเพื่อให้นักเรียนคิดวิเคราะห์</a:t>
            </a:r>
          </a:p>
          <a:p>
            <a:pPr marL="144000" lvl="0" indent="-457200">
              <a:tabLst>
                <a:tab pos="177800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cs typeface="Angsana New"/>
              </a:rPr>
              <a:t>2)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คลิกเฉลยแนวคำตอบ</a:t>
            </a:r>
          </a:p>
          <a:p>
            <a:pPr marL="144000" lvl="0" indent="-457200">
              <a:tabLst>
                <a:tab pos="180975" algn="l"/>
              </a:tabLst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 ครูให้นักเรียนปฏิบัติกิจกรรมที่ 7 สัมภาษณ์ผู้ประกอบการ (ในแบบฝึกทักษะ รายวิชาพื้นฐาน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การอาชีพ ม. 4–6 )</a:t>
            </a:r>
          </a:p>
          <a:p>
            <a:pPr marL="144000" lvl="0" indent="-457200"/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78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80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80000" lvl="0" indent="-457200">
              <a:defRPr/>
            </a:pPr>
            <a:r>
              <a:rPr lang="th-TH" sz="1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80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ข้อควรคำนึงในการตัดสินใจเลือกประกอบธุรกิจ</a:t>
            </a:r>
          </a:p>
          <a:p>
            <a:pPr marL="180000" lvl="0" indent="-457200">
              <a:tabLst>
                <a:tab pos="179388" algn="l"/>
              </a:tabLst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1) นักเรียนแบ่งกลุ่มศึกษาข้อควรคำนึงในการตัดสินใจเลือกประกอบธุรกิจ 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จาก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หนังสือเรียน 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รายวิชาพื้นฐาน การ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อาชีพ ม. 4–6 หน้า </a:t>
            </a:r>
            <a:r>
              <a:rPr lang="th-TH" sz="1600" dirty="0" smtClean="0">
                <a:solidFill>
                  <a:prstClr val="black"/>
                </a:solidFill>
                <a:latin typeface="Angsana New"/>
                <a:cs typeface="Angsana New"/>
              </a:rPr>
              <a:t>19–23 </a:t>
            </a:r>
            <a:r>
              <a:rPr lang="th-TH" sz="1600" dirty="0">
                <a:solidFill>
                  <a:prstClr val="black"/>
                </a:solidFill>
                <a:latin typeface="Angsana New"/>
                <a:cs typeface="Angsana New"/>
              </a:rPr>
              <a:t>และแหล่งการเรียนรู้ต่าง ๆ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แล้วร่วมกันสรุปความรู้และส่งตัวแทนนำเสนอหน้าชั้นเรียน</a:t>
            </a:r>
          </a:p>
          <a:p>
            <a:pPr marL="180000" lvl="0" indent="-457200">
              <a:tabLst>
                <a:tab pos="179388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+mj-cs"/>
              </a:rPr>
              <a:t>2) ครูคลิกเพื่ออธิบายเพิ่มเติมเกี่ยวกับ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ข้อควรคำนึงในการตัดสินใจเลือก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ประกอบธุรกิจ</a:t>
            </a:r>
          </a:p>
          <a:p>
            <a:pPr marL="180000" lvl="0" indent="-457200">
              <a:tabLst>
                <a:tab pos="179388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3) ครูคลิก 1. ธุรกิจจากงานหรือกิจกรรมที่ชอบ เพื่อเชื่อมโยงข้อมูลในหน้า 80 แล้วอธิบายเพิ่มเติม</a:t>
            </a:r>
          </a:p>
          <a:p>
            <a:pPr marL="180000" lvl="0" indent="-457200">
              <a:tabLst>
                <a:tab pos="179388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4)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ครูคลิก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2. ธุรกิจที่ตอบสนองความต้องการของตลาด เพื่อเชื่อมโยง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ข้อมูลในหน้า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81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แล้วอธิบาย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เพิ่มเติม</a:t>
            </a:r>
          </a:p>
          <a:p>
            <a:pPr marL="180000" lvl="0" indent="-457200">
              <a:tabLst>
                <a:tab pos="179388" algn="l"/>
              </a:tabLst>
            </a:pP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5)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ครู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คลิก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3. ธุรกิจที่เหมาะสมกับเวลา เพื่อเชื่อมโยง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ข้อมูลในหน้า 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82 </a:t>
            </a:r>
            <a:r>
              <a:rPr lang="th-TH" sz="1600" dirty="0">
                <a:solidFill>
                  <a:prstClr val="black"/>
                </a:solidFill>
                <a:cs typeface="Angsana New"/>
              </a:rPr>
              <a:t>แล้วอธิบาย</a:t>
            </a:r>
            <a:r>
              <a:rPr lang="th-TH" sz="1600" dirty="0" smtClean="0">
                <a:solidFill>
                  <a:prstClr val="black"/>
                </a:solidFill>
                <a:cs typeface="Angsana New"/>
              </a:rPr>
              <a:t>เพิ่มเติม</a:t>
            </a:r>
          </a:p>
          <a:p>
            <a:pPr marL="180000" indent="-457200">
              <a:tabLst>
                <a:tab pos="179388" algn="l"/>
              </a:tabLst>
            </a:pPr>
            <a:r>
              <a:rPr lang="th-TH" sz="1600" dirty="0">
                <a:cs typeface="+mj-cs"/>
              </a:rPr>
              <a:t>6</a:t>
            </a:r>
            <a:r>
              <a:rPr lang="th-TH" sz="1600" dirty="0" smtClean="0">
                <a:cs typeface="+mj-cs"/>
              </a:rPr>
              <a:t>) ครูคลิก ไป เพื่อเชื่อมโยงหัวข้อต่อไปในหน้า 84</a:t>
            </a:r>
            <a:endParaRPr lang="th-TH" sz="1600" dirty="0">
              <a:cs typeface="+mj-cs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79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2907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อาชีพอิสระ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2.4 แนวทางในการประกอบธุรกิจ</a:t>
            </a:r>
          </a:p>
          <a:p>
            <a:pPr marL="180000" lvl="0" indent="-45720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–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ข้อควรคำนึงในการตัดสินใจเลือกประกอบธุรกิจ (ต่อ)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	ครูคลิกแนวทางการประกอบธุรกิจจากงานหรือกิจกรรมที่ชอบ แล้วให้นักเรียนเลือกงานหรือกิจกรรมที่ตนเองชอบและนำเสนอผลงาน</a:t>
            </a:r>
            <a:endParaRPr kumimoji="0" lang="th-TH" sz="16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ครูคลิก กลับ เพื่อเชื่อมโยงข้อมูลกลับไปหน้า 79</a:t>
            </a:r>
            <a:endParaRPr kumimoji="0" lang="th-TH" sz="16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indent="-457200"/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2A27-CFDA-461C-A9E7-1C93B7D6C736}" type="slidenum">
              <a:rPr lang="th-TH" smtClean="0"/>
              <a:t>80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325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5962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92980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3945-D813-4BE8-9E8F-A3EF74605C0E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8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DD77A-2984-4013-B793-022FFF0203F3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9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865D-0F12-4E32-BDC6-D19C4E4E167E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20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DFFE-48FD-43E0-85B2-2D2ECF857279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46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239E3-37B1-43F1-8F17-C6D5A981287B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9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B949-3DE9-41C1-893B-CEB65C7B1D09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38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B048-6399-4F4E-8418-4186BD229420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45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A44B-0C5F-409E-9B22-628EEA6704B1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7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dirty="0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C2DF-80FE-4216-BE05-52036943FEAE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3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6CB9-AC26-4D92-82D3-0CA0CB633B1D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864502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E8EF-CF40-4E95-A552-F24C89EF2C01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63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72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111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425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7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290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212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612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327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6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17A52B-B080-43CD-9AA1-F86B8C4812F2}" type="datetimeFigureOut">
              <a:rPr lang="th-TH" smtClean="0"/>
              <a:pPr/>
              <a:t>07/11/58</a:t>
            </a:fld>
            <a:endParaRPr lang="th-TH" dirty="0"/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h-TH" dirty="0">
              <a:solidFill>
                <a:srgbClr val="D4D4D6"/>
              </a:solidFill>
            </a:endParaRPr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5E541E-EFFF-4C30-8448-F141D026BA34}" type="slidenum">
              <a:rPr lang="th-TH" smtClean="0">
                <a:solidFill>
                  <a:srgbClr val="D4D4D6"/>
                </a:solidFill>
              </a:rPr>
              <a:pPr/>
              <a:t>‹#›</a:t>
            </a:fld>
            <a:endParaRPr lang="th-TH" dirty="0">
              <a:solidFill>
                <a:srgbClr val="D4D4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32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088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3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851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451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613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114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54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536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762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42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078084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878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877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99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696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339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640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592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662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803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2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09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29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812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703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7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2" name="ตัวแทนท้ายกระดา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52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2" name="ตัวแทนหมายเลขภาพนิ่ง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6" name="ตัวแทนข้อความ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ตัวแทนข้อความ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03197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3413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5E541E-EFFF-4C30-8448-F141D026BA34}" type="slidenum">
              <a:rPr lang="th-TH" smtClean="0">
                <a:solidFill>
                  <a:srgbClr val="5A6378"/>
                </a:solidFill>
              </a:rPr>
              <a:pPr/>
              <a:t>‹#›</a:t>
            </a:fld>
            <a:endParaRPr lang="th-TH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48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462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06277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dirty="0" smtClean="0"/>
              <a:t>คลิกไอคอนเพื่อเพิ่มรูปภาพ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43879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72359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9072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3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7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80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9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3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18464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64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3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72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2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00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79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21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20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8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1559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29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3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57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75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73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30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38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40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2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35256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67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28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38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80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67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972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76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90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69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3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57731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1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61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56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39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84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617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96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39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866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3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8269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57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78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569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6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915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59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800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589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879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4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5391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966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96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19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94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738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25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92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51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039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17A52B-B080-43CD-9AA1-F86B8C4812F2}" type="datetimeFigureOut">
              <a:rPr lang="th-TH" smtClean="0"/>
              <a:pPr/>
              <a:t>07/11/58</a:t>
            </a:fld>
            <a:endParaRPr lang="th-TH" dirty="0"/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h-TH" dirty="0">
              <a:solidFill>
                <a:srgbClr val="D4D4D6"/>
              </a:solidFill>
            </a:endParaRPr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5E541E-EFFF-4C30-8448-F141D026BA34}" type="slidenum">
              <a:rPr lang="th-TH" smtClean="0">
                <a:solidFill>
                  <a:srgbClr val="D4D4D6"/>
                </a:solidFill>
              </a:rPr>
              <a:pPr/>
              <a:t>‹#›</a:t>
            </a:fld>
            <a:endParaRPr lang="th-TH" dirty="0">
              <a:solidFill>
                <a:srgbClr val="D4D4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92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7976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6013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19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2" name="ตัวแทนท้ายกระดา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760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2" name="ตัวแทนหมายเลขภาพนิ่ง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6" name="ตัวแทนข้อความ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ตัวแทนข้อความ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0898469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99613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5E541E-EFFF-4C30-8448-F141D026BA34}" type="slidenum">
              <a:rPr lang="th-TH" smtClean="0">
                <a:solidFill>
                  <a:srgbClr val="5A6378"/>
                </a:solidFill>
              </a:rPr>
              <a:pPr/>
              <a:t>‹#›</a:t>
            </a:fld>
            <a:endParaRPr lang="th-TH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8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006012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dirty="0" smtClean="0"/>
              <a:t>คลิกไอคอนเพื่อเพิ่มรูปภาพ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22432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71667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4248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1862-0FEB-4D8F-8CD8-90701EA31B51}" type="datetimeFigureOut">
              <a:rPr lang="th-TH" smtClean="0"/>
              <a:t>07/11/58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D74F-29D0-466C-986C-01F8328FAEC2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6945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79B4D4-EC16-4F4E-B43F-2CE07301BEDF}" type="datetime1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0C82E0-8FB2-40FA-AA4D-2BBDDAE66DF4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8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5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0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483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1862-0FEB-4D8F-8CD8-90701EA31B5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D74F-29D0-466C-986C-01F8328FAEC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4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5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9F0B1-FEA9-4FE4-8EFD-4ACD31D01F8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9D1B2-8E75-43B2-B859-64FAA2EB6A8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0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DC1D-7948-4156-B3E0-36C82F1CB5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07/11/58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36EFF-AA31-447E-A187-AEFFCEBDCB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1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17A52B-B080-43CD-9AA1-F86B8C4812F2}" type="datetimeFigureOut">
              <a:rPr lang="th-TH" smtClean="0">
                <a:solidFill>
                  <a:srgbClr val="5A6378"/>
                </a:solidFill>
              </a:rPr>
              <a:pPr/>
              <a:t>07/11/58</a:t>
            </a:fld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 dirty="0">
              <a:solidFill>
                <a:srgbClr val="5A6378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55E541E-EFFF-4C30-8448-F141D026BA3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8491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slide" Target="slide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7582"/>
            <a:ext cx="4503642" cy="4720417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72008" y="334213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4000" b="1" dirty="0">
                <a:solidFill>
                  <a:srgbClr val="7030A0"/>
                </a:solidFill>
                <a:ea typeface="Times New Roman"/>
              </a:rPr>
              <a:t>แผนการจัดการเรียนรู้ที่  </a:t>
            </a:r>
            <a:r>
              <a:rPr lang="th-TH" sz="4000" b="1" dirty="0" smtClean="0">
                <a:solidFill>
                  <a:srgbClr val="7030A0"/>
                </a:solidFill>
                <a:ea typeface="Times New Roman"/>
              </a:rPr>
              <a:t>3</a:t>
            </a:r>
            <a:r>
              <a:rPr lang="th-TH" sz="4000" dirty="0" smtClean="0">
                <a:solidFill>
                  <a:prstClr val="black"/>
                </a:solidFill>
                <a:ea typeface="Times New Roman"/>
              </a:rPr>
              <a:t>  </a:t>
            </a:r>
            <a:r>
              <a:rPr lang="th-TH" sz="4000" b="1" dirty="0">
                <a:solidFill>
                  <a:srgbClr val="6BB76D">
                    <a:lumMod val="75000"/>
                  </a:srgbClr>
                </a:solidFill>
                <a:ea typeface="Times New Roman"/>
              </a:rPr>
              <a:t>แนวทางในการประกอบ</a:t>
            </a:r>
            <a:r>
              <a:rPr lang="th-TH" sz="4000" b="1" dirty="0" smtClean="0">
                <a:solidFill>
                  <a:srgbClr val="6BB76D">
                    <a:lumMod val="75000"/>
                  </a:srgbClr>
                </a:solidFill>
                <a:ea typeface="Times New Roman"/>
              </a:rPr>
              <a:t>ธุรกิจ</a:t>
            </a:r>
            <a:endParaRPr lang="th-TH" sz="4000" b="1" dirty="0">
              <a:solidFill>
                <a:srgbClr val="6BB76D">
                  <a:lumMod val="75000"/>
                </a:srgbClr>
              </a:solidFill>
              <a:ea typeface="Times New Roman"/>
            </a:endParaRPr>
          </a:p>
          <a:p>
            <a:pPr algn="ctr"/>
            <a:r>
              <a:rPr lang="th-TH" sz="4000" b="1" dirty="0">
                <a:solidFill>
                  <a:prstClr val="black"/>
                </a:solidFill>
              </a:rPr>
              <a:t>เวลา 2 ชั่วโมง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72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650" y="1124744"/>
            <a:ext cx="9144000" cy="1008112"/>
          </a:xfrm>
          <a:prstGeom prst="rect">
            <a:avLst/>
          </a:prstGeom>
          <a:gradFill rotWithShape="1">
            <a:gsLst>
              <a:gs pos="0">
                <a:srgbClr val="C64847">
                  <a:shade val="51000"/>
                  <a:satMod val="130000"/>
                </a:srgbClr>
              </a:gs>
              <a:gs pos="80000">
                <a:srgbClr val="C64847">
                  <a:shade val="93000"/>
                  <a:satMod val="130000"/>
                </a:srgbClr>
              </a:gs>
              <a:gs pos="100000">
                <a:srgbClr val="C64847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64847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/>
              <a:ea typeface="+mn-ea"/>
              <a:cs typeface="Angsana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33672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การอาชีพ ม. 4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/>
              </a:rPr>
              <a:t>–</a:t>
            </a:r>
            <a:r>
              <a:rPr kumimoji="0" lang="th-TH" sz="5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</a:t>
            </a:r>
            <a:endParaRPr kumimoji="0" lang="th-TH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403648" y="1271876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หน่วยการเรียนรู้ที่ 1 เปิดโลกอาชีพ</a:t>
            </a:r>
          </a:p>
        </p:txBody>
      </p:sp>
    </p:spTree>
    <p:extLst>
      <p:ext uri="{BB962C8B-B14F-4D97-AF65-F5344CB8AC3E}">
        <p14:creationId xmlns:p14="http://schemas.microsoft.com/office/powerpoint/2010/main" val="4135091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3635896" y="1556792"/>
            <a:ext cx="5328592" cy="2088232"/>
          </a:xfrm>
          <a:prstGeom prst="wedgeRoundRectCallout">
            <a:avLst>
              <a:gd name="adj1" fmla="val -64236"/>
              <a:gd name="adj2" fmla="val 21421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i="1" kern="0" dirty="0" smtClean="0">
                <a:solidFill>
                  <a:prstClr val="black"/>
                </a:solidFill>
              </a:rPr>
              <a:t>ลัดดาสังเกตเห็นว่าบริเวณใกล้มหาวิทยาลัยและโรงเรียนยังไม่มีร้านบริการอินเทอร์เน็ตจึงตัดสินใจเปิดร้านบริการอินเทอร์เน็ต </a:t>
            </a:r>
            <a:r>
              <a:rPr lang="th-TH" sz="3200" b="1" kern="0" dirty="0" smtClean="0">
                <a:solidFill>
                  <a:prstClr val="black"/>
                </a:solidFill>
              </a:rPr>
              <a:t>ลัดดาตัดสินใจประกอบธุรกิจโดยพิจารณาจากสิ่งใด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0" y="1782640"/>
            <a:ext cx="3123506" cy="1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538274" y="4011118"/>
            <a:ext cx="4685682" cy="2813267"/>
            <a:chOff x="3923928" y="3408219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3923928" y="3408219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70456" y="4295442"/>
              <a:ext cx="3474797" cy="966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ธุรกิจที่ตอบสนองความต้องการ</a:t>
              </a:r>
            </a:p>
            <a:p>
              <a:r>
                <a:rPr lang="th-TH" sz="2600" dirty="0" smtClean="0">
                  <a:solidFill>
                    <a:prstClr val="black"/>
                  </a:solidFill>
                </a:rPr>
                <a:t>ของตลาด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81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รูปภาพ 1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55468"/>
            <a:ext cx="1389888" cy="896112"/>
          </a:xfrm>
          <a:prstGeom prst="rect">
            <a:avLst/>
          </a:prstGeom>
        </p:spPr>
      </p:pic>
      <p:grpSp>
        <p:nvGrpSpPr>
          <p:cNvPr id="14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20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1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2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5521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8" name="กลุ่ม 7"/>
          <p:cNvGrpSpPr/>
          <p:nvPr/>
        </p:nvGrpSpPr>
        <p:grpSpPr>
          <a:xfrm>
            <a:off x="956734" y="1848931"/>
            <a:ext cx="2891464" cy="584775"/>
            <a:chOff x="126879" y="2267555"/>
            <a:chExt cx="1508904" cy="584775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126879" y="2276872"/>
              <a:ext cx="1508904" cy="515576"/>
            </a:xfrm>
            <a:prstGeom prst="roundRect">
              <a:avLst/>
            </a:prstGeom>
            <a:gradFill rotWithShape="1">
              <a:gsLst>
                <a:gs pos="0">
                  <a:srgbClr val="AC66BB">
                    <a:shade val="51000"/>
                    <a:satMod val="130000"/>
                  </a:srgbClr>
                </a:gs>
                <a:gs pos="80000">
                  <a:srgbClr val="AC66BB">
                    <a:shade val="93000"/>
                    <a:satMod val="130000"/>
                  </a:srgbClr>
                </a:gs>
                <a:gs pos="100000">
                  <a:srgbClr val="AC66BB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AC66BB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126879" y="2267555"/>
              <a:ext cx="150890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th-TH" sz="3200" b="1" dirty="0">
                  <a:solidFill>
                    <a:schemeClr val="bg1"/>
                  </a:solidFill>
                </a:rPr>
                <a:t>ธุรกิจที่เหมาะสมกับเวลา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6612" y="2406939"/>
            <a:ext cx="447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C00000"/>
                </a:solidFill>
              </a:rPr>
              <a:t>วงจรชีวิตผลิตภัณฑ์แบ่งออกเป็น 5 ขั้น</a:t>
            </a:r>
            <a:endParaRPr lang="th-TH" b="1" dirty="0">
              <a:solidFill>
                <a:srgbClr val="C00000"/>
              </a:solidFill>
            </a:endParaRPr>
          </a:p>
        </p:txBody>
      </p:sp>
      <p:grpSp>
        <p:nvGrpSpPr>
          <p:cNvPr id="37" name="กลุ่ม 36"/>
          <p:cNvGrpSpPr/>
          <p:nvPr/>
        </p:nvGrpSpPr>
        <p:grpSpPr>
          <a:xfrm>
            <a:off x="928785" y="2904330"/>
            <a:ext cx="6096000" cy="771121"/>
            <a:chOff x="1403646" y="2906274"/>
            <a:chExt cx="6096000" cy="771121"/>
          </a:xfrm>
        </p:grpSpPr>
        <p:grpSp>
          <p:nvGrpSpPr>
            <p:cNvPr id="13" name="กลุ่ม 12"/>
            <p:cNvGrpSpPr/>
            <p:nvPr/>
          </p:nvGrpSpPr>
          <p:grpSpPr>
            <a:xfrm>
              <a:off x="1403646" y="2906274"/>
              <a:ext cx="6096000" cy="771121"/>
              <a:chOff x="0" y="0"/>
              <a:chExt cx="6096000" cy="771121"/>
            </a:xfrm>
          </p:grpSpPr>
          <p:sp>
            <p:nvSpPr>
              <p:cNvPr id="26" name="สี่เหลี่ยมคางหมู 25"/>
              <p:cNvSpPr/>
              <p:nvPr/>
            </p:nvSpPr>
            <p:spPr>
              <a:xfrm rot="10800000">
                <a:off x="0" y="0"/>
                <a:ext cx="6096000" cy="771121"/>
              </a:xfrm>
              <a:prstGeom prst="trapezoid">
                <a:avLst>
                  <a:gd name="adj" fmla="val 79054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สี่เหลี่ยมคางหมู 4"/>
              <p:cNvSpPr/>
              <p:nvPr/>
            </p:nvSpPr>
            <p:spPr>
              <a:xfrm>
                <a:off x="1066799" y="0"/>
                <a:ext cx="3962400" cy="7711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lvl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kern="12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175496" y="3026783"/>
              <a:ext cx="4419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 smtClean="0"/>
                <a:t>1) ขั้นแนะนำสินค้าออกสู่ตลาด</a:t>
              </a:r>
              <a:endParaRPr lang="th-TH" sz="2400" dirty="0"/>
            </a:p>
          </p:txBody>
        </p:sp>
      </p:grpSp>
      <p:grpSp>
        <p:nvGrpSpPr>
          <p:cNvPr id="36" name="กลุ่ม 35"/>
          <p:cNvGrpSpPr/>
          <p:nvPr/>
        </p:nvGrpSpPr>
        <p:grpSpPr>
          <a:xfrm>
            <a:off x="1538384" y="3675451"/>
            <a:ext cx="4876800" cy="861426"/>
            <a:chOff x="2013245" y="3677395"/>
            <a:chExt cx="4876800" cy="861426"/>
          </a:xfrm>
        </p:grpSpPr>
        <p:grpSp>
          <p:nvGrpSpPr>
            <p:cNvPr id="14" name="กลุ่ม 13"/>
            <p:cNvGrpSpPr/>
            <p:nvPr/>
          </p:nvGrpSpPr>
          <p:grpSpPr>
            <a:xfrm>
              <a:off x="2013245" y="3677395"/>
              <a:ext cx="4876800" cy="771121"/>
              <a:chOff x="609599" y="771121"/>
              <a:chExt cx="4876800" cy="771121"/>
            </a:xfrm>
          </p:grpSpPr>
          <p:sp>
            <p:nvSpPr>
              <p:cNvPr id="24" name="สี่เหลี่ยมคางหมู 23"/>
              <p:cNvSpPr/>
              <p:nvPr/>
            </p:nvSpPr>
            <p:spPr>
              <a:xfrm rot="10800000">
                <a:off x="609599" y="771121"/>
                <a:ext cx="4876800" cy="771121"/>
              </a:xfrm>
              <a:prstGeom prst="trapezoid">
                <a:avLst>
                  <a:gd name="adj" fmla="val 79054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2483469"/>
                  <a:satOff val="9953"/>
                  <a:lumOff val="2157"/>
                  <a:alphaOff val="0"/>
                </a:schemeClr>
              </a:fillRef>
              <a:effectRef idx="3">
                <a:schemeClr val="accent5">
                  <a:hueOff val="-2483469"/>
                  <a:satOff val="9953"/>
                  <a:lumOff val="215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สี่เหลี่ยมคางหมู 6"/>
              <p:cNvSpPr/>
              <p:nvPr/>
            </p:nvSpPr>
            <p:spPr>
              <a:xfrm>
                <a:off x="1463039" y="771121"/>
                <a:ext cx="3169920" cy="7711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lvl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kern="12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406189" y="3707824"/>
              <a:ext cx="37499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            2) ขั้นความเจริญเติบโตหรือ</a:t>
              </a:r>
            </a:p>
            <a:p>
              <a:r>
                <a:rPr lang="th-TH" sz="2400" dirty="0"/>
                <a:t> </a:t>
              </a:r>
              <a:r>
                <a:rPr lang="th-TH" sz="2400" dirty="0" smtClean="0"/>
                <a:t>               ขั้นการขยายตัวของตลาด</a:t>
              </a:r>
              <a:endParaRPr lang="th-TH" sz="2400" dirty="0"/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2147984" y="4446573"/>
            <a:ext cx="3657600" cy="771121"/>
            <a:chOff x="2622845" y="4448517"/>
            <a:chExt cx="3657600" cy="771121"/>
          </a:xfrm>
        </p:grpSpPr>
        <p:grpSp>
          <p:nvGrpSpPr>
            <p:cNvPr id="15" name="กลุ่ม 14"/>
            <p:cNvGrpSpPr/>
            <p:nvPr/>
          </p:nvGrpSpPr>
          <p:grpSpPr>
            <a:xfrm>
              <a:off x="2622845" y="4448517"/>
              <a:ext cx="3657600" cy="771121"/>
              <a:chOff x="1219199" y="1542243"/>
              <a:chExt cx="3657600" cy="771121"/>
            </a:xfrm>
          </p:grpSpPr>
          <p:sp>
            <p:nvSpPr>
              <p:cNvPr id="22" name="สี่เหลี่ยมคางหมู 21"/>
              <p:cNvSpPr/>
              <p:nvPr/>
            </p:nvSpPr>
            <p:spPr>
              <a:xfrm rot="10800000">
                <a:off x="1219199" y="1542243"/>
                <a:ext cx="3657600" cy="771121"/>
              </a:xfrm>
              <a:prstGeom prst="trapezoid">
                <a:avLst>
                  <a:gd name="adj" fmla="val 79054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3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สี่เหลี่ยมคางหมู 8"/>
              <p:cNvSpPr/>
              <p:nvPr/>
            </p:nvSpPr>
            <p:spPr>
              <a:xfrm>
                <a:off x="1859279" y="1542243"/>
                <a:ext cx="2377440" cy="7711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lvl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kern="12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356596" y="4603245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   3) ขั้นเจริญสูงสุด</a:t>
              </a:r>
              <a:endParaRPr lang="th-TH" sz="2400" dirty="0"/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2757585" y="5217694"/>
            <a:ext cx="2438400" cy="771121"/>
            <a:chOff x="3232446" y="5219638"/>
            <a:chExt cx="2438400" cy="771121"/>
          </a:xfrm>
        </p:grpSpPr>
        <p:grpSp>
          <p:nvGrpSpPr>
            <p:cNvPr id="16" name="กลุ่ม 15"/>
            <p:cNvGrpSpPr/>
            <p:nvPr/>
          </p:nvGrpSpPr>
          <p:grpSpPr>
            <a:xfrm>
              <a:off x="3232446" y="5219638"/>
              <a:ext cx="2438400" cy="771121"/>
              <a:chOff x="1828800" y="2313364"/>
              <a:chExt cx="2438400" cy="771121"/>
            </a:xfrm>
          </p:grpSpPr>
          <p:sp>
            <p:nvSpPr>
              <p:cNvPr id="20" name="สี่เหลี่ยมคางหมู 19"/>
              <p:cNvSpPr/>
              <p:nvPr/>
            </p:nvSpPr>
            <p:spPr>
              <a:xfrm rot="10800000">
                <a:off x="1828800" y="2313364"/>
                <a:ext cx="2438400" cy="771121"/>
              </a:xfrm>
              <a:prstGeom prst="trapezoid">
                <a:avLst>
                  <a:gd name="adj" fmla="val 79054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7450407"/>
                  <a:satOff val="29858"/>
                  <a:lumOff val="6471"/>
                  <a:alphaOff val="0"/>
                </a:schemeClr>
              </a:fillRef>
              <a:effectRef idx="3">
                <a:schemeClr val="accent5">
                  <a:hueOff val="-7450407"/>
                  <a:satOff val="29858"/>
                  <a:lumOff val="647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สี่เหลี่ยมคางหมู 10"/>
              <p:cNvSpPr/>
              <p:nvPr/>
            </p:nvSpPr>
            <p:spPr>
              <a:xfrm>
                <a:off x="2255520" y="2313364"/>
                <a:ext cx="1584960" cy="7711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lvl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kern="1200" dirty="0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468703" y="5374365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   4) ขั้นตลาดอิ่มตัว</a:t>
              </a:r>
              <a:endParaRPr lang="th-TH" sz="2400" dirty="0"/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3080093" y="5988816"/>
            <a:ext cx="2057400" cy="771121"/>
            <a:chOff x="3554954" y="5990760"/>
            <a:chExt cx="2057400" cy="771121"/>
          </a:xfrm>
        </p:grpSpPr>
        <p:grpSp>
          <p:nvGrpSpPr>
            <p:cNvPr id="17" name="กลุ่ม 16"/>
            <p:cNvGrpSpPr/>
            <p:nvPr/>
          </p:nvGrpSpPr>
          <p:grpSpPr>
            <a:xfrm>
              <a:off x="3842046" y="5990760"/>
              <a:ext cx="1219200" cy="771121"/>
              <a:chOff x="2438400" y="3084486"/>
              <a:chExt cx="1219200" cy="771121"/>
            </a:xfrm>
          </p:grpSpPr>
          <p:sp>
            <p:nvSpPr>
              <p:cNvPr id="18" name="สี่เหลี่ยมคางหมู 17"/>
              <p:cNvSpPr/>
              <p:nvPr/>
            </p:nvSpPr>
            <p:spPr>
              <a:xfrm rot="10800000">
                <a:off x="2438400" y="3084486"/>
                <a:ext cx="1219200" cy="771121"/>
              </a:xfrm>
              <a:prstGeom prst="trapezoid">
                <a:avLst>
                  <a:gd name="adj" fmla="val 79054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9933876"/>
                  <a:satOff val="39811"/>
                  <a:lumOff val="8628"/>
                  <a:alphaOff val="0"/>
                </a:schemeClr>
              </a:fillRef>
              <a:effectRef idx="3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สี่เหลี่ยมคางหมู 12"/>
              <p:cNvSpPr/>
              <p:nvPr/>
            </p:nvSpPr>
            <p:spPr>
              <a:xfrm>
                <a:off x="2438400" y="3084486"/>
                <a:ext cx="1219200" cy="77112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300" kern="1200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554954" y="6113195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   5) ขั้นตลาดตกต่ำ</a:t>
              </a:r>
              <a:endParaRPr lang="th-TH" sz="2400" dirty="0"/>
            </a:p>
          </p:txBody>
        </p:sp>
      </p:grpSp>
      <p:pic>
        <p:nvPicPr>
          <p:cNvPr id="38" name="รูปภาพ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7" t="24351" r="2605"/>
          <a:stretch/>
        </p:blipFill>
        <p:spPr>
          <a:xfrm>
            <a:off x="6804735" y="2420102"/>
            <a:ext cx="1849265" cy="3450908"/>
          </a:xfrm>
          <a:prstGeom prst="rect">
            <a:avLst/>
          </a:prstGeom>
        </p:spPr>
      </p:pic>
      <p:sp>
        <p:nvSpPr>
          <p:cNvPr id="40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82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692364" y="1187161"/>
            <a:ext cx="6216280" cy="605796"/>
            <a:chOff x="709878" y="907556"/>
            <a:chExt cx="6216280" cy="605796"/>
          </a:xfrm>
        </p:grpSpPr>
        <p:grpSp>
          <p:nvGrpSpPr>
            <p:cNvPr id="5" name="กลุ่ม 4"/>
            <p:cNvGrpSpPr/>
            <p:nvPr/>
          </p:nvGrpSpPr>
          <p:grpSpPr>
            <a:xfrm>
              <a:off x="709878" y="907556"/>
              <a:ext cx="5575617" cy="605796"/>
              <a:chOff x="233770" y="846054"/>
              <a:chExt cx="6171022" cy="605796"/>
            </a:xfrm>
          </p:grpSpPr>
          <p:sp>
            <p:nvSpPr>
              <p:cNvPr id="6" name="สี่เหลี่ยมผืนผ้ามุมมน 5"/>
              <p:cNvSpPr/>
              <p:nvPr/>
            </p:nvSpPr>
            <p:spPr>
              <a:xfrm>
                <a:off x="233770" y="846054"/>
                <a:ext cx="6171022" cy="581447"/>
              </a:xfrm>
              <a:prstGeom prst="roundRect">
                <a:avLst/>
              </a:prstGeom>
              <a:solidFill>
                <a:srgbClr val="7030A0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  <p:sp>
            <p:nvSpPr>
              <p:cNvPr id="7" name="สี่เหลี่ยมผืนผ้า 6"/>
              <p:cNvSpPr/>
              <p:nvPr/>
            </p:nvSpPr>
            <p:spPr>
              <a:xfrm>
                <a:off x="297927" y="867075"/>
                <a:ext cx="59154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th-TH" sz="3200" b="1" kern="0" dirty="0" smtClean="0">
                    <a:solidFill>
                      <a:sysClr val="window" lastClr="FFFFFF"/>
                    </a:solidFill>
                    <a:latin typeface="Angsana New" pitchFamily="18" charset="-34"/>
                    <a:cs typeface="Angsana New" pitchFamily="18" charset="-34"/>
                  </a:rPr>
                  <a:t>ข้อควรคำนึงในการตัดสินใจเลือกประกอบธุรกิจ</a:t>
                </a:r>
                <a:endParaRPr lang="th-TH" sz="3200" b="1" kern="0" dirty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12" name="สี่เหลี่ยมผืนผ้า 11"/>
            <p:cNvSpPr/>
            <p:nvPr/>
          </p:nvSpPr>
          <p:spPr>
            <a:xfrm>
              <a:off x="6299063" y="990132"/>
              <a:ext cx="6270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dirty="0"/>
                <a:t>(ต่อ)</a:t>
              </a:r>
            </a:p>
          </p:txBody>
        </p:sp>
      </p:grpSp>
      <p:pic>
        <p:nvPicPr>
          <p:cNvPr id="42" name="รูปภาพ 4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010" y="5940994"/>
            <a:ext cx="1377696" cy="896112"/>
          </a:xfrm>
          <a:prstGeom prst="rect">
            <a:avLst/>
          </a:prstGeom>
        </p:spPr>
      </p:pic>
      <p:grpSp>
        <p:nvGrpSpPr>
          <p:cNvPr id="43" name="Diagram group"/>
          <p:cNvGrpSpPr/>
          <p:nvPr/>
        </p:nvGrpSpPr>
        <p:grpSpPr>
          <a:xfrm>
            <a:off x="118707" y="339058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4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45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46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47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5180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999" y="2393930"/>
            <a:ext cx="842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C00000"/>
                </a:solidFill>
              </a:rPr>
              <a:t>ตัวอย่างธุรกิจที่มีโอกาสประสบผลสำเร็จในจังหวะเวลาที่ผู้บริโภคต้องการ</a:t>
            </a:r>
            <a:endParaRPr lang="th-TH" b="1" dirty="0">
              <a:solidFill>
                <a:srgbClr val="C00000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01927" y="2864389"/>
            <a:ext cx="3069446" cy="57606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</a:rPr>
              <a:t>พฤติกรรมของผู้บริโภค</a:t>
            </a:r>
            <a:endParaRPr lang="th-TH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71373" y="2864389"/>
            <a:ext cx="2979226" cy="56908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</a:rPr>
              <a:t>แนวคิดทางธุรกิจ</a:t>
            </a:r>
            <a:endParaRPr lang="th-TH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01925" y="3432182"/>
            <a:ext cx="3069447" cy="985374"/>
          </a:xfrm>
          <a:prstGeom prst="rect">
            <a:avLst/>
          </a:prstGeom>
          <a:solidFill>
            <a:srgbClr val="DFF1C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แม่บ้านต้องออกไปทำงานนอกบ้าน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1373" y="3432181"/>
            <a:ext cx="2979225" cy="985374"/>
          </a:xfrm>
          <a:prstGeom prst="rect">
            <a:avLst/>
          </a:prstGeom>
          <a:solidFill>
            <a:srgbClr val="DFF1C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  <a:latin typeface="Angsana New"/>
                <a:cs typeface="Angsana New"/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ทำอาหารส่งตามบ้าน</a:t>
            </a:r>
            <a:endParaRPr lang="th-TH" sz="2000" dirty="0">
              <a:solidFill>
                <a:sysClr val="windowText" lastClr="000000"/>
              </a:solidFill>
            </a:endParaRPr>
          </a:p>
          <a:p>
            <a:r>
              <a:rPr lang="th-TH" sz="2000" dirty="0">
                <a:solidFill>
                  <a:sysClr val="windowText" lastClr="000000"/>
                </a:solidFill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รับจ้างเลี้ยงเด็ก ดูแลคนแก่</a:t>
            </a:r>
          </a:p>
          <a:p>
            <a:r>
              <a:rPr lang="th-TH" sz="2000" dirty="0">
                <a:solidFill>
                  <a:sysClr val="windowText" lastClr="000000"/>
                </a:solidFill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ทำความสะอาดบ้านหรือซักอบรีด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601926" y="4417555"/>
            <a:ext cx="3069445" cy="946391"/>
          </a:xfrm>
          <a:prstGeom prst="rect">
            <a:avLst/>
          </a:prstGeom>
          <a:solidFill>
            <a:srgbClr val="DFF1C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สุขภาพไม่ดีต้องดูแลสุขภาพมากขึ้น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671373" y="4417554"/>
            <a:ext cx="2979226" cy="946392"/>
          </a:xfrm>
          <a:prstGeom prst="rect">
            <a:avLst/>
          </a:prstGeom>
          <a:solidFill>
            <a:srgbClr val="DFF1C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>
                <a:solidFill>
                  <a:sysClr val="windowText" lastClr="000000"/>
                </a:solidFill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จำหน่ายอาหารเสริม</a:t>
            </a:r>
          </a:p>
          <a:p>
            <a:r>
              <a:rPr lang="th-TH" sz="2000" dirty="0">
                <a:solidFill>
                  <a:sysClr val="windowText" lastClr="000000"/>
                </a:solidFill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ตั้งสถานออกกำลังกาย</a:t>
            </a:r>
          </a:p>
          <a:p>
            <a:r>
              <a:rPr lang="th-TH" sz="2000" dirty="0">
                <a:solidFill>
                  <a:sysClr val="windowText" lastClr="000000"/>
                </a:solidFill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ตั้งศูนย์ให้คำแนะนำเกี่ยวกับสุขภาพ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601925" y="5363947"/>
            <a:ext cx="3069446" cy="720080"/>
          </a:xfrm>
          <a:prstGeom prst="rect">
            <a:avLst/>
          </a:prstGeom>
          <a:solidFill>
            <a:srgbClr val="DFF1C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ต้องการประหยัดเวลาหรือความเร่งด่วน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671373" y="5363946"/>
            <a:ext cx="2979227" cy="720081"/>
          </a:xfrm>
          <a:prstGeom prst="rect">
            <a:avLst/>
          </a:prstGeom>
          <a:solidFill>
            <a:srgbClr val="DFF1C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>
                <a:solidFill>
                  <a:sysClr val="windowText" lastClr="000000"/>
                </a:solidFill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บริการส่งโทรสาร (</a:t>
            </a:r>
            <a:r>
              <a:rPr lang="en-US" sz="2000" dirty="0" smtClean="0">
                <a:solidFill>
                  <a:sysClr val="windowText" lastClr="000000"/>
                </a:solidFill>
              </a:rPr>
              <a:t>Fax</a:t>
            </a:r>
            <a:r>
              <a:rPr lang="th-TH" sz="2000" dirty="0" smtClean="0">
                <a:solidFill>
                  <a:sysClr val="windowText" lastClr="000000"/>
                </a:solidFill>
              </a:rPr>
              <a:t>)</a:t>
            </a:r>
          </a:p>
          <a:p>
            <a:r>
              <a:rPr lang="th-TH" sz="2000" dirty="0">
                <a:solidFill>
                  <a:sysClr val="windowText" lastClr="000000"/>
                </a:solidFill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 อินเทอร์เน็ต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19" name="กลุ่ม 18"/>
          <p:cNvGrpSpPr/>
          <p:nvPr/>
        </p:nvGrpSpPr>
        <p:grpSpPr>
          <a:xfrm>
            <a:off x="922420" y="1864217"/>
            <a:ext cx="2891464" cy="584775"/>
            <a:chOff x="126879" y="2267555"/>
            <a:chExt cx="1508904" cy="584775"/>
          </a:xfrm>
        </p:grpSpPr>
        <p:sp>
          <p:nvSpPr>
            <p:cNvPr id="20" name="สี่เหลี่ยมผืนผ้ามุมมน 19"/>
            <p:cNvSpPr/>
            <p:nvPr/>
          </p:nvSpPr>
          <p:spPr>
            <a:xfrm>
              <a:off x="126879" y="2276872"/>
              <a:ext cx="1508904" cy="515576"/>
            </a:xfrm>
            <a:prstGeom prst="roundRect">
              <a:avLst/>
            </a:prstGeom>
            <a:gradFill rotWithShape="1">
              <a:gsLst>
                <a:gs pos="0">
                  <a:srgbClr val="AC66BB">
                    <a:shade val="51000"/>
                    <a:satMod val="130000"/>
                  </a:srgbClr>
                </a:gs>
                <a:gs pos="80000">
                  <a:srgbClr val="AC66BB">
                    <a:shade val="93000"/>
                    <a:satMod val="130000"/>
                  </a:srgbClr>
                </a:gs>
                <a:gs pos="100000">
                  <a:srgbClr val="AC66BB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AC66BB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21" name="สี่เหลี่ยมผืนผ้า 20"/>
            <p:cNvSpPr/>
            <p:nvPr/>
          </p:nvSpPr>
          <p:spPr>
            <a:xfrm>
              <a:off x="126879" y="2267555"/>
              <a:ext cx="150890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th-TH" sz="3200" b="1" dirty="0">
                  <a:solidFill>
                    <a:schemeClr val="bg1"/>
                  </a:solidFill>
                </a:rPr>
                <a:t>ธุรกิจที่เหมาะสมกับเวลา</a:t>
              </a:r>
            </a:p>
          </p:txBody>
        </p:sp>
      </p:grpSp>
      <p:sp>
        <p:nvSpPr>
          <p:cNvPr id="25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83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699848" y="1218228"/>
            <a:ext cx="6029795" cy="603589"/>
            <a:chOff x="709879" y="907557"/>
            <a:chExt cx="6029795" cy="603589"/>
          </a:xfrm>
        </p:grpSpPr>
        <p:grpSp>
          <p:nvGrpSpPr>
            <p:cNvPr id="16" name="กลุ่ม 15"/>
            <p:cNvGrpSpPr/>
            <p:nvPr/>
          </p:nvGrpSpPr>
          <p:grpSpPr>
            <a:xfrm>
              <a:off x="709879" y="907557"/>
              <a:ext cx="5402700" cy="603589"/>
              <a:chOff x="233771" y="846055"/>
              <a:chExt cx="5979640" cy="603589"/>
            </a:xfrm>
          </p:grpSpPr>
          <p:sp>
            <p:nvSpPr>
              <p:cNvPr id="17" name="สี่เหลี่ยมผืนผ้ามุมมน 16"/>
              <p:cNvSpPr/>
              <p:nvPr/>
            </p:nvSpPr>
            <p:spPr>
              <a:xfrm>
                <a:off x="233771" y="846055"/>
                <a:ext cx="5979640" cy="544996"/>
              </a:xfrm>
              <a:prstGeom prst="roundRect">
                <a:avLst/>
              </a:prstGeom>
              <a:solidFill>
                <a:srgbClr val="7030A0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  <p:sp>
            <p:nvSpPr>
              <p:cNvPr id="18" name="สี่เหลี่ยมผืนผ้า 17"/>
              <p:cNvSpPr/>
              <p:nvPr/>
            </p:nvSpPr>
            <p:spPr>
              <a:xfrm>
                <a:off x="295735" y="864869"/>
                <a:ext cx="59154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th-TH" sz="3200" b="1" kern="0" dirty="0" smtClean="0">
                    <a:solidFill>
                      <a:sysClr val="window" lastClr="FFFFFF"/>
                    </a:solidFill>
                    <a:latin typeface="Angsana New" pitchFamily="18" charset="-34"/>
                    <a:cs typeface="Angsana New" pitchFamily="18" charset="-34"/>
                  </a:rPr>
                  <a:t>ข้อควรคำนึงในการตัดสินใจเลือกประกอบธุรกิจ</a:t>
                </a:r>
                <a:endParaRPr lang="th-TH" sz="3200" b="1" kern="0" dirty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22" name="สี่เหลี่ยมผืนผ้า 21"/>
            <p:cNvSpPr/>
            <p:nvPr/>
          </p:nvSpPr>
          <p:spPr>
            <a:xfrm>
              <a:off x="6112579" y="907557"/>
              <a:ext cx="6270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dirty="0"/>
                <a:t>(ต่อ)</a:t>
              </a:r>
            </a:p>
          </p:txBody>
        </p:sp>
      </p:grpSp>
      <p:pic>
        <p:nvPicPr>
          <p:cNvPr id="26" name="รูปภาพ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" y="5957228"/>
            <a:ext cx="1389888" cy="896112"/>
          </a:xfrm>
          <a:prstGeom prst="rect">
            <a:avLst/>
          </a:prstGeom>
        </p:spPr>
      </p:pic>
      <p:grpSp>
        <p:nvGrpSpPr>
          <p:cNvPr id="24" name="Diagram group"/>
          <p:cNvGrpSpPr/>
          <p:nvPr/>
        </p:nvGrpSpPr>
        <p:grpSpPr>
          <a:xfrm>
            <a:off x="107504" y="327858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7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28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9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30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2074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8" name="กลุ่ม 7"/>
          <p:cNvGrpSpPr/>
          <p:nvPr/>
        </p:nvGrpSpPr>
        <p:grpSpPr>
          <a:xfrm>
            <a:off x="796828" y="1316453"/>
            <a:ext cx="5421936" cy="621345"/>
            <a:chOff x="233771" y="846054"/>
            <a:chExt cx="6000930" cy="621345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233771" y="846054"/>
              <a:ext cx="6000930" cy="621345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297927" y="867075"/>
              <a:ext cx="59367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sz="3200" b="1" kern="0" dirty="0" smtClean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กลยุทธ์ในการประกอบธุรกิจให้ประสบผลสำเร็จ</a:t>
              </a:r>
              <a:endParaRPr lang="th-TH" sz="3200" b="1" kern="0" dirty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90" name="ลูกศรขวา 289"/>
          <p:cNvSpPr/>
          <p:nvPr/>
        </p:nvSpPr>
        <p:spPr>
          <a:xfrm>
            <a:off x="3125452" y="2500913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D47272"/>
          </a:solidFill>
        </p:spPr>
        <p:style>
          <a:lnRef idx="0">
            <a:schemeClr val="accent4">
              <a:shade val="90000"/>
              <a:hueOff val="0"/>
              <a:satOff val="0"/>
              <a:lumOff val="0"/>
              <a:alphaOff val="0"/>
            </a:schemeClr>
          </a:lnRef>
          <a:fillRef idx="3">
            <a:schemeClr val="accent4">
              <a:shade val="90000"/>
              <a:hueOff val="0"/>
              <a:satOff val="0"/>
              <a:lumOff val="0"/>
              <a:alphaOff val="0"/>
            </a:schemeClr>
          </a:fillRef>
          <a:effectRef idx="3">
            <a:schemeClr val="accent4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6" name="ลูกศรขวา 285"/>
          <p:cNvSpPr/>
          <p:nvPr/>
        </p:nvSpPr>
        <p:spPr>
          <a:xfrm>
            <a:off x="5567908" y="2500913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DC8C8C"/>
          </a:solidFill>
        </p:spPr>
        <p:style>
          <a:lnRef idx="0">
            <a:schemeClr val="accent4">
              <a:shade val="90000"/>
              <a:hueOff val="-6122"/>
              <a:satOff val="-1096"/>
              <a:lumOff val="7151"/>
              <a:alphaOff val="0"/>
            </a:schemeClr>
          </a:lnRef>
          <a:fillRef idx="3">
            <a:schemeClr val="accent4">
              <a:shade val="90000"/>
              <a:hueOff val="-6122"/>
              <a:satOff val="-1096"/>
              <a:lumOff val="7151"/>
              <a:alphaOff val="0"/>
            </a:schemeClr>
          </a:fillRef>
          <a:effectRef idx="3">
            <a:schemeClr val="accent4">
              <a:shade val="90000"/>
              <a:hueOff val="-6122"/>
              <a:satOff val="-1096"/>
              <a:lumOff val="7151"/>
              <a:alphaOff val="0"/>
            </a:schemeClr>
          </a:effectRef>
          <a:fontRef idx="minor">
            <a:schemeClr val="lt1"/>
          </a:fontRef>
        </p:style>
      </p:sp>
      <p:sp>
        <p:nvSpPr>
          <p:cNvPr id="282" name="ลูกศรขวา 281"/>
          <p:cNvSpPr/>
          <p:nvPr/>
        </p:nvSpPr>
        <p:spPr>
          <a:xfrm rot="5400000">
            <a:off x="6799604" y="3362751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DC8C8C"/>
          </a:solidFill>
        </p:spPr>
        <p:style>
          <a:lnRef idx="0">
            <a:schemeClr val="accent4">
              <a:shade val="90000"/>
              <a:hueOff val="-12245"/>
              <a:satOff val="-2192"/>
              <a:lumOff val="14302"/>
              <a:alphaOff val="0"/>
            </a:schemeClr>
          </a:lnRef>
          <a:fillRef idx="3">
            <a:schemeClr val="accent4">
              <a:shade val="90000"/>
              <a:hueOff val="-12245"/>
              <a:satOff val="-2192"/>
              <a:lumOff val="14302"/>
              <a:alphaOff val="0"/>
            </a:schemeClr>
          </a:fillRef>
          <a:effectRef idx="3">
            <a:schemeClr val="accent4">
              <a:shade val="90000"/>
              <a:hueOff val="-12245"/>
              <a:satOff val="-2192"/>
              <a:lumOff val="14302"/>
              <a:alphaOff val="0"/>
            </a:schemeClr>
          </a:effectRef>
          <a:fontRef idx="minor">
            <a:schemeClr val="lt1"/>
          </a:fontRef>
        </p:style>
      </p:sp>
      <p:sp>
        <p:nvSpPr>
          <p:cNvPr id="278" name="ลูกศรขวา 277"/>
          <p:cNvSpPr/>
          <p:nvPr/>
        </p:nvSpPr>
        <p:spPr>
          <a:xfrm rot="10800000">
            <a:off x="5588844" y="4245525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E09898"/>
          </a:solidFill>
        </p:spPr>
        <p:style>
          <a:lnRef idx="0">
            <a:schemeClr val="accent4">
              <a:shade val="90000"/>
              <a:hueOff val="-18367"/>
              <a:satOff val="-3287"/>
              <a:lumOff val="21452"/>
              <a:alphaOff val="0"/>
            </a:schemeClr>
          </a:lnRef>
          <a:fillRef idx="3">
            <a:schemeClr val="accent4">
              <a:shade val="90000"/>
              <a:hueOff val="-18367"/>
              <a:satOff val="-3287"/>
              <a:lumOff val="21452"/>
              <a:alphaOff val="0"/>
            </a:schemeClr>
          </a:fillRef>
          <a:effectRef idx="3">
            <a:schemeClr val="accent4">
              <a:shade val="90000"/>
              <a:hueOff val="-18367"/>
              <a:satOff val="-3287"/>
              <a:lumOff val="21452"/>
              <a:alphaOff val="0"/>
            </a:schemeClr>
          </a:effectRef>
          <a:fontRef idx="minor">
            <a:schemeClr val="lt1"/>
          </a:fontRef>
        </p:style>
      </p:sp>
      <p:sp>
        <p:nvSpPr>
          <p:cNvPr id="274" name="ลูกศรขวา 273"/>
          <p:cNvSpPr/>
          <p:nvPr/>
        </p:nvSpPr>
        <p:spPr>
          <a:xfrm rot="10800000">
            <a:off x="3146387" y="4245525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D47272"/>
          </a:solidFill>
        </p:spPr>
        <p:style>
          <a:lnRef idx="0">
            <a:schemeClr val="accent4">
              <a:shade val="90000"/>
              <a:hueOff val="-24490"/>
              <a:satOff val="-4383"/>
              <a:lumOff val="28603"/>
              <a:alphaOff val="0"/>
            </a:schemeClr>
          </a:lnRef>
          <a:fillRef idx="3">
            <a:schemeClr val="accent4">
              <a:shade val="90000"/>
              <a:hueOff val="-24490"/>
              <a:satOff val="-4383"/>
              <a:lumOff val="28603"/>
              <a:alphaOff val="0"/>
            </a:schemeClr>
          </a:fillRef>
          <a:effectRef idx="3">
            <a:schemeClr val="accent4">
              <a:shade val="90000"/>
              <a:hueOff val="-24490"/>
              <a:satOff val="-4383"/>
              <a:lumOff val="28603"/>
              <a:alphaOff val="0"/>
            </a:schemeClr>
          </a:effectRef>
          <a:fontRef idx="minor">
            <a:schemeClr val="lt1"/>
          </a:fontRef>
        </p:style>
      </p:sp>
      <p:sp>
        <p:nvSpPr>
          <p:cNvPr id="270" name="ลูกศรขวา 269"/>
          <p:cNvSpPr/>
          <p:nvPr/>
        </p:nvSpPr>
        <p:spPr>
          <a:xfrm rot="5400000">
            <a:off x="1914691" y="5107363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D47272"/>
          </a:solidFill>
        </p:spPr>
        <p:style>
          <a:lnRef idx="0">
            <a:schemeClr val="accent4">
              <a:shade val="90000"/>
              <a:hueOff val="-18367"/>
              <a:satOff val="-3287"/>
              <a:lumOff val="21452"/>
              <a:alphaOff val="0"/>
            </a:schemeClr>
          </a:lnRef>
          <a:fillRef idx="3">
            <a:schemeClr val="accent4">
              <a:shade val="90000"/>
              <a:hueOff val="-18367"/>
              <a:satOff val="-3287"/>
              <a:lumOff val="21452"/>
              <a:alphaOff val="0"/>
            </a:schemeClr>
          </a:fillRef>
          <a:effectRef idx="3">
            <a:schemeClr val="accent4">
              <a:shade val="90000"/>
              <a:hueOff val="-18367"/>
              <a:satOff val="-3287"/>
              <a:lumOff val="21452"/>
              <a:alphaOff val="0"/>
            </a:schemeClr>
          </a:effectRef>
          <a:fontRef idx="minor">
            <a:schemeClr val="lt1"/>
          </a:fontRef>
        </p:style>
      </p:sp>
      <p:sp>
        <p:nvSpPr>
          <p:cNvPr id="266" name="ลูกศรขวา 265"/>
          <p:cNvSpPr/>
          <p:nvPr/>
        </p:nvSpPr>
        <p:spPr>
          <a:xfrm>
            <a:off x="3125452" y="5990136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D98181"/>
          </a:solidFill>
        </p:spPr>
        <p:style>
          <a:lnRef idx="0">
            <a:schemeClr val="accent4">
              <a:shade val="90000"/>
              <a:hueOff val="-12245"/>
              <a:satOff val="-2192"/>
              <a:lumOff val="14302"/>
              <a:alphaOff val="0"/>
            </a:schemeClr>
          </a:lnRef>
          <a:fillRef idx="3">
            <a:schemeClr val="accent4">
              <a:shade val="90000"/>
              <a:hueOff val="-12245"/>
              <a:satOff val="-2192"/>
              <a:lumOff val="14302"/>
              <a:alphaOff val="0"/>
            </a:schemeClr>
          </a:fillRef>
          <a:effectRef idx="3">
            <a:schemeClr val="accent4">
              <a:shade val="90000"/>
              <a:hueOff val="-12245"/>
              <a:satOff val="-2192"/>
              <a:lumOff val="14302"/>
              <a:alphaOff val="0"/>
            </a:schemeClr>
          </a:effectRef>
          <a:fontRef idx="minor">
            <a:schemeClr val="lt1"/>
          </a:fontRef>
        </p:style>
      </p:sp>
      <p:sp>
        <p:nvSpPr>
          <p:cNvPr id="262" name="ลูกศรขวา 261"/>
          <p:cNvSpPr/>
          <p:nvPr/>
        </p:nvSpPr>
        <p:spPr>
          <a:xfrm>
            <a:off x="5567908" y="5990136"/>
            <a:ext cx="369857" cy="432663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CF6363"/>
          </a:solidFill>
        </p:spPr>
        <p:style>
          <a:lnRef idx="0">
            <a:schemeClr val="accent4">
              <a:shade val="90000"/>
              <a:hueOff val="-6122"/>
              <a:satOff val="-1096"/>
              <a:lumOff val="7151"/>
              <a:alphaOff val="0"/>
            </a:schemeClr>
          </a:lnRef>
          <a:fillRef idx="3">
            <a:schemeClr val="accent4">
              <a:shade val="90000"/>
              <a:hueOff val="-6122"/>
              <a:satOff val="-1096"/>
              <a:lumOff val="7151"/>
              <a:alphaOff val="0"/>
            </a:schemeClr>
          </a:fillRef>
          <a:effectRef idx="3">
            <a:schemeClr val="accent4">
              <a:shade val="90000"/>
              <a:hueOff val="-6122"/>
              <a:satOff val="-1096"/>
              <a:lumOff val="715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00" name="กลุ่ม 299"/>
          <p:cNvGrpSpPr/>
          <p:nvPr/>
        </p:nvGrpSpPr>
        <p:grpSpPr>
          <a:xfrm>
            <a:off x="1227314" y="2193861"/>
            <a:ext cx="1744611" cy="1046767"/>
            <a:chOff x="1227314" y="2096813"/>
            <a:chExt cx="1744611" cy="1046767"/>
          </a:xfrm>
        </p:grpSpPr>
        <p:grpSp>
          <p:nvGrpSpPr>
            <p:cNvPr id="243" name="กลุ่ม 242"/>
            <p:cNvGrpSpPr/>
            <p:nvPr/>
          </p:nvGrpSpPr>
          <p:grpSpPr>
            <a:xfrm>
              <a:off x="1227314" y="2096813"/>
              <a:ext cx="1744611" cy="1046767"/>
              <a:chOff x="933709" y="256"/>
              <a:chExt cx="1744611" cy="1046767"/>
            </a:xfrm>
          </p:grpSpPr>
          <p:sp>
            <p:nvSpPr>
              <p:cNvPr id="292" name="สี่เหลี่ยมผืนผ้ามุมมน 291"/>
              <p:cNvSpPr/>
              <p:nvPr/>
            </p:nvSpPr>
            <p:spPr>
              <a:xfrm>
                <a:off x="933709" y="256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4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3" name="สี่เหลี่ยมผืนผ้ามุมมน 4"/>
              <p:cNvSpPr/>
              <p:nvPr/>
            </p:nvSpPr>
            <p:spPr>
              <a:xfrm>
                <a:off x="964368" y="30915"/>
                <a:ext cx="1683293" cy="9854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200" kern="1200" dirty="0"/>
              </a:p>
            </p:txBody>
          </p:sp>
        </p:grpSp>
        <p:sp>
          <p:nvSpPr>
            <p:cNvPr id="294" name="TextBox 293"/>
            <p:cNvSpPr txBox="1"/>
            <p:nvPr/>
          </p:nvSpPr>
          <p:spPr>
            <a:xfrm>
              <a:off x="1331635" y="2349407"/>
              <a:ext cx="15359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 smtClean="0"/>
                <a:t>1. รู้จักตนเอง</a:t>
              </a:r>
              <a:endParaRPr lang="th-TH" sz="2200" dirty="0"/>
            </a:p>
          </p:txBody>
        </p:sp>
      </p:grpSp>
      <p:grpSp>
        <p:nvGrpSpPr>
          <p:cNvPr id="299" name="กลุ่ม 298"/>
          <p:cNvGrpSpPr/>
          <p:nvPr/>
        </p:nvGrpSpPr>
        <p:grpSpPr>
          <a:xfrm>
            <a:off x="3669771" y="2193861"/>
            <a:ext cx="1744611" cy="1046767"/>
            <a:chOff x="3669771" y="2096813"/>
            <a:chExt cx="1744611" cy="1046767"/>
          </a:xfrm>
        </p:grpSpPr>
        <p:grpSp>
          <p:nvGrpSpPr>
            <p:cNvPr id="245" name="กลุ่ม 244"/>
            <p:cNvGrpSpPr/>
            <p:nvPr/>
          </p:nvGrpSpPr>
          <p:grpSpPr>
            <a:xfrm>
              <a:off x="3669771" y="2096813"/>
              <a:ext cx="1744611" cy="1046767"/>
              <a:chOff x="3376166" y="256"/>
              <a:chExt cx="1744611" cy="1046767"/>
            </a:xfrm>
          </p:grpSpPr>
          <p:sp>
            <p:nvSpPr>
              <p:cNvPr id="288" name="สี่เหลี่ยมผืนผ้ามุมมน 287"/>
              <p:cNvSpPr/>
              <p:nvPr/>
            </p:nvSpPr>
            <p:spPr>
              <a:xfrm>
                <a:off x="3376166" y="256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rgbClr val="CF6363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-5395"/>
                  <a:satOff val="23"/>
                  <a:lumOff val="8788"/>
                  <a:alphaOff val="0"/>
                </a:schemeClr>
              </a:fillRef>
              <a:effectRef idx="3">
                <a:schemeClr val="accent4">
                  <a:shade val="50000"/>
                  <a:hueOff val="-5395"/>
                  <a:satOff val="23"/>
                  <a:lumOff val="878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9" name="สี่เหลี่ยมผืนผ้ามุมมน 8"/>
              <p:cNvSpPr/>
              <p:nvPr/>
            </p:nvSpPr>
            <p:spPr>
              <a:xfrm>
                <a:off x="3406825" y="30915"/>
                <a:ext cx="1683293" cy="9854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000" kern="1200" dirty="0"/>
              </a:p>
            </p:txBody>
          </p:sp>
        </p:grpSp>
        <p:sp>
          <p:nvSpPr>
            <p:cNvPr id="295" name="TextBox 294"/>
            <p:cNvSpPr txBox="1"/>
            <p:nvPr/>
          </p:nvSpPr>
          <p:spPr>
            <a:xfrm>
              <a:off x="3700430" y="2358586"/>
              <a:ext cx="17139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/>
                <a:t>2</a:t>
              </a:r>
              <a:r>
                <a:rPr lang="th-TH" sz="2200" dirty="0" smtClean="0"/>
                <a:t>. รู้จักการตลาด</a:t>
              </a:r>
              <a:endParaRPr lang="th-TH" sz="2200" dirty="0"/>
            </a:p>
          </p:txBody>
        </p:sp>
      </p:grpSp>
      <p:grpSp>
        <p:nvGrpSpPr>
          <p:cNvPr id="298" name="กลุ่ม 297"/>
          <p:cNvGrpSpPr/>
          <p:nvPr/>
        </p:nvGrpSpPr>
        <p:grpSpPr>
          <a:xfrm>
            <a:off x="6066433" y="2193861"/>
            <a:ext cx="1844148" cy="1046767"/>
            <a:chOff x="6066433" y="2096813"/>
            <a:chExt cx="1844148" cy="1046767"/>
          </a:xfrm>
        </p:grpSpPr>
        <p:grpSp>
          <p:nvGrpSpPr>
            <p:cNvPr id="247" name="กลุ่ม 246"/>
            <p:cNvGrpSpPr/>
            <p:nvPr/>
          </p:nvGrpSpPr>
          <p:grpSpPr>
            <a:xfrm>
              <a:off x="6112227" y="2096813"/>
              <a:ext cx="1744611" cy="1046767"/>
              <a:chOff x="5818622" y="256"/>
              <a:chExt cx="1744611" cy="1046767"/>
            </a:xfrm>
          </p:grpSpPr>
          <p:sp>
            <p:nvSpPr>
              <p:cNvPr id="284" name="สี่เหลี่ยมผืนผ้ามุมมน 283"/>
              <p:cNvSpPr/>
              <p:nvPr/>
            </p:nvSpPr>
            <p:spPr>
              <a:xfrm>
                <a:off x="5818622" y="256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rgbClr val="D47272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-10790"/>
                  <a:satOff val="45"/>
                  <a:lumOff val="17575"/>
                  <a:alphaOff val="0"/>
                </a:schemeClr>
              </a:fillRef>
              <a:effectRef idx="3">
                <a:schemeClr val="accent4">
                  <a:shade val="50000"/>
                  <a:hueOff val="-10790"/>
                  <a:satOff val="45"/>
                  <a:lumOff val="1757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5" name="สี่เหลี่ยมผืนผ้ามุมมน 12"/>
              <p:cNvSpPr/>
              <p:nvPr/>
            </p:nvSpPr>
            <p:spPr>
              <a:xfrm>
                <a:off x="5849281" y="30915"/>
                <a:ext cx="1683293" cy="9854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000" kern="1200" dirty="0"/>
              </a:p>
            </p:txBody>
          </p:sp>
        </p:grpSp>
        <p:sp>
          <p:nvSpPr>
            <p:cNvPr id="296" name="TextBox 295"/>
            <p:cNvSpPr txBox="1"/>
            <p:nvPr/>
          </p:nvSpPr>
          <p:spPr>
            <a:xfrm>
              <a:off x="6066433" y="2349407"/>
              <a:ext cx="18441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 smtClean="0"/>
                <a:t>3. รู้สภาพการแข่งขัน</a:t>
              </a:r>
              <a:endParaRPr lang="th-TH" sz="2200" dirty="0"/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6104817" y="5683085"/>
            <a:ext cx="1988165" cy="1046767"/>
            <a:chOff x="6104817" y="5369705"/>
            <a:chExt cx="1988165" cy="1046767"/>
          </a:xfrm>
        </p:grpSpPr>
        <p:grpSp>
          <p:nvGrpSpPr>
            <p:cNvPr id="259" name="กลุ่ม 258"/>
            <p:cNvGrpSpPr/>
            <p:nvPr/>
          </p:nvGrpSpPr>
          <p:grpSpPr>
            <a:xfrm>
              <a:off x="6112227" y="5369705"/>
              <a:ext cx="1744611" cy="1046767"/>
              <a:chOff x="5818622" y="3489480"/>
              <a:chExt cx="1744611" cy="1046767"/>
            </a:xfrm>
          </p:grpSpPr>
          <p:sp>
            <p:nvSpPr>
              <p:cNvPr id="260" name="สี่เหลี่ยมผืนผ้ามุมมน 259"/>
              <p:cNvSpPr/>
              <p:nvPr/>
            </p:nvSpPr>
            <p:spPr>
              <a:xfrm>
                <a:off x="5818622" y="3489480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rgbClr val="EEC4C4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-5395"/>
                  <a:satOff val="23"/>
                  <a:lumOff val="8788"/>
                  <a:alphaOff val="0"/>
                </a:schemeClr>
              </a:fillRef>
              <a:effectRef idx="3">
                <a:schemeClr val="accent4">
                  <a:shade val="50000"/>
                  <a:hueOff val="-5395"/>
                  <a:satOff val="23"/>
                  <a:lumOff val="878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1" name="สี่เหลี่ยมผืนผ้ามุมมน 36"/>
              <p:cNvSpPr/>
              <p:nvPr/>
            </p:nvSpPr>
            <p:spPr>
              <a:xfrm>
                <a:off x="5849281" y="3520139"/>
                <a:ext cx="1683293" cy="9854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lvl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kern="1200" dirty="0"/>
              </a:p>
            </p:txBody>
          </p:sp>
        </p:grpSp>
        <p:sp>
          <p:nvSpPr>
            <p:cNvPr id="297" name="TextBox 296"/>
            <p:cNvSpPr txBox="1"/>
            <p:nvPr/>
          </p:nvSpPr>
          <p:spPr>
            <a:xfrm>
              <a:off x="6104817" y="5508367"/>
              <a:ext cx="19881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dirty="0"/>
                <a:t>9</a:t>
              </a:r>
              <a:r>
                <a:rPr lang="th-TH" sz="2200" dirty="0" smtClean="0"/>
                <a:t>. รู้จักเลือกสถานที่</a:t>
              </a:r>
            </a:p>
            <a:p>
              <a:r>
                <a:rPr lang="th-TH" sz="2200" dirty="0" smtClean="0"/>
                <a:t>หรือ</a:t>
              </a:r>
              <a:r>
                <a:rPr lang="th-TH" sz="2200" dirty="0" err="1" smtClean="0"/>
                <a:t>ทำเล</a:t>
              </a:r>
              <a:r>
                <a:rPr lang="th-TH" sz="2200" dirty="0" smtClean="0"/>
                <a:t>ให้เหมาะสม</a:t>
              </a:r>
              <a:endParaRPr lang="th-TH" sz="2200" dirty="0"/>
            </a:p>
          </p:txBody>
        </p:sp>
      </p:grpSp>
      <p:grpSp>
        <p:nvGrpSpPr>
          <p:cNvPr id="306" name="กลุ่ม 305"/>
          <p:cNvGrpSpPr/>
          <p:nvPr/>
        </p:nvGrpSpPr>
        <p:grpSpPr>
          <a:xfrm>
            <a:off x="6112227" y="3938473"/>
            <a:ext cx="1744611" cy="1046767"/>
            <a:chOff x="6112227" y="3841425"/>
            <a:chExt cx="1744611" cy="1046767"/>
          </a:xfrm>
        </p:grpSpPr>
        <p:grpSp>
          <p:nvGrpSpPr>
            <p:cNvPr id="249" name="กลุ่ม 248"/>
            <p:cNvGrpSpPr/>
            <p:nvPr/>
          </p:nvGrpSpPr>
          <p:grpSpPr>
            <a:xfrm>
              <a:off x="6112227" y="3841425"/>
              <a:ext cx="1744611" cy="1046767"/>
              <a:chOff x="5818622" y="1744868"/>
              <a:chExt cx="1744611" cy="1046767"/>
            </a:xfrm>
          </p:grpSpPr>
          <p:sp>
            <p:nvSpPr>
              <p:cNvPr id="280" name="สี่เหลี่ยมผืนผ้ามุมมน 279"/>
              <p:cNvSpPr/>
              <p:nvPr/>
            </p:nvSpPr>
            <p:spPr>
              <a:xfrm>
                <a:off x="5818622" y="1744868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rgbClr val="D98181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-16185"/>
                  <a:satOff val="68"/>
                  <a:lumOff val="26363"/>
                  <a:alphaOff val="0"/>
                </a:schemeClr>
              </a:fillRef>
              <a:effectRef idx="3">
                <a:schemeClr val="accent4">
                  <a:shade val="50000"/>
                  <a:hueOff val="-16185"/>
                  <a:satOff val="68"/>
                  <a:lumOff val="2636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1" name="สี่เหลี่ยมผืนผ้ามุมมน 16"/>
              <p:cNvSpPr/>
              <p:nvPr/>
            </p:nvSpPr>
            <p:spPr>
              <a:xfrm>
                <a:off x="5849281" y="1775527"/>
                <a:ext cx="1683293" cy="9854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000" kern="1200"/>
              </a:p>
            </p:txBody>
          </p:sp>
        </p:grpSp>
        <p:sp>
          <p:nvSpPr>
            <p:cNvPr id="301" name="TextBox 300"/>
            <p:cNvSpPr txBox="1"/>
            <p:nvPr/>
          </p:nvSpPr>
          <p:spPr>
            <a:xfrm>
              <a:off x="6116402" y="3980087"/>
              <a:ext cx="17404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dirty="0"/>
                <a:t>4</a:t>
              </a:r>
              <a:r>
                <a:rPr lang="th-TH" sz="2200" dirty="0" smtClean="0"/>
                <a:t>. รู้นโยบายส่งเสริม</a:t>
              </a:r>
            </a:p>
            <a:p>
              <a:r>
                <a:rPr lang="th-TH" sz="2200" dirty="0" smtClean="0"/>
                <a:t>จากภาครัฐบาล</a:t>
              </a:r>
              <a:endParaRPr lang="th-TH" sz="2200" dirty="0"/>
            </a:p>
          </p:txBody>
        </p:sp>
      </p:grpSp>
      <p:grpSp>
        <p:nvGrpSpPr>
          <p:cNvPr id="305" name="กลุ่ม 304"/>
          <p:cNvGrpSpPr/>
          <p:nvPr/>
        </p:nvGrpSpPr>
        <p:grpSpPr>
          <a:xfrm>
            <a:off x="3669771" y="3938473"/>
            <a:ext cx="1744612" cy="1046767"/>
            <a:chOff x="3669771" y="3841425"/>
            <a:chExt cx="1744612" cy="1046767"/>
          </a:xfrm>
          <a:solidFill>
            <a:schemeClr val="accent6"/>
          </a:solidFill>
        </p:grpSpPr>
        <p:grpSp>
          <p:nvGrpSpPr>
            <p:cNvPr id="251" name="กลุ่ม 250"/>
            <p:cNvGrpSpPr/>
            <p:nvPr/>
          </p:nvGrpSpPr>
          <p:grpSpPr>
            <a:xfrm>
              <a:off x="3669771" y="3841425"/>
              <a:ext cx="1744611" cy="1046767"/>
              <a:chOff x="3376166" y="1744868"/>
              <a:chExt cx="1744611" cy="1046767"/>
            </a:xfrm>
            <a:grpFill/>
          </p:grpSpPr>
          <p:sp>
            <p:nvSpPr>
              <p:cNvPr id="276" name="สี่เหลี่ยมผืนผ้ามุมมน 275"/>
              <p:cNvSpPr/>
              <p:nvPr/>
            </p:nvSpPr>
            <p:spPr>
              <a:xfrm>
                <a:off x="3376166" y="1744868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rgbClr val="DC8C8C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-21580"/>
                  <a:satOff val="91"/>
                  <a:lumOff val="35150"/>
                  <a:alphaOff val="0"/>
                </a:schemeClr>
              </a:fillRef>
              <a:effectRef idx="3">
                <a:schemeClr val="accent4">
                  <a:shade val="50000"/>
                  <a:hueOff val="-21580"/>
                  <a:satOff val="91"/>
                  <a:lumOff val="3515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7" name="สี่เหลี่ยมผืนผ้ามุมมน 20"/>
              <p:cNvSpPr/>
              <p:nvPr/>
            </p:nvSpPr>
            <p:spPr>
              <a:xfrm>
                <a:off x="3406825" y="1775527"/>
                <a:ext cx="1683293" cy="98544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000" kern="1200" dirty="0"/>
              </a:p>
            </p:txBody>
          </p:sp>
        </p:grpSp>
        <p:sp>
          <p:nvSpPr>
            <p:cNvPr id="302" name="TextBox 301"/>
            <p:cNvSpPr txBox="1"/>
            <p:nvPr/>
          </p:nvSpPr>
          <p:spPr>
            <a:xfrm>
              <a:off x="3680633" y="4097129"/>
              <a:ext cx="17337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 smtClean="0"/>
                <a:t>5. รู้วิธีการทำบัญชี</a:t>
              </a:r>
              <a:endParaRPr lang="th-TH" sz="2200" dirty="0"/>
            </a:p>
          </p:txBody>
        </p:sp>
      </p:grpSp>
      <p:grpSp>
        <p:nvGrpSpPr>
          <p:cNvPr id="304" name="กลุ่ม 303"/>
          <p:cNvGrpSpPr/>
          <p:nvPr/>
        </p:nvGrpSpPr>
        <p:grpSpPr>
          <a:xfrm>
            <a:off x="1198037" y="3938473"/>
            <a:ext cx="1780091" cy="1046767"/>
            <a:chOff x="1198037" y="3841425"/>
            <a:chExt cx="1780091" cy="1046767"/>
          </a:xfrm>
        </p:grpSpPr>
        <p:sp>
          <p:nvSpPr>
            <p:cNvPr id="272" name="สี่เหลี่ยมผืนผ้ามุมมน 271"/>
            <p:cNvSpPr/>
            <p:nvPr/>
          </p:nvSpPr>
          <p:spPr>
            <a:xfrm>
              <a:off x="1227314" y="3841425"/>
              <a:ext cx="1744611" cy="1046767"/>
            </a:xfrm>
            <a:prstGeom prst="roundRect">
              <a:avLst>
                <a:gd name="adj" fmla="val 10000"/>
              </a:avLst>
            </a:prstGeom>
            <a:solidFill>
              <a:srgbClr val="E0989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50000"/>
                <a:hueOff val="-21580"/>
                <a:satOff val="91"/>
                <a:lumOff val="35150"/>
                <a:alphaOff val="0"/>
              </a:schemeClr>
            </a:fillRef>
            <a:effectRef idx="3">
              <a:schemeClr val="accent4">
                <a:shade val="50000"/>
                <a:hueOff val="-21580"/>
                <a:satOff val="91"/>
                <a:lumOff val="351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3" name="TextBox 302"/>
            <p:cNvSpPr txBox="1"/>
            <p:nvPr/>
          </p:nvSpPr>
          <p:spPr>
            <a:xfrm>
              <a:off x="1198037" y="3980086"/>
              <a:ext cx="17800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dirty="0" smtClean="0"/>
                <a:t>6. รู้วิธีการบริหารงาน</a:t>
              </a:r>
            </a:p>
            <a:p>
              <a:r>
                <a:rPr lang="th-TH" sz="2200" dirty="0" smtClean="0"/>
                <a:t>ที่มีประสิทธิภาพ</a:t>
              </a:r>
              <a:endParaRPr lang="th-TH" sz="2200" dirty="0"/>
            </a:p>
          </p:txBody>
        </p:sp>
      </p:grpSp>
      <p:grpSp>
        <p:nvGrpSpPr>
          <p:cNvPr id="310" name="กลุ่ม 309"/>
          <p:cNvGrpSpPr/>
          <p:nvPr/>
        </p:nvGrpSpPr>
        <p:grpSpPr>
          <a:xfrm>
            <a:off x="1227314" y="5683085"/>
            <a:ext cx="1898138" cy="1046767"/>
            <a:chOff x="1227314" y="5586037"/>
            <a:chExt cx="1898138" cy="1046767"/>
          </a:xfrm>
        </p:grpSpPr>
        <p:grpSp>
          <p:nvGrpSpPr>
            <p:cNvPr id="255" name="กลุ่ม 254"/>
            <p:cNvGrpSpPr/>
            <p:nvPr/>
          </p:nvGrpSpPr>
          <p:grpSpPr>
            <a:xfrm>
              <a:off x="1227314" y="5586037"/>
              <a:ext cx="1744611" cy="1046767"/>
              <a:chOff x="933709" y="3489480"/>
              <a:chExt cx="1744611" cy="1046767"/>
            </a:xfrm>
          </p:grpSpPr>
          <p:sp>
            <p:nvSpPr>
              <p:cNvPr id="268" name="สี่เหลี่ยมผืนผ้ามุมมน 267"/>
              <p:cNvSpPr/>
              <p:nvPr/>
            </p:nvSpPr>
            <p:spPr>
              <a:xfrm>
                <a:off x="933709" y="3489480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rgbClr val="E4A6A6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-16185"/>
                  <a:satOff val="68"/>
                  <a:lumOff val="26363"/>
                  <a:alphaOff val="0"/>
                </a:schemeClr>
              </a:fillRef>
              <a:effectRef idx="3">
                <a:schemeClr val="accent4">
                  <a:shade val="50000"/>
                  <a:hueOff val="-16185"/>
                  <a:satOff val="68"/>
                  <a:lumOff val="2636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9" name="สี่เหลี่ยมผืนผ้ามุมมน 28"/>
              <p:cNvSpPr/>
              <p:nvPr/>
            </p:nvSpPr>
            <p:spPr>
              <a:xfrm>
                <a:off x="964368" y="3520139"/>
                <a:ext cx="1683293" cy="9854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lvl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kern="1200" dirty="0"/>
              </a:p>
            </p:txBody>
          </p:sp>
        </p:grpSp>
        <p:sp>
          <p:nvSpPr>
            <p:cNvPr id="307" name="TextBox 306"/>
            <p:cNvSpPr txBox="1"/>
            <p:nvPr/>
          </p:nvSpPr>
          <p:spPr>
            <a:xfrm>
              <a:off x="1227314" y="5724698"/>
              <a:ext cx="18981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dirty="0"/>
                <a:t>7</a:t>
              </a:r>
              <a:r>
                <a:rPr lang="th-TH" sz="2200" dirty="0" smtClean="0"/>
                <a:t>. รู้จักวางแผนใช้เงินทุน</a:t>
              </a:r>
              <a:endParaRPr lang="th-TH" sz="2200" dirty="0"/>
            </a:p>
          </p:txBody>
        </p:sp>
      </p:grpSp>
      <p:grpSp>
        <p:nvGrpSpPr>
          <p:cNvPr id="309" name="กลุ่ม 308"/>
          <p:cNvGrpSpPr/>
          <p:nvPr/>
        </p:nvGrpSpPr>
        <p:grpSpPr>
          <a:xfrm>
            <a:off x="3669771" y="5683085"/>
            <a:ext cx="1744613" cy="1046767"/>
            <a:chOff x="3669771" y="5586037"/>
            <a:chExt cx="1744613" cy="1046767"/>
          </a:xfrm>
        </p:grpSpPr>
        <p:grpSp>
          <p:nvGrpSpPr>
            <p:cNvPr id="257" name="กลุ่ม 256"/>
            <p:cNvGrpSpPr/>
            <p:nvPr/>
          </p:nvGrpSpPr>
          <p:grpSpPr>
            <a:xfrm>
              <a:off x="3669771" y="5586037"/>
              <a:ext cx="1744611" cy="1046767"/>
              <a:chOff x="3376166" y="3489480"/>
              <a:chExt cx="1744611" cy="1046767"/>
            </a:xfrm>
          </p:grpSpPr>
          <p:sp>
            <p:nvSpPr>
              <p:cNvPr id="264" name="สี่เหลี่ยมผืนผ้ามุมมน 263"/>
              <p:cNvSpPr/>
              <p:nvPr/>
            </p:nvSpPr>
            <p:spPr>
              <a:xfrm>
                <a:off x="3376166" y="3489480"/>
                <a:ext cx="1744611" cy="1046767"/>
              </a:xfrm>
              <a:prstGeom prst="roundRect">
                <a:avLst>
                  <a:gd name="adj" fmla="val 10000"/>
                </a:avLst>
              </a:prstGeom>
              <a:solidFill>
                <a:srgbClr val="E9B5B5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shade val="50000"/>
                  <a:hueOff val="-10790"/>
                  <a:satOff val="45"/>
                  <a:lumOff val="17575"/>
                  <a:alphaOff val="0"/>
                </a:schemeClr>
              </a:fillRef>
              <a:effectRef idx="3">
                <a:schemeClr val="accent4">
                  <a:shade val="50000"/>
                  <a:hueOff val="-10790"/>
                  <a:satOff val="45"/>
                  <a:lumOff val="1757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5" name="สี่เหลี่ยมผืนผ้ามุมมน 32"/>
              <p:cNvSpPr/>
              <p:nvPr/>
            </p:nvSpPr>
            <p:spPr>
              <a:xfrm>
                <a:off x="3406825" y="3520139"/>
                <a:ext cx="1683293" cy="9854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lvl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kern="1200" dirty="0"/>
              </a:p>
            </p:txBody>
          </p:sp>
        </p:grpSp>
        <p:sp>
          <p:nvSpPr>
            <p:cNvPr id="308" name="TextBox 307"/>
            <p:cNvSpPr txBox="1"/>
            <p:nvPr/>
          </p:nvSpPr>
          <p:spPr>
            <a:xfrm>
              <a:off x="3688234" y="5751386"/>
              <a:ext cx="17261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dirty="0"/>
                <a:t>8</a:t>
              </a:r>
              <a:r>
                <a:rPr lang="th-TH" sz="2200" dirty="0" smtClean="0"/>
                <a:t>. รู้วิธีการจำหน่ายสินค้าและบริการ</a:t>
              </a:r>
              <a:endParaRPr lang="th-TH" sz="2200" dirty="0"/>
            </a:p>
          </p:txBody>
        </p:sp>
      </p:grpSp>
      <p:sp>
        <p:nvSpPr>
          <p:cNvPr id="58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84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0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1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62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63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64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317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3899553" y="2132856"/>
            <a:ext cx="4920920" cy="1224136"/>
          </a:xfrm>
          <a:prstGeom prst="wedgeRoundRectCallout">
            <a:avLst>
              <a:gd name="adj1" fmla="val -60891"/>
              <a:gd name="adj2" fmla="val 31523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นักเรียนคิดว่ากลยุทธ์ในการประกอบธุรกิจ</a:t>
            </a:r>
          </a:p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ให้ประสบผลสำเร็จข้อใดสำคัญที่สุด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395536" y="2012020"/>
            <a:ext cx="3123506" cy="1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355943" y="4044733"/>
            <a:ext cx="4685682" cy="2813267"/>
            <a:chOff x="3923928" y="3408219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3923928" y="3408219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70456" y="4295442"/>
              <a:ext cx="3474797" cy="139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รู้จักการตลาด เพราะธุรกิจจะมีกำไร</a:t>
              </a:r>
            </a:p>
            <a:p>
              <a:r>
                <a:rPr lang="th-TH" sz="2600" dirty="0" smtClean="0">
                  <a:solidFill>
                    <a:prstClr val="black"/>
                  </a:solidFill>
                </a:rPr>
                <a:t>ก็ต่อเมื่อสินค้าและบริการที่ผลิตขึ้นตรงกับความต้องการของผู้บริโภค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85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7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258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ตัวแทนท้ายกระดาษ 1"/>
          <p:cNvSpPr txBox="1">
            <a:spLocks/>
          </p:cNvSpPr>
          <p:nvPr/>
        </p:nvSpPr>
        <p:spPr>
          <a:xfrm>
            <a:off x="8532440" y="6491295"/>
            <a:ext cx="581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1400" b="0" dirty="0" smtClean="0">
                <a:solidFill>
                  <a:prstClr val="white"/>
                </a:solidFill>
              </a:rPr>
              <a:t>43</a:t>
            </a:r>
            <a:endParaRPr lang="th-TH" sz="1400" b="0" dirty="0">
              <a:solidFill>
                <a:prstClr val="white"/>
              </a:solidFill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113693" y="3140968"/>
            <a:ext cx="4494309" cy="2666578"/>
            <a:chOff x="251519" y="3138687"/>
            <a:chExt cx="4494309" cy="2666578"/>
          </a:xfrm>
        </p:grpSpPr>
        <p:sp>
          <p:nvSpPr>
            <p:cNvPr id="21" name="สี่เหลี่ยมผืนผ้ามุมมน 20"/>
            <p:cNvSpPr/>
            <p:nvPr/>
          </p:nvSpPr>
          <p:spPr>
            <a:xfrm>
              <a:off x="251519" y="3138687"/>
              <a:ext cx="4422301" cy="2666578"/>
            </a:xfrm>
            <a:prstGeom prst="roundRect">
              <a:avLst>
                <a:gd name="adj" fmla="val 419"/>
              </a:avLst>
            </a:prstGeom>
            <a:solidFill>
              <a:srgbClr val="F79646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th-TH" sz="1800" kern="0">
                <a:solidFill>
                  <a:sysClr val="windowText" lastClr="000000"/>
                </a:solidFill>
                <a:latin typeface="Trebuchet MS"/>
                <a:cs typeface="IrisUPC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1519" y="3560702"/>
              <a:ext cx="44943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        การประกอบธุรกิจเจ้าของคนเดียว </a:t>
              </a:r>
            </a:p>
            <a:p>
              <a:r>
                <a:rPr lang="th-TH" dirty="0" smtClean="0">
                  <a:solidFill>
                    <a:prstClr val="black"/>
                  </a:solidFill>
                </a:rPr>
                <a:t>มีข้อดี คือ เป็นเจ้านายตนเอง สามารถกำหนดกรอบการทำงานและความรับผิดชอบงานทั้งหมดด้วยตนเองและมีรายได้ไม่จำกัด</a:t>
              </a:r>
              <a:endParaRPr lang="th-TH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2. อาชีพอิสระ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86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40" y="1766522"/>
            <a:ext cx="4192296" cy="472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1601055" y="1817965"/>
            <a:ext cx="2410849" cy="867482"/>
          </a:xfrm>
          <a:prstGeom prst="roundRect">
            <a:avLst/>
          </a:prstGeom>
          <a:solidFill>
            <a:srgbClr val="8064A2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เรื่องน่ารู้</a:t>
            </a:r>
            <a:endParaRPr kumimoji="0" lang="th-TH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560" l="1445" r="99358">
                        <a14:foregroundMark x1="31942" y1="71048" x2="26806" y2="91829"/>
                        <a14:foregroundMark x1="36758" y1="83659" x2="29856" y2="95027"/>
                        <a14:foregroundMark x1="62921" y1="74956" x2="67737" y2="92540"/>
                        <a14:foregroundMark x1="63724" y1="70160" x2="74318" y2="92540"/>
                        <a14:foregroundMark x1="67416" y1="68561" x2="77047" y2="85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20" y="1540094"/>
            <a:ext cx="1425357" cy="12893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4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403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กลุ่ม 98"/>
          <p:cNvGrpSpPr/>
          <p:nvPr/>
        </p:nvGrpSpPr>
        <p:grpSpPr>
          <a:xfrm>
            <a:off x="4333944" y="4875142"/>
            <a:ext cx="3863544" cy="1476922"/>
            <a:chOff x="4333944" y="4657942"/>
            <a:chExt cx="3863544" cy="1476922"/>
          </a:xfrm>
        </p:grpSpPr>
        <p:cxnSp>
          <p:nvCxnSpPr>
            <p:cNvPr id="10" name="ตัวเชื่อมต่อตรง 9"/>
            <p:cNvCxnSpPr/>
            <p:nvPr/>
          </p:nvCxnSpPr>
          <p:spPr>
            <a:xfrm>
              <a:off x="4525611" y="4866681"/>
              <a:ext cx="343489" cy="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/>
            <p:cNvCxnSpPr/>
            <p:nvPr/>
          </p:nvCxnSpPr>
          <p:spPr>
            <a:xfrm>
              <a:off x="4535550" y="5634390"/>
              <a:ext cx="333550" cy="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" name="ตัวเชื่อมต่อตรง 1"/>
            <p:cNvCxnSpPr/>
            <p:nvPr/>
          </p:nvCxnSpPr>
          <p:spPr>
            <a:xfrm>
              <a:off x="4535550" y="5263733"/>
              <a:ext cx="333550" cy="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/>
            <p:cNvCxnSpPr/>
            <p:nvPr/>
          </p:nvCxnSpPr>
          <p:spPr>
            <a:xfrm>
              <a:off x="4525613" y="4866681"/>
              <a:ext cx="9937" cy="110248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 flipH="1">
              <a:off x="4333944" y="5107011"/>
              <a:ext cx="191667" cy="1662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830981" y="5017511"/>
              <a:ext cx="32322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Angsana New" pitchFamily="18" charset="-34"/>
                  <a:cs typeface="Angsana New" pitchFamily="18" charset="-34"/>
                </a:rPr>
                <a:t>จัดซื้อวัสดุและอุปกรณ์ต่าง ๆ ให้ครบ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30980" y="4657942"/>
              <a:ext cx="33665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Angsana New" pitchFamily="18" charset="-34"/>
                  <a:cs typeface="Angsana New" pitchFamily="18" charset="-34"/>
                </a:rPr>
                <a:t>จัดหาสถานที่ตั้งร้านที่มี</a:t>
              </a:r>
              <a:r>
                <a:rPr lang="th-TH" sz="2000" dirty="0" err="1" smtClean="0">
                  <a:latin typeface="Angsana New" pitchFamily="18" charset="-34"/>
                  <a:cs typeface="Angsana New" pitchFamily="18" charset="-34"/>
                </a:rPr>
                <a:t>ทำเล</a:t>
              </a:r>
              <a:r>
                <a:rPr lang="th-TH" sz="2000" dirty="0">
                  <a:latin typeface="Angsana New" pitchFamily="18" charset="-34"/>
                  <a:cs typeface="Angsana New" pitchFamily="18" charset="-34"/>
                </a:rPr>
                <a:t>เหมาะสม</a:t>
              </a:r>
            </a:p>
          </p:txBody>
        </p:sp>
        <p:cxnSp>
          <p:nvCxnSpPr>
            <p:cNvPr id="55" name="ตัวเชื่อมต่อตรง 54"/>
            <p:cNvCxnSpPr/>
            <p:nvPr/>
          </p:nvCxnSpPr>
          <p:spPr>
            <a:xfrm>
              <a:off x="4525612" y="5969169"/>
              <a:ext cx="333550" cy="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859162" y="5734754"/>
              <a:ext cx="33383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จัดเตรียมของสดและเครื่องปรุง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52346" y="5403556"/>
              <a:ext cx="19437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จัดร้านให้ดูสะอาด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93" name="กลุ่ม 92"/>
          <p:cNvGrpSpPr/>
          <p:nvPr/>
        </p:nvGrpSpPr>
        <p:grpSpPr>
          <a:xfrm>
            <a:off x="631153" y="1827196"/>
            <a:ext cx="1497496" cy="708125"/>
            <a:chOff x="663483" y="1559411"/>
            <a:chExt cx="1497496" cy="708125"/>
          </a:xfrm>
        </p:grpSpPr>
        <p:cxnSp>
          <p:nvCxnSpPr>
            <p:cNvPr id="13" name="ตัวเชื่อมต่อตรง 12"/>
            <p:cNvCxnSpPr/>
            <p:nvPr/>
          </p:nvCxnSpPr>
          <p:spPr>
            <a:xfrm flipH="1" flipV="1">
              <a:off x="1258200" y="1866036"/>
              <a:ext cx="8868" cy="40150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63483" y="1559411"/>
              <a:ext cx="1497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ธุรกิจขายสินค้า</a:t>
              </a:r>
              <a:endPara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57222" y="129937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ร้านขายอาหารตามสั่ง</a:t>
            </a:r>
            <a:endParaRPr lang="th-TH" sz="32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94" name="กลุ่ม 93"/>
          <p:cNvGrpSpPr/>
          <p:nvPr/>
        </p:nvGrpSpPr>
        <p:grpSpPr>
          <a:xfrm>
            <a:off x="3467730" y="2361056"/>
            <a:ext cx="2309622" cy="400110"/>
            <a:chOff x="3467730" y="2326614"/>
            <a:chExt cx="2309622" cy="400110"/>
          </a:xfrm>
        </p:grpSpPr>
        <p:sp>
          <p:nvSpPr>
            <p:cNvPr id="12" name="TextBox 11"/>
            <p:cNvSpPr txBox="1"/>
            <p:nvPr/>
          </p:nvSpPr>
          <p:spPr>
            <a:xfrm>
              <a:off x="3884607" y="2326614"/>
              <a:ext cx="1892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20,000 บาท ขึ้นไป 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14" name="ตัวเชื่อมต่อตรง 13"/>
            <p:cNvCxnSpPr/>
            <p:nvPr/>
          </p:nvCxnSpPr>
          <p:spPr>
            <a:xfrm flipV="1">
              <a:off x="3467730" y="2526669"/>
              <a:ext cx="358619" cy="6571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5" name="กลุ่ม 94"/>
          <p:cNvGrpSpPr/>
          <p:nvPr/>
        </p:nvGrpSpPr>
        <p:grpSpPr>
          <a:xfrm>
            <a:off x="2220475" y="2298958"/>
            <a:ext cx="1236716" cy="674668"/>
            <a:chOff x="2255289" y="1731739"/>
            <a:chExt cx="1236716" cy="674668"/>
          </a:xfrm>
        </p:grpSpPr>
        <p:cxnSp>
          <p:nvCxnSpPr>
            <p:cNvPr id="86" name="ตัวเชื่อมต่อตรง 85"/>
            <p:cNvCxnSpPr>
              <a:stCxn id="33" idx="1"/>
            </p:cNvCxnSpPr>
            <p:nvPr/>
          </p:nvCxnSpPr>
          <p:spPr>
            <a:xfrm flipH="1" flipV="1">
              <a:off x="2255289" y="1968102"/>
              <a:ext cx="261770" cy="328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ตัวเชื่อมต่อตรง 5"/>
            <p:cNvCxnSpPr/>
            <p:nvPr/>
          </p:nvCxnSpPr>
          <p:spPr>
            <a:xfrm>
              <a:off x="2255289" y="1959521"/>
              <a:ext cx="0" cy="44688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2" name="สี่เหลี่ยมผืนผ้ามุมมน 31"/>
            <p:cNvSpPr/>
            <p:nvPr/>
          </p:nvSpPr>
          <p:spPr>
            <a:xfrm>
              <a:off x="2493595" y="1731739"/>
              <a:ext cx="996432" cy="479298"/>
            </a:xfrm>
            <a:prstGeom prst="roundRect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3" name="สี่เหลี่ยมผืนผ้า 32"/>
            <p:cNvSpPr/>
            <p:nvPr/>
          </p:nvSpPr>
          <p:spPr>
            <a:xfrm>
              <a:off x="2517059" y="1740555"/>
              <a:ext cx="9749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เงินลงทุน</a:t>
              </a:r>
              <a:endPara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96" name="กลุ่ม 95"/>
          <p:cNvGrpSpPr/>
          <p:nvPr/>
        </p:nvGrpSpPr>
        <p:grpSpPr>
          <a:xfrm>
            <a:off x="4145795" y="3082849"/>
            <a:ext cx="3518969" cy="400110"/>
            <a:chOff x="4011910" y="2739225"/>
            <a:chExt cx="3518969" cy="400110"/>
          </a:xfrm>
        </p:grpSpPr>
        <p:sp>
          <p:nvSpPr>
            <p:cNvPr id="16" name="TextBox 15"/>
            <p:cNvSpPr txBox="1"/>
            <p:nvPr/>
          </p:nvSpPr>
          <p:spPr>
            <a:xfrm>
              <a:off x="4496262" y="2739225"/>
              <a:ext cx="3034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700–4,000 บาท/วัน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17" name="ตัวเชื่อมต่อตรง 16"/>
            <p:cNvCxnSpPr/>
            <p:nvPr/>
          </p:nvCxnSpPr>
          <p:spPr>
            <a:xfrm>
              <a:off x="4011910" y="2939280"/>
              <a:ext cx="418421" cy="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5" name="กลุ่ม 84"/>
          <p:cNvGrpSpPr/>
          <p:nvPr/>
        </p:nvGrpSpPr>
        <p:grpSpPr>
          <a:xfrm>
            <a:off x="2517059" y="3008435"/>
            <a:ext cx="1647334" cy="474524"/>
            <a:chOff x="2498461" y="2689824"/>
            <a:chExt cx="1647334" cy="474524"/>
          </a:xfrm>
        </p:grpSpPr>
        <p:cxnSp>
          <p:nvCxnSpPr>
            <p:cNvPr id="27" name="ตัวเชื่อมต่อตรง 26"/>
            <p:cNvCxnSpPr/>
            <p:nvPr/>
          </p:nvCxnSpPr>
          <p:spPr>
            <a:xfrm flipH="1">
              <a:off x="2498461" y="2939281"/>
              <a:ext cx="250480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34" name="กลุ่ม 33"/>
            <p:cNvGrpSpPr/>
            <p:nvPr/>
          </p:nvGrpSpPr>
          <p:grpSpPr>
            <a:xfrm>
              <a:off x="2615057" y="2689824"/>
              <a:ext cx="1530738" cy="474524"/>
              <a:chOff x="2731265" y="1955408"/>
              <a:chExt cx="1530738" cy="474524"/>
            </a:xfrm>
          </p:grpSpPr>
          <p:sp>
            <p:nvSpPr>
              <p:cNvPr id="35" name="สี่เหลี่ยมผืนผ้ามุมมน 34"/>
              <p:cNvSpPr/>
              <p:nvPr/>
            </p:nvSpPr>
            <p:spPr>
              <a:xfrm>
                <a:off x="2813603" y="1955408"/>
                <a:ext cx="1448400" cy="474524"/>
              </a:xfrm>
              <a:prstGeom prst="roundRect">
                <a:avLst/>
              </a:prstGeom>
              <a:solidFill>
                <a:srgbClr val="00B0F0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6" name="TextBox 35"/>
              <p:cNvSpPr txBox="1"/>
              <p:nvPr/>
            </p:nvSpPr>
            <p:spPr>
              <a:xfrm>
                <a:off x="2731265" y="1961837"/>
                <a:ext cx="15307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เงินลงทุนต่อวัน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83" name="กลุ่ม 82"/>
          <p:cNvGrpSpPr/>
          <p:nvPr/>
        </p:nvGrpSpPr>
        <p:grpSpPr>
          <a:xfrm>
            <a:off x="2476742" y="4146371"/>
            <a:ext cx="2030984" cy="527988"/>
            <a:chOff x="2476742" y="3871271"/>
            <a:chExt cx="2030984" cy="527988"/>
          </a:xfrm>
        </p:grpSpPr>
        <p:cxnSp>
          <p:nvCxnSpPr>
            <p:cNvPr id="4" name="ตัวเชื่อมต่อตรง 3"/>
            <p:cNvCxnSpPr>
              <a:stCxn id="38" idx="1"/>
            </p:cNvCxnSpPr>
            <p:nvPr/>
          </p:nvCxnSpPr>
          <p:spPr>
            <a:xfrm flipH="1">
              <a:off x="2476742" y="4135265"/>
              <a:ext cx="441307" cy="9825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37" name="กลุ่ม 36"/>
            <p:cNvGrpSpPr/>
            <p:nvPr/>
          </p:nvGrpSpPr>
          <p:grpSpPr>
            <a:xfrm>
              <a:off x="2875780" y="3871271"/>
              <a:ext cx="1631946" cy="527988"/>
              <a:chOff x="2995011" y="3323629"/>
              <a:chExt cx="2635034" cy="527988"/>
            </a:xfrm>
          </p:grpSpPr>
          <p:sp>
            <p:nvSpPr>
              <p:cNvPr id="38" name="สี่เหลี่ยมผืนผ้ามุมมน 37"/>
              <p:cNvSpPr/>
              <p:nvPr/>
            </p:nvSpPr>
            <p:spPr>
              <a:xfrm>
                <a:off x="3063261" y="3323629"/>
                <a:ext cx="2427037" cy="527988"/>
              </a:xfrm>
              <a:prstGeom prst="roundRect">
                <a:avLst/>
              </a:prstGeom>
              <a:solidFill>
                <a:srgbClr val="00B0F0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9" name="สี่เหลี่ยมผืนผ้า 38"/>
              <p:cNvSpPr/>
              <p:nvPr/>
            </p:nvSpPr>
            <p:spPr>
              <a:xfrm>
                <a:off x="2995011" y="3366616"/>
                <a:ext cx="26350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วัสดุและอุปกรณ์</a:t>
                </a:r>
              </a:p>
            </p:txBody>
          </p:sp>
        </p:grpSp>
      </p:grpSp>
      <p:grpSp>
        <p:nvGrpSpPr>
          <p:cNvPr id="92" name="กลุ่ม 91"/>
          <p:cNvGrpSpPr/>
          <p:nvPr/>
        </p:nvGrpSpPr>
        <p:grpSpPr>
          <a:xfrm>
            <a:off x="56369" y="4836402"/>
            <a:ext cx="1231428" cy="779312"/>
            <a:chOff x="56369" y="4801960"/>
            <a:chExt cx="1231428" cy="779312"/>
          </a:xfrm>
        </p:grpSpPr>
        <p:cxnSp>
          <p:nvCxnSpPr>
            <p:cNvPr id="26" name="ตัวเชื่อมต่อตรง 25"/>
            <p:cNvCxnSpPr/>
            <p:nvPr/>
          </p:nvCxnSpPr>
          <p:spPr>
            <a:xfrm flipV="1">
              <a:off x="614577" y="4801960"/>
              <a:ext cx="2" cy="63529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43" name="กลุ่ม 42"/>
            <p:cNvGrpSpPr/>
            <p:nvPr/>
          </p:nvGrpSpPr>
          <p:grpSpPr>
            <a:xfrm>
              <a:off x="56369" y="5104009"/>
              <a:ext cx="1231428" cy="477263"/>
              <a:chOff x="379939" y="4608038"/>
              <a:chExt cx="1231428" cy="477263"/>
            </a:xfrm>
          </p:grpSpPr>
          <p:sp>
            <p:nvSpPr>
              <p:cNvPr id="44" name="สี่เหลี่ยมผืนผ้ามุมมน 43"/>
              <p:cNvSpPr/>
              <p:nvPr/>
            </p:nvSpPr>
            <p:spPr>
              <a:xfrm>
                <a:off x="379939" y="4608038"/>
                <a:ext cx="1214229" cy="475152"/>
              </a:xfrm>
              <a:prstGeom prst="roundRect">
                <a:avLst/>
              </a:prstGeom>
              <a:solidFill>
                <a:srgbClr val="00B0F0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45" name="สี่เหลี่ยมผืนผ้า 44"/>
              <p:cNvSpPr/>
              <p:nvPr/>
            </p:nvSpPr>
            <p:spPr>
              <a:xfrm>
                <a:off x="379940" y="4623636"/>
                <a:ext cx="1231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ข้อเสนอแนะ</a:t>
                </a:r>
              </a:p>
            </p:txBody>
          </p:sp>
        </p:grpSp>
      </p:grpSp>
      <p:grpSp>
        <p:nvGrpSpPr>
          <p:cNvPr id="91" name="กลุ่ม 90"/>
          <p:cNvGrpSpPr/>
          <p:nvPr/>
        </p:nvGrpSpPr>
        <p:grpSpPr>
          <a:xfrm>
            <a:off x="1737637" y="4836402"/>
            <a:ext cx="2653726" cy="679806"/>
            <a:chOff x="1744341" y="4685126"/>
            <a:chExt cx="2653726" cy="679806"/>
          </a:xfrm>
        </p:grpSpPr>
        <p:cxnSp>
          <p:nvCxnSpPr>
            <p:cNvPr id="7" name="ตัวเชื่อมต่อตรง 6"/>
            <p:cNvCxnSpPr/>
            <p:nvPr/>
          </p:nvCxnSpPr>
          <p:spPr>
            <a:xfrm flipH="1" flipV="1">
              <a:off x="1744341" y="5153299"/>
              <a:ext cx="1057021" cy="23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82" name="กลุ่ม 81"/>
            <p:cNvGrpSpPr/>
            <p:nvPr/>
          </p:nvGrpSpPr>
          <p:grpSpPr>
            <a:xfrm>
              <a:off x="1744341" y="4685126"/>
              <a:ext cx="2653726" cy="679806"/>
              <a:chOff x="1744341" y="4685126"/>
              <a:chExt cx="2653726" cy="679806"/>
            </a:xfrm>
          </p:grpSpPr>
          <p:grpSp>
            <p:nvGrpSpPr>
              <p:cNvPr id="40" name="กลุ่ม 39"/>
              <p:cNvGrpSpPr/>
              <p:nvPr/>
            </p:nvGrpSpPr>
            <p:grpSpPr>
              <a:xfrm>
                <a:off x="2875780" y="4882410"/>
                <a:ext cx="1522287" cy="482522"/>
                <a:chOff x="2169197" y="4084818"/>
                <a:chExt cx="1522287" cy="482522"/>
              </a:xfrm>
            </p:grpSpPr>
            <p:sp>
              <p:nvSpPr>
                <p:cNvPr id="41" name="สี่เหลี่ยมผืนผ้ามุมมน 40"/>
                <p:cNvSpPr/>
                <p:nvPr/>
              </p:nvSpPr>
              <p:spPr>
                <a:xfrm>
                  <a:off x="2169197" y="4084818"/>
                  <a:ext cx="1522287" cy="458796"/>
                </a:xfrm>
                <a:prstGeom prst="roundRect">
                  <a:avLst/>
                </a:prstGeom>
                <a:solidFill>
                  <a:srgbClr val="00B0F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42" name="สี่เหลี่ยมผืนผ้า 41"/>
                <p:cNvSpPr/>
                <p:nvPr/>
              </p:nvSpPr>
              <p:spPr>
                <a:xfrm>
                  <a:off x="2291383" y="4105675"/>
                  <a:ext cx="12779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ngsana New" pitchFamily="18" charset="-34"/>
                      <a:cs typeface="Angsana New" pitchFamily="18" charset="-34"/>
                    </a:rPr>
                    <a:t>วิธีดำเนินการ</a:t>
                  </a:r>
                  <a:endPara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6" name="ตัวเชื่อมต่อตรง 45"/>
              <p:cNvCxnSpPr/>
              <p:nvPr/>
            </p:nvCxnSpPr>
            <p:spPr>
              <a:xfrm flipV="1">
                <a:off x="1744341" y="4685126"/>
                <a:ext cx="0" cy="470573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กลุ่ม 63"/>
          <p:cNvGrpSpPr/>
          <p:nvPr/>
        </p:nvGrpSpPr>
        <p:grpSpPr>
          <a:xfrm>
            <a:off x="305153" y="2355097"/>
            <a:ext cx="1901614" cy="663882"/>
            <a:chOff x="288577" y="2194705"/>
            <a:chExt cx="1901614" cy="663882"/>
          </a:xfrm>
        </p:grpSpPr>
        <p:cxnSp>
          <p:nvCxnSpPr>
            <p:cNvPr id="8" name="ตัวเชื่อมต่อตรง 7"/>
            <p:cNvCxnSpPr/>
            <p:nvPr/>
          </p:nvCxnSpPr>
          <p:spPr>
            <a:xfrm flipV="1">
              <a:off x="1267067" y="2513756"/>
              <a:ext cx="0" cy="34483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8" name="กลุ่ม 27"/>
            <p:cNvGrpSpPr/>
            <p:nvPr/>
          </p:nvGrpSpPr>
          <p:grpSpPr>
            <a:xfrm>
              <a:off x="288577" y="2194705"/>
              <a:ext cx="1901614" cy="461665"/>
              <a:chOff x="403031" y="1387835"/>
              <a:chExt cx="1901614" cy="461665"/>
            </a:xfrm>
          </p:grpSpPr>
          <p:sp>
            <p:nvSpPr>
              <p:cNvPr id="29" name="สี่เหลี่ยมผืนผ้ามุมมน 28"/>
              <p:cNvSpPr/>
              <p:nvPr/>
            </p:nvSpPr>
            <p:spPr>
              <a:xfrm>
                <a:off x="729031" y="1387835"/>
                <a:ext cx="1255921" cy="461665"/>
              </a:xfrm>
              <a:prstGeom prst="roundRect">
                <a:avLst/>
              </a:prstGeom>
              <a:solidFill>
                <a:srgbClr val="00B0F0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0" name="สี่เหลี่ยมผืนผ้า 29"/>
              <p:cNvSpPr/>
              <p:nvPr/>
            </p:nvSpPr>
            <p:spPr>
              <a:xfrm>
                <a:off x="403031" y="1387835"/>
                <a:ext cx="190161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ประเภทธุรกิจ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97" name="กลุ่ม 96"/>
          <p:cNvGrpSpPr/>
          <p:nvPr/>
        </p:nvGrpSpPr>
        <p:grpSpPr>
          <a:xfrm>
            <a:off x="4430331" y="3546285"/>
            <a:ext cx="2857675" cy="400110"/>
            <a:chOff x="4461978" y="3242169"/>
            <a:chExt cx="2857675" cy="400110"/>
          </a:xfrm>
        </p:grpSpPr>
        <p:cxnSp>
          <p:nvCxnSpPr>
            <p:cNvPr id="51" name="ตัวเชื่อมต่อตรง 50"/>
            <p:cNvCxnSpPr/>
            <p:nvPr/>
          </p:nvCxnSpPr>
          <p:spPr>
            <a:xfrm>
              <a:off x="4461978" y="3488391"/>
              <a:ext cx="418421" cy="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974932" y="3242169"/>
              <a:ext cx="2344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วันละ 2,000 บาท ขึ้นไป 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84" name="กลุ่ม 83"/>
          <p:cNvGrpSpPr/>
          <p:nvPr/>
        </p:nvGrpSpPr>
        <p:grpSpPr>
          <a:xfrm>
            <a:off x="2459315" y="3544923"/>
            <a:ext cx="1999720" cy="461665"/>
            <a:chOff x="2459315" y="3261960"/>
            <a:chExt cx="1999720" cy="461665"/>
          </a:xfrm>
        </p:grpSpPr>
        <p:cxnSp>
          <p:nvCxnSpPr>
            <p:cNvPr id="5" name="ตัวเชื่อมต่อตรง 4"/>
            <p:cNvCxnSpPr/>
            <p:nvPr/>
          </p:nvCxnSpPr>
          <p:spPr>
            <a:xfrm flipH="1">
              <a:off x="2459315" y="3488390"/>
              <a:ext cx="1072138" cy="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48" name="กลุ่ม 47"/>
            <p:cNvGrpSpPr/>
            <p:nvPr/>
          </p:nvGrpSpPr>
          <p:grpSpPr>
            <a:xfrm>
              <a:off x="3457191" y="3261960"/>
              <a:ext cx="1001844" cy="461665"/>
              <a:chOff x="3571646" y="2731451"/>
              <a:chExt cx="1001844" cy="461665"/>
            </a:xfrm>
          </p:grpSpPr>
          <p:sp>
            <p:nvSpPr>
              <p:cNvPr id="49" name="สี่เหลี่ยมผืนผ้ามุมมน 48"/>
              <p:cNvSpPr/>
              <p:nvPr/>
            </p:nvSpPr>
            <p:spPr>
              <a:xfrm>
                <a:off x="3604482" y="2732813"/>
                <a:ext cx="942058" cy="450135"/>
              </a:xfrm>
              <a:prstGeom prst="roundRect">
                <a:avLst/>
              </a:prstGeom>
              <a:solidFill>
                <a:srgbClr val="00B0F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50" name="TextBox 49"/>
              <p:cNvSpPr txBox="1"/>
              <p:nvPr/>
            </p:nvSpPr>
            <p:spPr>
              <a:xfrm>
                <a:off x="3571646" y="2731451"/>
                <a:ext cx="1001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รายได้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98" name="กลุ่ม 97"/>
          <p:cNvGrpSpPr/>
          <p:nvPr/>
        </p:nvGrpSpPr>
        <p:grpSpPr>
          <a:xfrm>
            <a:off x="4459035" y="3905014"/>
            <a:ext cx="4039299" cy="1015663"/>
            <a:chOff x="4447057" y="3537252"/>
            <a:chExt cx="4039299" cy="1015663"/>
          </a:xfrm>
        </p:grpSpPr>
        <p:cxnSp>
          <p:nvCxnSpPr>
            <p:cNvPr id="3" name="ตัวเชื่อมต่อตรง 2"/>
            <p:cNvCxnSpPr>
              <a:endCxn id="53" idx="1"/>
            </p:cNvCxnSpPr>
            <p:nvPr/>
          </p:nvCxnSpPr>
          <p:spPr>
            <a:xfrm>
              <a:off x="4447057" y="4045084"/>
              <a:ext cx="288595" cy="0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735652" y="3537252"/>
              <a:ext cx="375070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000" kern="0" dirty="0">
                  <a:solidFill>
                    <a:sysClr val="windowText" lastClr="000000"/>
                  </a:solidFill>
                </a:rPr>
                <a:t>เตาแก๊สพร้อมถังแก๊ส โต๊ะ เก้าอี้ ตู้</a:t>
              </a:r>
              <a:r>
                <a:rPr lang="th-TH" sz="2000" kern="0" dirty="0" smtClean="0">
                  <a:solidFill>
                    <a:sysClr val="windowText" lastClr="000000"/>
                  </a:solidFill>
                </a:rPr>
                <a:t>กระจก</a:t>
              </a:r>
            </a:p>
            <a:p>
              <a:pPr lvl="0"/>
              <a:r>
                <a:rPr lang="th-TH" sz="2000" kern="0" dirty="0" smtClean="0">
                  <a:solidFill>
                    <a:sysClr val="windowText" lastClr="000000"/>
                  </a:solidFill>
                </a:rPr>
                <a:t>โต๊ะ</a:t>
              </a:r>
              <a:r>
                <a:rPr lang="th-TH" sz="2000" kern="0" dirty="0">
                  <a:solidFill>
                    <a:sysClr val="windowText" lastClr="000000"/>
                  </a:solidFill>
                </a:rPr>
                <a:t>วางตู้กระจก หม้อ กระทะ </a:t>
              </a:r>
              <a:r>
                <a:rPr lang="th-TH" sz="2000" kern="0" dirty="0" smtClean="0">
                  <a:solidFill>
                    <a:sysClr val="windowText" lastClr="000000"/>
                  </a:solidFill>
                </a:rPr>
                <a:t>มีด เขียง </a:t>
              </a:r>
              <a:r>
                <a:rPr lang="th-TH" sz="2000" kern="0" dirty="0">
                  <a:solidFill>
                    <a:sysClr val="windowText" lastClr="000000"/>
                  </a:solidFill>
                </a:rPr>
                <a:t>ตะหลิว </a:t>
              </a:r>
              <a:endParaRPr lang="th-TH" sz="2000" kern="0" dirty="0" smtClean="0">
                <a:solidFill>
                  <a:sysClr val="windowText" lastClr="000000"/>
                </a:solidFill>
              </a:endParaRPr>
            </a:p>
            <a:p>
              <a:pPr lvl="0"/>
              <a:r>
                <a:rPr lang="th-TH" sz="2000" kern="0" dirty="0" smtClean="0">
                  <a:solidFill>
                    <a:sysClr val="windowText" lastClr="000000"/>
                  </a:solidFill>
                </a:rPr>
                <a:t>ทัพพี </a:t>
              </a:r>
              <a:r>
                <a:rPr lang="th-TH" sz="2000" kern="0" dirty="0">
                  <a:solidFill>
                    <a:sysClr val="windowText" lastClr="000000"/>
                  </a:solidFill>
                </a:rPr>
                <a:t>จาน ชาม ถ้วย ช้อน ส้อม </a:t>
              </a:r>
              <a:r>
                <a:rPr lang="th-TH" sz="2000" kern="0" dirty="0" smtClean="0">
                  <a:solidFill>
                    <a:sysClr val="windowText" lastClr="000000"/>
                  </a:solidFill>
                </a:rPr>
                <a:t>และแก้ว</a:t>
              </a:r>
              <a:r>
                <a:rPr lang="th-TH" sz="2000" kern="0" dirty="0">
                  <a:solidFill>
                    <a:sysClr val="windowText" lastClr="000000"/>
                  </a:solidFill>
                </a:rPr>
                <a:t>น้ำ</a:t>
              </a:r>
              <a:endPara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0" name="กลุ่ม 99"/>
          <p:cNvGrpSpPr/>
          <p:nvPr/>
        </p:nvGrpSpPr>
        <p:grpSpPr>
          <a:xfrm>
            <a:off x="624893" y="5637255"/>
            <a:ext cx="4664139" cy="1162612"/>
            <a:chOff x="624893" y="5602813"/>
            <a:chExt cx="4664139" cy="1162612"/>
          </a:xfrm>
        </p:grpSpPr>
        <p:sp>
          <p:nvSpPr>
            <p:cNvPr id="20" name="TextBox 19"/>
            <p:cNvSpPr txBox="1"/>
            <p:nvPr/>
          </p:nvSpPr>
          <p:spPr>
            <a:xfrm>
              <a:off x="1088691" y="5642888"/>
              <a:ext cx="312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ต้องมีความชำนาญในการทำอาหาร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22" name="กลุ่ม 21"/>
            <p:cNvGrpSpPr/>
            <p:nvPr/>
          </p:nvGrpSpPr>
          <p:grpSpPr>
            <a:xfrm>
              <a:off x="624893" y="5602813"/>
              <a:ext cx="466855" cy="1003475"/>
              <a:chOff x="1219405" y="5156729"/>
              <a:chExt cx="195319" cy="606724"/>
            </a:xfrm>
          </p:grpSpPr>
          <p:cxnSp>
            <p:nvCxnSpPr>
              <p:cNvPr id="23" name="ตัวเชื่อมต่อตรง 22"/>
              <p:cNvCxnSpPr/>
              <p:nvPr/>
            </p:nvCxnSpPr>
            <p:spPr>
              <a:xfrm flipH="1">
                <a:off x="1219405" y="5156729"/>
                <a:ext cx="1" cy="606724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4" name="ตัวเชื่อมต่อตรง 23"/>
              <p:cNvCxnSpPr/>
              <p:nvPr/>
            </p:nvCxnSpPr>
            <p:spPr>
              <a:xfrm>
                <a:off x="1227376" y="5291612"/>
                <a:ext cx="187348" cy="1"/>
              </a:xfrm>
              <a:prstGeom prst="line">
                <a:avLst/>
              </a:prstGeom>
              <a:ln>
                <a:solidFill>
                  <a:srgbClr val="92D05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5" name="ตัวเชื่อมต่อตรง 24"/>
              <p:cNvCxnSpPr/>
              <p:nvPr/>
            </p:nvCxnSpPr>
            <p:spPr>
              <a:xfrm>
                <a:off x="1219406" y="5549297"/>
                <a:ext cx="187348" cy="1"/>
              </a:xfrm>
              <a:prstGeom prst="line">
                <a:avLst/>
              </a:prstGeom>
              <a:ln>
                <a:solidFill>
                  <a:srgbClr val="92D05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8" name="ตัวเชื่อมต่อตรง 57"/>
            <p:cNvCxnSpPr/>
            <p:nvPr/>
          </p:nvCxnSpPr>
          <p:spPr>
            <a:xfrm>
              <a:off x="643945" y="6606286"/>
              <a:ext cx="447803" cy="2"/>
            </a:xfrm>
            <a:prstGeom prst="line">
              <a:avLst/>
            </a:prstGeom>
            <a:ln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1099970" y="5978244"/>
              <a:ext cx="3571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ผักและเนื้อสัตว์ต้องเตรียมให้ใหม่ สด สะอาด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88691" y="6365315"/>
              <a:ext cx="42003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ควรมีน้ำแข็ง น้ำดื่ม และน้ำอัดลมไว้บริการลูกค้า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2. อาชีพอิสระ</a:t>
            </a:r>
          </a:p>
        </p:txBody>
      </p:sp>
      <p:grpSp>
        <p:nvGrpSpPr>
          <p:cNvPr id="73" name="กลุ่ม 72"/>
          <p:cNvGrpSpPr/>
          <p:nvPr/>
        </p:nvGrpSpPr>
        <p:grpSpPr>
          <a:xfrm>
            <a:off x="764263" y="1264780"/>
            <a:ext cx="3168690" cy="584775"/>
            <a:chOff x="271031" y="887470"/>
            <a:chExt cx="6048045" cy="584775"/>
          </a:xfrm>
        </p:grpSpPr>
        <p:sp>
          <p:nvSpPr>
            <p:cNvPr id="74" name="สี่เหลี่ยมผืนผ้ามุมมน 73"/>
            <p:cNvSpPr/>
            <p:nvPr/>
          </p:nvSpPr>
          <p:spPr>
            <a:xfrm>
              <a:off x="271031" y="904671"/>
              <a:ext cx="6048045" cy="522830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75" name="สี่เหลี่ยมผืนผ้า 74"/>
            <p:cNvSpPr/>
            <p:nvPr/>
          </p:nvSpPr>
          <p:spPr>
            <a:xfrm>
              <a:off x="360482" y="887470"/>
              <a:ext cx="58353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sz="3200" b="1" kern="0" dirty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ตัวอย่างการประกอบธุรกิจ</a:t>
              </a:r>
            </a:p>
          </p:txBody>
        </p:sp>
      </p:grpSp>
      <p:sp>
        <p:nvSpPr>
          <p:cNvPr id="76" name="เครื่องหมายบั้ง 75"/>
          <p:cNvSpPr/>
          <p:nvPr/>
        </p:nvSpPr>
        <p:spPr>
          <a:xfrm>
            <a:off x="4044992" y="1346093"/>
            <a:ext cx="201606" cy="491342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0" y="2973626"/>
            <a:ext cx="2381250" cy="1862776"/>
          </a:xfrm>
          <a:prstGeom prst="rect">
            <a:avLst/>
          </a:prstGeom>
        </p:spPr>
      </p:pic>
      <p:sp>
        <p:nvSpPr>
          <p:cNvPr id="69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87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87" name="Diagram group"/>
          <p:cNvGrpSpPr/>
          <p:nvPr/>
        </p:nvGrpSpPr>
        <p:grpSpPr>
          <a:xfrm>
            <a:off x="103449" y="374410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8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9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10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828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37"/>
          <p:cNvGrpSpPr/>
          <p:nvPr/>
        </p:nvGrpSpPr>
        <p:grpSpPr>
          <a:xfrm>
            <a:off x="4430280" y="3297040"/>
            <a:ext cx="3716319" cy="1323439"/>
            <a:chOff x="4316462" y="3031606"/>
            <a:chExt cx="3716319" cy="1323439"/>
          </a:xfrm>
        </p:grpSpPr>
        <p:cxnSp>
          <p:nvCxnSpPr>
            <p:cNvPr id="89" name="ตัวเชื่อมต่อตรง 88"/>
            <p:cNvCxnSpPr/>
            <p:nvPr/>
          </p:nvCxnSpPr>
          <p:spPr>
            <a:xfrm>
              <a:off x="4653410" y="4132179"/>
              <a:ext cx="366846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/>
            <p:cNvCxnSpPr/>
            <p:nvPr/>
          </p:nvCxnSpPr>
          <p:spPr>
            <a:xfrm>
              <a:off x="4639941" y="3836321"/>
              <a:ext cx="366846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/>
            <p:cNvCxnSpPr/>
            <p:nvPr/>
          </p:nvCxnSpPr>
          <p:spPr>
            <a:xfrm>
              <a:off x="4631740" y="3501008"/>
              <a:ext cx="366846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/>
            <p:cNvCxnSpPr/>
            <p:nvPr/>
          </p:nvCxnSpPr>
          <p:spPr>
            <a:xfrm>
              <a:off x="4316462" y="3603061"/>
              <a:ext cx="336948" cy="487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กลุ่ม 10"/>
            <p:cNvGrpSpPr/>
            <p:nvPr/>
          </p:nvGrpSpPr>
          <p:grpSpPr>
            <a:xfrm>
              <a:off x="4639941" y="3031606"/>
              <a:ext cx="3392840" cy="1323439"/>
              <a:chOff x="4639941" y="3031606"/>
              <a:chExt cx="3392840" cy="1323439"/>
            </a:xfrm>
          </p:grpSpPr>
          <p:cxnSp>
            <p:nvCxnSpPr>
              <p:cNvPr id="6" name="ตัวเชื่อมต่อตรง 5"/>
              <p:cNvCxnSpPr/>
              <p:nvPr/>
            </p:nvCxnSpPr>
            <p:spPr>
              <a:xfrm>
                <a:off x="4639941" y="3221355"/>
                <a:ext cx="366846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4946401" y="3031606"/>
                <a:ext cx="3086380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 smtClean="0"/>
                  <a:t>เครื่องคอมพิวเตอร์ระดับ </a:t>
                </a:r>
                <a:r>
                  <a:rPr lang="en-US" sz="2000" dirty="0" smtClean="0"/>
                  <a:t>Pentium 4</a:t>
                </a:r>
              </a:p>
              <a:p>
                <a:r>
                  <a:rPr lang="th-TH" sz="2000" dirty="0" smtClean="0"/>
                  <a:t>เครื่องอิงค์</a:t>
                </a:r>
                <a:r>
                  <a:rPr lang="th-TH" sz="2000" dirty="0" err="1" smtClean="0"/>
                  <a:t>เจ็ต</a:t>
                </a:r>
                <a:r>
                  <a:rPr lang="th-TH" sz="2000" dirty="0" smtClean="0"/>
                  <a:t>พรินเตอร์ </a:t>
                </a:r>
                <a:r>
                  <a:rPr lang="en-US" sz="2000" dirty="0" smtClean="0"/>
                  <a:t> Modem </a:t>
                </a:r>
              </a:p>
              <a:p>
                <a:r>
                  <a:rPr lang="th-TH" sz="2000" dirty="0">
                    <a:latin typeface="WPPrimaryUnicode2013"/>
                  </a:rPr>
                  <a:t>อุปกรณ์ติดตั้งระบบ</a:t>
                </a:r>
                <a:r>
                  <a:rPr lang="th-TH" sz="2000" dirty="0" smtClean="0">
                    <a:latin typeface="WPPrimaryUnicode2013"/>
                  </a:rPr>
                  <a:t>เครือข่าย </a:t>
                </a:r>
                <a:r>
                  <a:rPr lang="th-TH" sz="2000" dirty="0">
                    <a:latin typeface="WPPrimaryUnicode2013"/>
                  </a:rPr>
                  <a:t>สายโทรศัพท์ โต๊ะวางคอมพิวเตอร์และเก้าอี้</a:t>
                </a:r>
                <a:endParaRPr lang="en-US" sz="2000" dirty="0" smtClean="0"/>
              </a:p>
            </p:txBody>
          </p:sp>
        </p:grpSp>
        <p:cxnSp>
          <p:nvCxnSpPr>
            <p:cNvPr id="85" name="ตัวเชื่อมต่อตรง 84"/>
            <p:cNvCxnSpPr/>
            <p:nvPr/>
          </p:nvCxnSpPr>
          <p:spPr>
            <a:xfrm>
              <a:off x="4653410" y="3238407"/>
              <a:ext cx="0" cy="893772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กลุ่ม 3"/>
          <p:cNvGrpSpPr/>
          <p:nvPr/>
        </p:nvGrpSpPr>
        <p:grpSpPr>
          <a:xfrm>
            <a:off x="3413143" y="2478516"/>
            <a:ext cx="3516777" cy="400110"/>
            <a:chOff x="3330095" y="2257544"/>
            <a:chExt cx="3516777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3653453" y="2257544"/>
              <a:ext cx="3193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160,000 บาท ขึ้นไป (ไม่รวมค่าสถานที่) 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17" name="ตัวเชื่อมต่อตรง 16"/>
            <p:cNvCxnSpPr>
              <a:stCxn id="34" idx="3"/>
            </p:cNvCxnSpPr>
            <p:nvPr/>
          </p:nvCxnSpPr>
          <p:spPr>
            <a:xfrm>
              <a:off x="3330095" y="2470745"/>
              <a:ext cx="3177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/>
          <p:cNvGrpSpPr/>
          <p:nvPr/>
        </p:nvGrpSpPr>
        <p:grpSpPr>
          <a:xfrm>
            <a:off x="93463" y="4601194"/>
            <a:ext cx="1261268" cy="779313"/>
            <a:chOff x="93463" y="4601194"/>
            <a:chExt cx="1261268" cy="779313"/>
          </a:xfrm>
        </p:grpSpPr>
        <p:cxnSp>
          <p:nvCxnSpPr>
            <p:cNvPr id="28" name="ตัวเชื่อมต่อตรง 27"/>
            <p:cNvCxnSpPr/>
            <p:nvPr/>
          </p:nvCxnSpPr>
          <p:spPr>
            <a:xfrm flipV="1">
              <a:off x="708335" y="4601194"/>
              <a:ext cx="841" cy="30205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กลุ่ม 44"/>
            <p:cNvGrpSpPr/>
            <p:nvPr/>
          </p:nvGrpSpPr>
          <p:grpSpPr>
            <a:xfrm>
              <a:off x="93463" y="4903244"/>
              <a:ext cx="1261268" cy="477263"/>
              <a:chOff x="379940" y="4608038"/>
              <a:chExt cx="1261268" cy="477263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6" name="สี่เหลี่ยมผืนผ้ามุมมน 45"/>
              <p:cNvSpPr/>
              <p:nvPr/>
            </p:nvSpPr>
            <p:spPr>
              <a:xfrm>
                <a:off x="379940" y="4608038"/>
                <a:ext cx="1261268" cy="475152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47" name="สี่เหลี่ยมผืนผ้า 46"/>
              <p:cNvSpPr/>
              <p:nvPr/>
            </p:nvSpPr>
            <p:spPr>
              <a:xfrm>
                <a:off x="379940" y="4623636"/>
                <a:ext cx="1231427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ข้อเสนอแนะ</a:t>
                </a:r>
              </a:p>
            </p:txBody>
          </p:sp>
        </p:grpSp>
      </p:grpSp>
      <p:grpSp>
        <p:nvGrpSpPr>
          <p:cNvPr id="7" name="กลุ่ม 6"/>
          <p:cNvGrpSpPr/>
          <p:nvPr/>
        </p:nvGrpSpPr>
        <p:grpSpPr>
          <a:xfrm>
            <a:off x="4146338" y="2996466"/>
            <a:ext cx="2932713" cy="400110"/>
            <a:chOff x="4256072" y="2631496"/>
            <a:chExt cx="2932713" cy="400110"/>
          </a:xfrm>
        </p:grpSpPr>
        <p:cxnSp>
          <p:nvCxnSpPr>
            <p:cNvPr id="53" name="ตัวเชื่อมต่อตรง 52"/>
            <p:cNvCxnSpPr/>
            <p:nvPr/>
          </p:nvCxnSpPr>
          <p:spPr>
            <a:xfrm>
              <a:off x="4256072" y="2868094"/>
              <a:ext cx="532928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844064" y="2631496"/>
              <a:ext cx="2344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วันละ 3,000 บาท ขึ้นไป 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695619" y="5411453"/>
            <a:ext cx="4628785" cy="1363400"/>
            <a:chOff x="695619" y="5411453"/>
            <a:chExt cx="4628785" cy="1363400"/>
          </a:xfrm>
        </p:grpSpPr>
        <p:cxnSp>
          <p:nvCxnSpPr>
            <p:cNvPr id="60" name="ตัวเชื่อมต่อตรง 59"/>
            <p:cNvCxnSpPr/>
            <p:nvPr/>
          </p:nvCxnSpPr>
          <p:spPr>
            <a:xfrm>
              <a:off x="695619" y="6589101"/>
              <a:ext cx="447803" cy="2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กลุ่ม 18"/>
            <p:cNvGrpSpPr/>
            <p:nvPr/>
          </p:nvGrpSpPr>
          <p:grpSpPr>
            <a:xfrm>
              <a:off x="708332" y="5411453"/>
              <a:ext cx="4616072" cy="1363400"/>
              <a:chOff x="708332" y="5411453"/>
              <a:chExt cx="4616072" cy="136340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125784" y="5442123"/>
                <a:ext cx="3121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 smtClean="0">
                    <a:latin typeface="Angsana New" pitchFamily="18" charset="-34"/>
                    <a:cs typeface="Angsana New" pitchFamily="18" charset="-34"/>
                  </a:rPr>
                  <a:t>ต้องมีความรู้เกี่ยวกับคอมพิวเตอร์</a:t>
                </a:r>
                <a:endParaRPr lang="th-TH" sz="2000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grpSp>
            <p:nvGrpSpPr>
              <p:cNvPr id="24" name="กลุ่ม 23"/>
              <p:cNvGrpSpPr/>
              <p:nvPr/>
            </p:nvGrpSpPr>
            <p:grpSpPr>
              <a:xfrm>
                <a:off x="708332" y="5411453"/>
                <a:ext cx="467696" cy="1163343"/>
                <a:chOff x="1219053" y="5156729"/>
                <a:chExt cx="195671" cy="703384"/>
              </a:xfrm>
            </p:grpSpPr>
            <p:cxnSp>
              <p:nvCxnSpPr>
                <p:cNvPr id="25" name="ตัวเชื่อมต่อตรง 24"/>
                <p:cNvCxnSpPr/>
                <p:nvPr/>
              </p:nvCxnSpPr>
              <p:spPr>
                <a:xfrm flipH="1">
                  <a:off x="1219053" y="5156729"/>
                  <a:ext cx="353" cy="703384"/>
                </a:xfrm>
                <a:prstGeom prst="line">
                  <a:avLst/>
                </a:prstGeom>
                <a:ln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ตัวเชื่อมต่อตรง 25"/>
                <p:cNvCxnSpPr/>
                <p:nvPr/>
              </p:nvCxnSpPr>
              <p:spPr>
                <a:xfrm>
                  <a:off x="1227376" y="5291612"/>
                  <a:ext cx="187348" cy="1"/>
                </a:xfrm>
                <a:prstGeom prst="line">
                  <a:avLst/>
                </a:prstGeom>
                <a:ln>
                  <a:headEnd type="none" w="med" len="med"/>
                  <a:tailEnd type="triangl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ตัวเชื่อมต่อตรง 26"/>
                <p:cNvCxnSpPr/>
                <p:nvPr/>
              </p:nvCxnSpPr>
              <p:spPr>
                <a:xfrm>
                  <a:off x="1219406" y="5549297"/>
                  <a:ext cx="187348" cy="1"/>
                </a:xfrm>
                <a:prstGeom prst="line">
                  <a:avLst/>
                </a:prstGeom>
                <a:ln>
                  <a:headEnd type="none" w="med" len="med"/>
                  <a:tailEnd type="triangl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0"/>
              <p:cNvSpPr txBox="1"/>
              <p:nvPr/>
            </p:nvSpPr>
            <p:spPr>
              <a:xfrm>
                <a:off x="1137062" y="5777479"/>
                <a:ext cx="38697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 smtClean="0">
                    <a:latin typeface="Angsana New" pitchFamily="18" charset="-34"/>
                    <a:cs typeface="Angsana New" pitchFamily="18" charset="-34"/>
                  </a:rPr>
                  <a:t>เลือกใช้จอ 17 นิ้ว เพื่อให้</a:t>
                </a:r>
                <a:r>
                  <a:rPr lang="th-TH" sz="2000" dirty="0">
                    <a:latin typeface="Angsana New" pitchFamily="18" charset="-34"/>
                    <a:cs typeface="Angsana New" pitchFamily="18" charset="-34"/>
                  </a:rPr>
                  <a:t>ลูกค้าสามารถดู</a:t>
                </a:r>
                <a:r>
                  <a:rPr lang="th-TH" sz="2000" dirty="0" smtClean="0">
                    <a:latin typeface="Angsana New" pitchFamily="18" charset="-34"/>
                    <a:cs typeface="Angsana New" pitchFamily="18" charset="-34"/>
                  </a:rPr>
                  <a:t>ข้อมูล</a:t>
                </a:r>
              </a:p>
              <a:p>
                <a:r>
                  <a:rPr lang="th-TH" sz="2000" dirty="0" smtClean="0">
                    <a:latin typeface="Angsana New" pitchFamily="18" charset="-34"/>
                    <a:cs typeface="Angsana New" pitchFamily="18" charset="-34"/>
                  </a:rPr>
                  <a:t>ได้อย่างชัดเจน</a:t>
                </a:r>
                <a:endParaRPr lang="th-TH" sz="2000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124063" y="6374743"/>
                <a:ext cx="42003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 smtClean="0">
                    <a:latin typeface="Angsana New" pitchFamily="18" charset="-34"/>
                    <a:cs typeface="Angsana New" pitchFamily="18" charset="-34"/>
                  </a:rPr>
                  <a:t>หากมีเงินลงทุนมากควรเพิ่มจำนวนคอมพิวเตอร์</a:t>
                </a:r>
                <a:endParaRPr lang="th-TH" sz="2000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121" name="กลุ่ม 120"/>
          <p:cNvGrpSpPr/>
          <p:nvPr/>
        </p:nvGrpSpPr>
        <p:grpSpPr>
          <a:xfrm>
            <a:off x="4547841" y="4488306"/>
            <a:ext cx="4820952" cy="2395197"/>
            <a:chOff x="4641463" y="4250897"/>
            <a:chExt cx="4820952" cy="2395197"/>
          </a:xfrm>
        </p:grpSpPr>
        <p:cxnSp>
          <p:nvCxnSpPr>
            <p:cNvPr id="5" name="ตัวเชื่อมต่อตรง 4"/>
            <p:cNvCxnSpPr/>
            <p:nvPr/>
          </p:nvCxnSpPr>
          <p:spPr>
            <a:xfrm>
              <a:off x="4877185" y="4764546"/>
              <a:ext cx="33355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4872218" y="4459636"/>
              <a:ext cx="12616" cy="1986403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4872216" y="4459636"/>
              <a:ext cx="343489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/>
            <p:cNvCxnSpPr/>
            <p:nvPr/>
          </p:nvCxnSpPr>
          <p:spPr>
            <a:xfrm flipH="1">
              <a:off x="4641463" y="4764546"/>
              <a:ext cx="223870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184710" y="4561628"/>
              <a:ext cx="42777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จัดตกแต่งร้านให้โปร่ง โล่ง  ทันสมัย </a:t>
              </a:r>
              <a:r>
                <a:rPr lang="th-TH" sz="2000" dirty="0" smtClean="0">
                  <a:latin typeface="WPPrimaryUnicode2013"/>
                </a:rPr>
                <a:t>และ</a:t>
              </a:r>
              <a:r>
                <a:rPr lang="th-TH" sz="2000" dirty="0">
                  <a:latin typeface="WPPrimaryUnicode2013"/>
                </a:rPr>
                <a:t>มีแสง</a:t>
              </a:r>
              <a:r>
                <a:rPr lang="th-TH" sz="2000" dirty="0" smtClean="0">
                  <a:latin typeface="WPPrimaryUnicode2013"/>
                </a:rPr>
                <a:t>สว่าง</a:t>
              </a:r>
            </a:p>
            <a:p>
              <a:r>
                <a:rPr lang="th-TH" sz="2000" dirty="0" smtClean="0">
                  <a:latin typeface="WPPrimaryUnicode2013"/>
                </a:rPr>
                <a:t>เพียงพอ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77585" y="4250897"/>
              <a:ext cx="3176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เลือก</a:t>
              </a:r>
              <a:r>
                <a:rPr lang="th-TH" sz="2000" dirty="0" err="1" smtClean="0">
                  <a:latin typeface="Angsana New" pitchFamily="18" charset="-34"/>
                  <a:cs typeface="Angsana New" pitchFamily="18" charset="-34"/>
                </a:rPr>
                <a:t>ทำเล</a:t>
              </a:r>
              <a:r>
                <a:rPr lang="th-TH" sz="2000" dirty="0">
                  <a:latin typeface="Angsana New" pitchFamily="18" charset="-34"/>
                  <a:cs typeface="Angsana New" pitchFamily="18" charset="-34"/>
                </a:rPr>
                <a:t>ที่ตั้งร้านในแหล่ง</a:t>
              </a:r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ชุมชน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56" name="ตัวเชื่อมต่อตรง 55"/>
            <p:cNvCxnSpPr/>
            <p:nvPr/>
          </p:nvCxnSpPr>
          <p:spPr>
            <a:xfrm>
              <a:off x="4886149" y="5343804"/>
              <a:ext cx="33355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/>
            <p:cNvCxnSpPr/>
            <p:nvPr/>
          </p:nvCxnSpPr>
          <p:spPr>
            <a:xfrm>
              <a:off x="4865333" y="5716926"/>
              <a:ext cx="33355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205767" y="5899203"/>
              <a:ext cx="3760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กำหนดอัตราค่าบริการต่อชั่วโมง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96564" y="5516871"/>
              <a:ext cx="42355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สอบถามและศึกษาข้อมูล </a:t>
              </a:r>
              <a:r>
                <a:rPr lang="en-US" sz="2000" dirty="0" smtClean="0">
                  <a:latin typeface="Angsana New" pitchFamily="18" charset="-34"/>
                  <a:cs typeface="Angsana New" pitchFamily="18" charset="-34"/>
                </a:rPr>
                <a:t>IPS </a:t>
              </a:r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ก่อนเลือกใช้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70" name="ตัวเชื่อมต่อตรง 69"/>
            <p:cNvCxnSpPr/>
            <p:nvPr/>
          </p:nvCxnSpPr>
          <p:spPr>
            <a:xfrm>
              <a:off x="4870863" y="6099258"/>
              <a:ext cx="33355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/>
            <p:cNvCxnSpPr/>
            <p:nvPr/>
          </p:nvCxnSpPr>
          <p:spPr>
            <a:xfrm>
              <a:off x="4884834" y="6422726"/>
              <a:ext cx="33355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224357" y="6245984"/>
              <a:ext cx="3732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วางแผนส่งเสริมการขายเพื่อดึงดูดใจลูกค้า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98883" y="5143749"/>
              <a:ext cx="3760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ศึกษาเกี่ยวกับการใช้งานวัสดุและอุปกรณ์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829594" y="1850565"/>
            <a:ext cx="1117125" cy="601503"/>
            <a:chOff x="811117" y="1602387"/>
            <a:chExt cx="1117125" cy="601503"/>
          </a:xfrm>
        </p:grpSpPr>
        <p:sp>
          <p:nvSpPr>
            <p:cNvPr id="49" name="TextBox 48"/>
            <p:cNvSpPr txBox="1"/>
            <p:nvPr/>
          </p:nvSpPr>
          <p:spPr>
            <a:xfrm>
              <a:off x="811117" y="1602387"/>
              <a:ext cx="1117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/>
                <a:t>ธุรกิจบริการ</a:t>
              </a:r>
              <a:endParaRPr lang="th-TH" sz="2000" dirty="0"/>
            </a:p>
          </p:txBody>
        </p:sp>
        <p:cxnSp>
          <p:nvCxnSpPr>
            <p:cNvPr id="64" name="ตัวเชื่อมต่อตรง 63"/>
            <p:cNvCxnSpPr/>
            <p:nvPr/>
          </p:nvCxnSpPr>
          <p:spPr>
            <a:xfrm flipV="1">
              <a:off x="1280170" y="1894381"/>
              <a:ext cx="0" cy="309509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กลุ่ม 65"/>
          <p:cNvGrpSpPr/>
          <p:nvPr/>
        </p:nvGrpSpPr>
        <p:grpSpPr>
          <a:xfrm>
            <a:off x="2146728" y="2420588"/>
            <a:ext cx="1266415" cy="704869"/>
            <a:chOff x="2411191" y="1823307"/>
            <a:chExt cx="1266415" cy="70486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2411191" y="2081290"/>
              <a:ext cx="0" cy="446886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กลุ่ม 32"/>
            <p:cNvGrpSpPr/>
            <p:nvPr/>
          </p:nvGrpSpPr>
          <p:grpSpPr>
            <a:xfrm>
              <a:off x="2618448" y="1823307"/>
              <a:ext cx="1059158" cy="510778"/>
              <a:chOff x="2619018" y="899962"/>
              <a:chExt cx="1059158" cy="510778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4" name="สี่เหลี่ยมผืนผ้ามุมมน 33"/>
              <p:cNvSpPr/>
              <p:nvPr/>
            </p:nvSpPr>
            <p:spPr>
              <a:xfrm>
                <a:off x="2619018" y="931442"/>
                <a:ext cx="1059158" cy="479298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5" name="สี่เหลี่ยมผืนผ้า 34"/>
              <p:cNvSpPr/>
              <p:nvPr/>
            </p:nvSpPr>
            <p:spPr>
              <a:xfrm>
                <a:off x="2637551" y="899962"/>
                <a:ext cx="1022091" cy="510778"/>
              </a:xfrm>
              <a:prstGeom prst="round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เงินลงทุน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cxnSp>
          <p:nvCxnSpPr>
            <p:cNvPr id="68" name="ตัวเชื่อมต่อตรง 67"/>
            <p:cNvCxnSpPr/>
            <p:nvPr/>
          </p:nvCxnSpPr>
          <p:spPr>
            <a:xfrm>
              <a:off x="2411191" y="2094436"/>
              <a:ext cx="1828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กลุ่ม 75"/>
          <p:cNvGrpSpPr/>
          <p:nvPr/>
        </p:nvGrpSpPr>
        <p:grpSpPr>
          <a:xfrm>
            <a:off x="2747220" y="2996466"/>
            <a:ext cx="1413684" cy="461665"/>
            <a:chOff x="2910041" y="2845018"/>
            <a:chExt cx="1413684" cy="461665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3488783" y="2845018"/>
              <a:ext cx="834942" cy="461665"/>
              <a:chOff x="3584961" y="2727049"/>
              <a:chExt cx="834942" cy="461665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1" name="สี่เหลี่ยมผืนผ้ามุมมน 50"/>
              <p:cNvSpPr/>
              <p:nvPr/>
            </p:nvSpPr>
            <p:spPr>
              <a:xfrm>
                <a:off x="3604482" y="2732813"/>
                <a:ext cx="815421" cy="450135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52" name="TextBox 51"/>
              <p:cNvSpPr txBox="1"/>
              <p:nvPr/>
            </p:nvSpPr>
            <p:spPr>
              <a:xfrm>
                <a:off x="3584961" y="2727049"/>
                <a:ext cx="821079" cy="461665"/>
              </a:xfrm>
              <a:prstGeom prst="rect">
                <a:avLst/>
              </a:prstGeom>
              <a:noFill/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รายได้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cxnSp>
          <p:nvCxnSpPr>
            <p:cNvPr id="74" name="ตัวเชื่อมต่อตรง 73"/>
            <p:cNvCxnSpPr/>
            <p:nvPr/>
          </p:nvCxnSpPr>
          <p:spPr>
            <a:xfrm>
              <a:off x="2910041" y="3075849"/>
              <a:ext cx="59826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4449209" y="1322291"/>
            <a:ext cx="420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ร้านบริการให้เช่าอินเทอร์เน็ต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2. อาชีพอิสระ</a:t>
            </a:r>
          </a:p>
        </p:txBody>
      </p:sp>
      <p:grpSp>
        <p:nvGrpSpPr>
          <p:cNvPr id="112" name="กลุ่ม 111"/>
          <p:cNvGrpSpPr/>
          <p:nvPr/>
        </p:nvGrpSpPr>
        <p:grpSpPr>
          <a:xfrm>
            <a:off x="1004722" y="1294153"/>
            <a:ext cx="3142038" cy="584775"/>
            <a:chOff x="233770" y="830849"/>
            <a:chExt cx="5997174" cy="584775"/>
          </a:xfrm>
        </p:grpSpPr>
        <p:sp>
          <p:nvSpPr>
            <p:cNvPr id="113" name="สี่เหลี่ยมผืนผ้ามุมมน 112"/>
            <p:cNvSpPr/>
            <p:nvPr/>
          </p:nvSpPr>
          <p:spPr>
            <a:xfrm>
              <a:off x="233770" y="846055"/>
              <a:ext cx="5997174" cy="532154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114" name="สี่เหลี่ยมผืนผ้า 113"/>
            <p:cNvSpPr/>
            <p:nvPr/>
          </p:nvSpPr>
          <p:spPr>
            <a:xfrm>
              <a:off x="247751" y="830849"/>
              <a:ext cx="58353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sz="3200" b="1" kern="0" dirty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ตัวอย่างการประกอบธุรกิจ</a:t>
              </a:r>
            </a:p>
          </p:txBody>
        </p:sp>
      </p:grpSp>
      <p:sp>
        <p:nvSpPr>
          <p:cNvPr id="115" name="เครื่องหมายบั้ง 114"/>
          <p:cNvSpPr/>
          <p:nvPr/>
        </p:nvSpPr>
        <p:spPr>
          <a:xfrm>
            <a:off x="4247603" y="1340869"/>
            <a:ext cx="201606" cy="491342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120" name="กลุ่ม 119"/>
          <p:cNvGrpSpPr/>
          <p:nvPr/>
        </p:nvGrpSpPr>
        <p:grpSpPr>
          <a:xfrm>
            <a:off x="2266098" y="4668278"/>
            <a:ext cx="2320984" cy="654252"/>
            <a:chOff x="2359720" y="4430869"/>
            <a:chExt cx="2320984" cy="654252"/>
          </a:xfrm>
        </p:grpSpPr>
        <p:grpSp>
          <p:nvGrpSpPr>
            <p:cNvPr id="84" name="กลุ่ม 83"/>
            <p:cNvGrpSpPr/>
            <p:nvPr/>
          </p:nvGrpSpPr>
          <p:grpSpPr>
            <a:xfrm>
              <a:off x="2359720" y="4579688"/>
              <a:ext cx="2320984" cy="505433"/>
              <a:chOff x="2368482" y="4523951"/>
              <a:chExt cx="2320984" cy="505433"/>
            </a:xfrm>
          </p:grpSpPr>
          <p:cxnSp>
            <p:nvCxnSpPr>
              <p:cNvPr id="10" name="ตัวเชื่อมต่อตรง 9"/>
              <p:cNvCxnSpPr>
                <a:stCxn id="43" idx="1"/>
              </p:cNvCxnSpPr>
              <p:nvPr/>
            </p:nvCxnSpPr>
            <p:spPr>
              <a:xfrm flipH="1">
                <a:off x="2368482" y="4764725"/>
                <a:ext cx="782972" cy="0"/>
              </a:xfrm>
              <a:prstGeom prst="line">
                <a:avLst/>
              </a:pr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กลุ่ม 41"/>
              <p:cNvGrpSpPr/>
              <p:nvPr/>
            </p:nvGrpSpPr>
            <p:grpSpPr>
              <a:xfrm>
                <a:off x="3151454" y="4523951"/>
                <a:ext cx="1538012" cy="505433"/>
                <a:chOff x="2031805" y="4045600"/>
                <a:chExt cx="1501690" cy="505433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</p:grpSpPr>
            <p:sp>
              <p:nvSpPr>
                <p:cNvPr id="43" name="สี่เหลี่ยมผืนผ้ามุมมน 42"/>
                <p:cNvSpPr/>
                <p:nvPr/>
              </p:nvSpPr>
              <p:spPr>
                <a:xfrm>
                  <a:off x="2031805" y="4045600"/>
                  <a:ext cx="1501690" cy="481548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44" name="สี่เหลี่ยมผืนผ้า 43"/>
                <p:cNvSpPr/>
                <p:nvPr/>
              </p:nvSpPr>
              <p:spPr>
                <a:xfrm>
                  <a:off x="2154443" y="4089368"/>
                  <a:ext cx="1247735" cy="461665"/>
                </a:xfrm>
                <a:prstGeom prst="rect">
                  <a:avLst/>
                </a:prstGeom>
                <a:ln>
                  <a:noFill/>
                </a:ln>
                <a:effectLst/>
                <a:sp3d>
                  <a:bevelT w="139700" h="139700"/>
                </a:sp3d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Angsana New" pitchFamily="18" charset="-34"/>
                      <a:cs typeface="Angsana New" pitchFamily="18" charset="-34"/>
                    </a:rPr>
                    <a:t>วิธีดำเนินการ</a:t>
                  </a:r>
                  <a:endPara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</p:grpSp>
        <p:cxnSp>
          <p:nvCxnSpPr>
            <p:cNvPr id="117" name="ตัวเชื่อมต่อตรง 116"/>
            <p:cNvCxnSpPr/>
            <p:nvPr/>
          </p:nvCxnSpPr>
          <p:spPr>
            <a:xfrm>
              <a:off x="2359720" y="4430869"/>
              <a:ext cx="0" cy="367553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88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2697480" y="3573767"/>
            <a:ext cx="1968894" cy="527988"/>
            <a:chOff x="2582296" y="3339067"/>
            <a:chExt cx="1968894" cy="527988"/>
          </a:xfrm>
        </p:grpSpPr>
        <p:cxnSp>
          <p:nvCxnSpPr>
            <p:cNvPr id="78" name="ตัวเชื่อมต่อตรง 77"/>
            <p:cNvCxnSpPr/>
            <p:nvPr/>
          </p:nvCxnSpPr>
          <p:spPr>
            <a:xfrm>
              <a:off x="2582296" y="3621935"/>
              <a:ext cx="336948" cy="487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กลุ่ม 76"/>
            <p:cNvGrpSpPr/>
            <p:nvPr/>
          </p:nvGrpSpPr>
          <p:grpSpPr>
            <a:xfrm>
              <a:off x="2919244" y="3339067"/>
              <a:ext cx="1631946" cy="527988"/>
              <a:chOff x="2995011" y="3323629"/>
              <a:chExt cx="2635034" cy="527988"/>
            </a:xfrm>
          </p:grpSpPr>
          <p:sp>
            <p:nvSpPr>
              <p:cNvPr id="79" name="สี่เหลี่ยมผืนผ้ามุมมน 78"/>
              <p:cNvSpPr/>
              <p:nvPr/>
            </p:nvSpPr>
            <p:spPr>
              <a:xfrm>
                <a:off x="3063261" y="3323629"/>
                <a:ext cx="2427037" cy="527988"/>
              </a:xfrm>
              <a:prstGeom prst="roundRect">
                <a:avLst/>
              </a:prstGeom>
              <a:solidFill>
                <a:schemeClr val="accent6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80" name="สี่เหลี่ยมผืนผ้า 79"/>
              <p:cNvSpPr/>
              <p:nvPr/>
            </p:nvSpPr>
            <p:spPr>
              <a:xfrm>
                <a:off x="2995011" y="3366616"/>
                <a:ext cx="26350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วัสดุและอุปกรณ์</a:t>
                </a:r>
              </a:p>
            </p:txBody>
          </p:sp>
        </p:grpSp>
      </p:grpSp>
      <p:grpSp>
        <p:nvGrpSpPr>
          <p:cNvPr id="3" name="กลุ่ม 2"/>
          <p:cNvGrpSpPr/>
          <p:nvPr/>
        </p:nvGrpSpPr>
        <p:grpSpPr>
          <a:xfrm>
            <a:off x="339147" y="2384747"/>
            <a:ext cx="1901614" cy="647551"/>
            <a:chOff x="320670" y="2173624"/>
            <a:chExt cx="1901614" cy="647551"/>
          </a:xfrm>
        </p:grpSpPr>
        <p:cxnSp>
          <p:nvCxnSpPr>
            <p:cNvPr id="16" name="ตัวเชื่อมต่อตรง 15"/>
            <p:cNvCxnSpPr>
              <a:endCxn id="32" idx="2"/>
            </p:cNvCxnSpPr>
            <p:nvPr/>
          </p:nvCxnSpPr>
          <p:spPr>
            <a:xfrm flipV="1">
              <a:off x="1271477" y="2660353"/>
              <a:ext cx="0" cy="16082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กลุ่ม 29"/>
            <p:cNvGrpSpPr/>
            <p:nvPr/>
          </p:nvGrpSpPr>
          <p:grpSpPr>
            <a:xfrm>
              <a:off x="320670" y="2173624"/>
              <a:ext cx="1901614" cy="486729"/>
              <a:chOff x="372711" y="1404167"/>
              <a:chExt cx="1901614" cy="486729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1" name="สี่เหลี่ยมผืนผ้ามุมมน 30"/>
              <p:cNvSpPr/>
              <p:nvPr/>
            </p:nvSpPr>
            <p:spPr>
              <a:xfrm>
                <a:off x="684139" y="1404167"/>
                <a:ext cx="1296144" cy="445333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2" name="สี่เหลี่ยมผืนผ้า 31"/>
              <p:cNvSpPr/>
              <p:nvPr/>
            </p:nvSpPr>
            <p:spPr>
              <a:xfrm>
                <a:off x="372711" y="1429231"/>
                <a:ext cx="1901614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ประเภทธุรกิจ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7" y="3011502"/>
            <a:ext cx="2556108" cy="17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1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92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93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94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2085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3923928" y="1838075"/>
            <a:ext cx="4680520" cy="1224136"/>
          </a:xfrm>
          <a:prstGeom prst="wedgeRoundRectCallout">
            <a:avLst>
              <a:gd name="adj1" fmla="val -64178"/>
              <a:gd name="adj2" fmla="val 26887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คุณสมบัติใดบ้างที่จำเป็นในการประกอบธุรกิจร้านบริการให้เช่าอินเทอร์เน็ต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440382" y="1649052"/>
            <a:ext cx="3123506" cy="1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630258" y="3928101"/>
            <a:ext cx="4685682" cy="2813267"/>
            <a:chOff x="3923928" y="3408219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3923928" y="3408219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70456" y="4295442"/>
              <a:ext cx="3474797" cy="966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มีความรู้ด้านเทคโนโลยีสารสนเทศ การจัดการ และรักในงานบริการ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89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7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7335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/>
        </p:nvGrpSpPr>
        <p:grpSpPr>
          <a:xfrm>
            <a:off x="4574079" y="3864062"/>
            <a:ext cx="5068052" cy="3047395"/>
            <a:chOff x="4574079" y="3864062"/>
            <a:chExt cx="5068052" cy="3047395"/>
          </a:xfrm>
        </p:grpSpPr>
        <p:cxnSp>
          <p:nvCxnSpPr>
            <p:cNvPr id="91" name="ตัวเชื่อมต่อตรง 90"/>
            <p:cNvCxnSpPr/>
            <p:nvPr/>
          </p:nvCxnSpPr>
          <p:spPr>
            <a:xfrm flipH="1">
              <a:off x="4574079" y="4433977"/>
              <a:ext cx="23357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90" name="กลุ่ม 89"/>
            <p:cNvGrpSpPr/>
            <p:nvPr/>
          </p:nvGrpSpPr>
          <p:grpSpPr>
            <a:xfrm>
              <a:off x="4770945" y="3864062"/>
              <a:ext cx="4871186" cy="3047395"/>
              <a:chOff x="5042318" y="3868474"/>
              <a:chExt cx="4871186" cy="304739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5341504" y="4469167"/>
                <a:ext cx="28117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>
                    <a:solidFill>
                      <a:prstClr val="black"/>
                    </a:solidFill>
                  </a:rPr>
                  <a:t>ใส่สีย้อมเทียนลง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ไป แล้วคนให้ละลาย</a:t>
                </a:r>
                <a:endParaRPr lang="th-TH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41504" y="3868474"/>
                <a:ext cx="32448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>
                    <a:solidFill>
                      <a:prstClr val="black"/>
                    </a:solidFill>
                  </a:rPr>
                  <a:t>หั่นเทียนแผ่นเป็นชิ้นเล็ก ๆ ใส่ลงในกาต้ม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น้ำ  </a:t>
                </a:r>
              </a:p>
              <a:p>
                <a:r>
                  <a:rPr lang="th-TH" sz="2000" dirty="0" smtClean="0">
                    <a:solidFill>
                      <a:prstClr val="black"/>
                    </a:solidFill>
                  </a:rPr>
                  <a:t>เคี่ยวจนเทียนละลาย</a:t>
                </a:r>
                <a:endParaRPr lang="th-TH" sz="20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1" name="กลุ่ม 50"/>
              <p:cNvGrpSpPr/>
              <p:nvPr/>
            </p:nvGrpSpPr>
            <p:grpSpPr>
              <a:xfrm>
                <a:off x="5042318" y="4067934"/>
                <a:ext cx="329850" cy="2392842"/>
                <a:chOff x="4789984" y="4580960"/>
                <a:chExt cx="329850" cy="2392842"/>
              </a:xfrm>
            </p:grpSpPr>
            <p:cxnSp>
              <p:nvCxnSpPr>
                <p:cNvPr id="12" name="ตัวเชื่อมต่อตรง 11"/>
                <p:cNvCxnSpPr/>
                <p:nvPr/>
              </p:nvCxnSpPr>
              <p:spPr>
                <a:xfrm>
                  <a:off x="4789984" y="4580960"/>
                  <a:ext cx="277142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ตัวเชื่อมต่อตรง 2"/>
                <p:cNvCxnSpPr/>
                <p:nvPr/>
              </p:nvCxnSpPr>
              <p:spPr>
                <a:xfrm>
                  <a:off x="4814206" y="5189310"/>
                  <a:ext cx="305628" cy="277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ตัวเชื่อมต่อตรง 10"/>
                <p:cNvCxnSpPr/>
                <p:nvPr/>
              </p:nvCxnSpPr>
              <p:spPr>
                <a:xfrm>
                  <a:off x="4812030" y="4580960"/>
                  <a:ext cx="14661" cy="239284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ตัวเชื่อมต่อตรง 44"/>
                <p:cNvCxnSpPr/>
                <p:nvPr/>
              </p:nvCxnSpPr>
              <p:spPr>
                <a:xfrm>
                  <a:off x="4823509" y="5526202"/>
                  <a:ext cx="296325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/>
              <p:cNvSpPr txBox="1"/>
              <p:nvPr/>
            </p:nvSpPr>
            <p:spPr>
              <a:xfrm>
                <a:off x="5341504" y="4786940"/>
                <a:ext cx="42239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>
                    <a:solidFill>
                      <a:prstClr val="black"/>
                    </a:solidFill>
                  </a:rPr>
                  <a:t>ใส่หัว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น้ำหอม 3–4 หยด นำเทียน</a:t>
                </a:r>
                <a:r>
                  <a:rPr lang="th-TH" sz="2000" dirty="0">
                    <a:solidFill>
                      <a:prstClr val="black"/>
                    </a:solidFill>
                  </a:rPr>
                  <a:t>มาใส่ภาชนะบรรจุเทียน </a:t>
                </a:r>
                <a:endParaRPr lang="th-TH" sz="2000" dirty="0" smtClean="0">
                  <a:solidFill>
                    <a:prstClr val="black"/>
                  </a:solidFill>
                </a:endParaRPr>
              </a:p>
              <a:p>
                <a:r>
                  <a:rPr lang="th-TH" sz="2000" dirty="0" smtClean="0">
                    <a:solidFill>
                      <a:prstClr val="black"/>
                    </a:solidFill>
                  </a:rPr>
                  <a:t>ใส่</a:t>
                </a:r>
                <a:r>
                  <a:rPr lang="th-TH" sz="2000" dirty="0">
                    <a:solidFill>
                      <a:prstClr val="black"/>
                    </a:solidFill>
                  </a:rPr>
                  <a:t>ไส้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เทียน รอ</a:t>
                </a:r>
                <a:r>
                  <a:rPr lang="th-TH" sz="2000" dirty="0">
                    <a:solidFill>
                      <a:prstClr val="black"/>
                    </a:solidFill>
                  </a:rPr>
                  <a:t>ให้เย็นจนแข็งตัว 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สำหรับ</a:t>
                </a:r>
                <a:r>
                  <a:rPr lang="th-TH" sz="2000" dirty="0">
                    <a:solidFill>
                      <a:prstClr val="black"/>
                    </a:solidFill>
                  </a:rPr>
                  <a:t>การ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ทำเทียน</a:t>
                </a:r>
              </a:p>
              <a:p>
                <a:r>
                  <a:rPr lang="th-TH" sz="2000" dirty="0" smtClean="0">
                    <a:solidFill>
                      <a:prstClr val="black"/>
                    </a:solidFill>
                  </a:rPr>
                  <a:t>หอม</a:t>
                </a:r>
                <a:r>
                  <a:rPr lang="th-TH" sz="2000" dirty="0">
                    <a:solidFill>
                      <a:prstClr val="black"/>
                    </a:solidFill>
                  </a:rPr>
                  <a:t>กัน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ยุงให้</a:t>
                </a:r>
                <a:r>
                  <a:rPr lang="th-TH" sz="2000" dirty="0">
                    <a:solidFill>
                      <a:prstClr val="black"/>
                    </a:solidFill>
                  </a:rPr>
                  <a:t>ใส่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น้ำมัน</a:t>
                </a:r>
                <a:r>
                  <a:rPr lang="th-TH" sz="2000" dirty="0">
                    <a:solidFill>
                      <a:prstClr val="black"/>
                    </a:solidFill>
                  </a:rPr>
                  <a:t>ตะไคร้กัน</a:t>
                </a:r>
                <a:r>
                  <a:rPr lang="th-TH" sz="2000" dirty="0" smtClean="0">
                    <a:solidFill>
                      <a:prstClr val="black"/>
                    </a:solidFill>
                  </a:rPr>
                  <a:t>ยุง 2–3 หยด</a:t>
                </a:r>
                <a:endParaRPr lang="th-TH" sz="20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1" name="ตัวเชื่อมต่อตรง 70"/>
              <p:cNvCxnSpPr/>
              <p:nvPr/>
            </p:nvCxnSpPr>
            <p:spPr>
              <a:xfrm>
                <a:off x="5066540" y="5826451"/>
                <a:ext cx="305628" cy="0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6" name="สี่เหลี่ยมผืนผ้า 85"/>
              <p:cNvSpPr/>
              <p:nvPr/>
            </p:nvSpPr>
            <p:spPr>
              <a:xfrm>
                <a:off x="5341504" y="5648861"/>
                <a:ext cx="4572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h-TH" sz="2000" dirty="0"/>
                  <a:t>บรรจุเทียนลงในถุงพลาสติก ติดริบบิ้น </a:t>
                </a:r>
                <a:r>
                  <a:rPr lang="th-TH" sz="2000" dirty="0" smtClean="0"/>
                  <a:t>และตกแต่ง</a:t>
                </a:r>
              </a:p>
              <a:p>
                <a:r>
                  <a:rPr lang="th-TH" sz="2000" dirty="0" smtClean="0"/>
                  <a:t>ให้</a:t>
                </a:r>
                <a:r>
                  <a:rPr lang="th-TH" sz="2000" dirty="0"/>
                  <a:t>สวยงาม</a:t>
                </a:r>
              </a:p>
            </p:txBody>
          </p:sp>
          <p:cxnSp>
            <p:nvCxnSpPr>
              <p:cNvPr id="87" name="ตัวเชื่อมต่อตรง 86"/>
              <p:cNvCxnSpPr/>
              <p:nvPr/>
            </p:nvCxnSpPr>
            <p:spPr>
              <a:xfrm>
                <a:off x="5064362" y="6460776"/>
                <a:ext cx="305628" cy="0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8" name="สี่เหลี่ยมผืนผ้า 87"/>
              <p:cNvSpPr/>
              <p:nvPr/>
            </p:nvSpPr>
            <p:spPr>
              <a:xfrm>
                <a:off x="5375195" y="6207983"/>
                <a:ext cx="326641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000" dirty="0" smtClean="0">
                    <a:latin typeface="WPPrimaryUnicode2013"/>
                  </a:rPr>
                  <a:t>นำสินค้า</a:t>
                </a:r>
                <a:r>
                  <a:rPr lang="th-TH" sz="2000" dirty="0">
                    <a:latin typeface="WPPrimaryUnicode2013"/>
                  </a:rPr>
                  <a:t>ไป</a:t>
                </a:r>
                <a:r>
                  <a:rPr lang="th-TH" sz="2000" dirty="0" smtClean="0">
                    <a:latin typeface="WPPrimaryUnicode2013"/>
                  </a:rPr>
                  <a:t>จำหน่าย</a:t>
                </a:r>
                <a:r>
                  <a:rPr lang="th-TH" sz="2000" dirty="0">
                    <a:latin typeface="WPPrimaryUnicode2013"/>
                  </a:rPr>
                  <a:t>ในแหล่ง</a:t>
                </a:r>
                <a:r>
                  <a:rPr lang="th-TH" sz="2000" dirty="0" smtClean="0">
                    <a:latin typeface="WPPrimaryUnicode2013"/>
                  </a:rPr>
                  <a:t>ชุมชน ส่งร้านค้า</a:t>
                </a:r>
              </a:p>
              <a:p>
                <a:r>
                  <a:rPr lang="th-TH" sz="2000" dirty="0" smtClean="0">
                    <a:latin typeface="WPPrimaryUnicode2013"/>
                  </a:rPr>
                  <a:t>หรือ</a:t>
                </a:r>
                <a:r>
                  <a:rPr lang="th-TH" sz="2000" dirty="0">
                    <a:latin typeface="WPPrimaryUnicode2013"/>
                  </a:rPr>
                  <a:t>ศูนย์การค้า</a:t>
                </a:r>
                <a:endParaRPr lang="th-TH" sz="2000" dirty="0"/>
              </a:p>
            </p:txBody>
          </p:sp>
        </p:grpSp>
      </p:grpSp>
      <p:grpSp>
        <p:nvGrpSpPr>
          <p:cNvPr id="33" name="กลุ่ม 32"/>
          <p:cNvGrpSpPr/>
          <p:nvPr/>
        </p:nvGrpSpPr>
        <p:grpSpPr>
          <a:xfrm>
            <a:off x="351432" y="1768099"/>
            <a:ext cx="1497496" cy="581169"/>
            <a:chOff x="714596" y="1518803"/>
            <a:chExt cx="1497496" cy="581169"/>
          </a:xfrm>
        </p:grpSpPr>
        <p:cxnSp>
          <p:nvCxnSpPr>
            <p:cNvPr id="15" name="ตัวเชื่อมต่อตรง 14"/>
            <p:cNvCxnSpPr/>
            <p:nvPr/>
          </p:nvCxnSpPr>
          <p:spPr>
            <a:xfrm flipV="1">
              <a:off x="1447975" y="1795698"/>
              <a:ext cx="0" cy="304274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14596" y="1518803"/>
              <a:ext cx="1497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solidFill>
                    <a:prstClr val="black"/>
                  </a:solidFill>
                </a:rPr>
                <a:t>ธุรกิจการผลิต</a:t>
              </a:r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3536429" y="1860185"/>
            <a:ext cx="1395131" cy="400110"/>
            <a:chOff x="3536429" y="1808844"/>
            <a:chExt cx="1395131" cy="400110"/>
          </a:xfrm>
        </p:grpSpPr>
        <p:cxnSp>
          <p:nvCxnSpPr>
            <p:cNvPr id="70" name="ตัวเชื่อมต่อตรง 69"/>
            <p:cNvCxnSpPr/>
            <p:nvPr/>
          </p:nvCxnSpPr>
          <p:spPr>
            <a:xfrm>
              <a:off x="3536429" y="2041920"/>
              <a:ext cx="328729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916629" y="1808844"/>
              <a:ext cx="10149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3,000 บาท</a:t>
              </a: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386992" y="2237938"/>
            <a:ext cx="1368152" cy="713575"/>
            <a:chOff x="728418" y="2078235"/>
            <a:chExt cx="1368152" cy="713575"/>
          </a:xfrm>
        </p:grpSpPr>
        <p:cxnSp>
          <p:nvCxnSpPr>
            <p:cNvPr id="10" name="ตัวเชื่อมต่อตรง 9"/>
            <p:cNvCxnSpPr/>
            <p:nvPr/>
          </p:nvCxnSpPr>
          <p:spPr>
            <a:xfrm flipH="1" flipV="1">
              <a:off x="1441605" y="2568844"/>
              <a:ext cx="1" cy="22296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6" name="กลุ่ม 25"/>
            <p:cNvGrpSpPr/>
            <p:nvPr/>
          </p:nvGrpSpPr>
          <p:grpSpPr>
            <a:xfrm>
              <a:off x="728418" y="2078235"/>
              <a:ext cx="1368152" cy="498623"/>
              <a:chOff x="650553" y="1358891"/>
              <a:chExt cx="1368152" cy="498623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27" name="สี่เหลี่ยมผืนผ้ามุมมน 26"/>
              <p:cNvSpPr/>
              <p:nvPr/>
            </p:nvSpPr>
            <p:spPr>
              <a:xfrm>
                <a:off x="717033" y="1358891"/>
                <a:ext cx="1262679" cy="490609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28" name="สี่เหลี่ยมผืนผ้า 27"/>
              <p:cNvSpPr/>
              <p:nvPr/>
            </p:nvSpPr>
            <p:spPr>
              <a:xfrm>
                <a:off x="650553" y="1395849"/>
                <a:ext cx="1368152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ประเภทธุรกิจ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17" name="กลุ่ม 16"/>
          <p:cNvGrpSpPr/>
          <p:nvPr/>
        </p:nvGrpSpPr>
        <p:grpSpPr>
          <a:xfrm>
            <a:off x="2673334" y="4194038"/>
            <a:ext cx="1897873" cy="470772"/>
            <a:chOff x="2673334" y="4194038"/>
            <a:chExt cx="1897873" cy="470772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 flipH="1">
              <a:off x="2673334" y="4469167"/>
              <a:ext cx="39045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5" name="กลุ่ม 34"/>
            <p:cNvGrpSpPr/>
            <p:nvPr/>
          </p:nvGrpSpPr>
          <p:grpSpPr>
            <a:xfrm>
              <a:off x="3034894" y="4194038"/>
              <a:ext cx="1536313" cy="470772"/>
              <a:chOff x="2036600" y="4077812"/>
              <a:chExt cx="1500032" cy="47077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6" name="สี่เหลี่ยมผืนผ้ามุมมน 35"/>
              <p:cNvSpPr/>
              <p:nvPr/>
            </p:nvSpPr>
            <p:spPr>
              <a:xfrm>
                <a:off x="2036600" y="4077812"/>
                <a:ext cx="1500032" cy="458796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7" name="สี่เหลี่ยมผืนผ้า 36"/>
              <p:cNvSpPr/>
              <p:nvPr/>
            </p:nvSpPr>
            <p:spPr>
              <a:xfrm>
                <a:off x="2176340" y="4086919"/>
                <a:ext cx="1247735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วิธีดำเนินการ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4" name="กลุ่ม 3"/>
          <p:cNvGrpSpPr/>
          <p:nvPr/>
        </p:nvGrpSpPr>
        <p:grpSpPr>
          <a:xfrm>
            <a:off x="2478803" y="2237938"/>
            <a:ext cx="2376107" cy="713575"/>
            <a:chOff x="2478803" y="2237938"/>
            <a:chExt cx="2376107" cy="713575"/>
          </a:xfrm>
        </p:grpSpPr>
        <p:cxnSp>
          <p:nvCxnSpPr>
            <p:cNvPr id="72" name="ตัวเชื่อมต่อตรง 71"/>
            <p:cNvCxnSpPr/>
            <p:nvPr/>
          </p:nvCxnSpPr>
          <p:spPr>
            <a:xfrm>
              <a:off x="2494394" y="2446039"/>
              <a:ext cx="0" cy="50547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ตัวเชื่อมต่อตรง 6"/>
            <p:cNvCxnSpPr/>
            <p:nvPr/>
          </p:nvCxnSpPr>
          <p:spPr>
            <a:xfrm flipH="1" flipV="1">
              <a:off x="2478803" y="2463005"/>
              <a:ext cx="1429549" cy="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9" name="กลุ่ม 38"/>
            <p:cNvGrpSpPr/>
            <p:nvPr/>
          </p:nvGrpSpPr>
          <p:grpSpPr>
            <a:xfrm>
              <a:off x="3853066" y="2237938"/>
              <a:ext cx="1001844" cy="461665"/>
              <a:chOff x="3590622" y="2732813"/>
              <a:chExt cx="1001844" cy="461665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0" name="สี่เหลี่ยมผืนผ้ามุมมน 39"/>
              <p:cNvSpPr/>
              <p:nvPr/>
            </p:nvSpPr>
            <p:spPr>
              <a:xfrm>
                <a:off x="3604482" y="2732813"/>
                <a:ext cx="942058" cy="450135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41" name="TextBox 40"/>
              <p:cNvSpPr txBox="1"/>
              <p:nvPr/>
            </p:nvSpPr>
            <p:spPr>
              <a:xfrm>
                <a:off x="3590622" y="2732813"/>
                <a:ext cx="1001844" cy="461665"/>
              </a:xfrm>
              <a:prstGeom prst="rect">
                <a:avLst/>
              </a:prstGeom>
              <a:noFill/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รายได้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46" name="กลุ่ม 45"/>
          <p:cNvGrpSpPr/>
          <p:nvPr/>
        </p:nvGrpSpPr>
        <p:grpSpPr>
          <a:xfrm>
            <a:off x="4838877" y="2226408"/>
            <a:ext cx="2685450" cy="400110"/>
            <a:chOff x="4838877" y="2226408"/>
            <a:chExt cx="2685450" cy="400110"/>
          </a:xfrm>
        </p:grpSpPr>
        <p:cxnSp>
          <p:nvCxnSpPr>
            <p:cNvPr id="42" name="ตัวเชื่อมต่อตรง 41"/>
            <p:cNvCxnSpPr/>
            <p:nvPr/>
          </p:nvCxnSpPr>
          <p:spPr>
            <a:xfrm>
              <a:off x="4838877" y="2463007"/>
              <a:ext cx="418421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270338" y="2226408"/>
              <a:ext cx="22539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42925" algn="l"/>
                  <a:tab pos="808038" algn="l"/>
                </a:tabLst>
              </a:pPr>
              <a:r>
                <a:rPr lang="th-TH" sz="2000" dirty="0">
                  <a:solidFill>
                    <a:prstClr val="black"/>
                  </a:solidFill>
                </a:rPr>
                <a:t>20 บาทขึ้นไปต่อสินค้า 1 ชิ้น</a:t>
              </a:r>
            </a:p>
          </p:txBody>
        </p:sp>
      </p:grpSp>
      <p:grpSp>
        <p:nvGrpSpPr>
          <p:cNvPr id="47" name="กลุ่ม 46"/>
          <p:cNvGrpSpPr/>
          <p:nvPr/>
        </p:nvGrpSpPr>
        <p:grpSpPr>
          <a:xfrm>
            <a:off x="4337955" y="2699603"/>
            <a:ext cx="5105649" cy="1323439"/>
            <a:chOff x="4337955" y="2699603"/>
            <a:chExt cx="5105649" cy="1323439"/>
          </a:xfrm>
        </p:grpSpPr>
        <p:cxnSp>
          <p:nvCxnSpPr>
            <p:cNvPr id="5" name="ตัวเชื่อมต่อตรง 4"/>
            <p:cNvCxnSpPr/>
            <p:nvPr/>
          </p:nvCxnSpPr>
          <p:spPr>
            <a:xfrm>
              <a:off x="4337955" y="3232743"/>
              <a:ext cx="325255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573201" y="2699603"/>
              <a:ext cx="487040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WPPrimaryUnicode2013"/>
                </a:rPr>
                <a:t>เตาแก๊สปิกนิก เทียนแผ่น สีย้อมเทียน หัว</a:t>
              </a:r>
              <a:r>
                <a:rPr lang="th-TH" sz="2000" dirty="0" smtClean="0">
                  <a:latin typeface="WPPrimaryUnicode2013"/>
                </a:rPr>
                <a:t>น้ำหอม</a:t>
              </a:r>
              <a:r>
                <a:rPr lang="th-TH" sz="2000" dirty="0">
                  <a:latin typeface="WPPrimaryUnicode2013"/>
                </a:rPr>
                <a:t>กลิ่นต่าง ๆ </a:t>
              </a:r>
              <a:endParaRPr lang="th-TH" sz="2000" dirty="0" smtClean="0">
                <a:latin typeface="WPPrimaryUnicode2013"/>
              </a:endParaRPr>
            </a:p>
            <a:p>
              <a:r>
                <a:rPr lang="th-TH" sz="2000" dirty="0" smtClean="0">
                  <a:latin typeface="WPPrimaryUnicode2013"/>
                </a:rPr>
                <a:t>ไส้เทียน ถาด </a:t>
              </a:r>
              <a:r>
                <a:rPr lang="th-TH" sz="2000" dirty="0">
                  <a:latin typeface="WPPrimaryUnicode2013"/>
                </a:rPr>
                <a:t>มีด กาต้มน้ำ </a:t>
              </a:r>
              <a:r>
                <a:rPr lang="th-TH" sz="2000" dirty="0" smtClean="0">
                  <a:latin typeface="WPPrimaryUnicode2013"/>
                </a:rPr>
                <a:t>น้ำมัน</a:t>
              </a:r>
              <a:r>
                <a:rPr lang="th-TH" sz="2000" dirty="0">
                  <a:latin typeface="WPPrimaryUnicode2013"/>
                </a:rPr>
                <a:t>ตะไคร้กันยุง แบบพิมพ์</a:t>
              </a:r>
              <a:r>
                <a:rPr lang="th-TH" sz="2000" dirty="0" smtClean="0">
                  <a:latin typeface="WPPrimaryUnicode2013"/>
                </a:rPr>
                <a:t>ทำเทียน</a:t>
              </a:r>
            </a:p>
            <a:p>
              <a:r>
                <a:rPr lang="th-TH" sz="2000" dirty="0" smtClean="0">
                  <a:latin typeface="WPPrimaryUnicode2013"/>
                </a:rPr>
                <a:t>หรือแบบพิมพ์ทำขนม </a:t>
              </a:r>
              <a:r>
                <a:rPr lang="th-TH" sz="2000" dirty="0">
                  <a:latin typeface="WPPrimaryUnicode2013"/>
                </a:rPr>
                <a:t>ถุงพลาสติกใส ริบบิ้น กรรไกร </a:t>
              </a:r>
              <a:r>
                <a:rPr lang="th-TH" sz="2000" dirty="0" smtClean="0">
                  <a:latin typeface="WPPrimaryUnicode2013"/>
                </a:rPr>
                <a:t>และภาชนะ</a:t>
              </a:r>
            </a:p>
            <a:p>
              <a:r>
                <a:rPr lang="th-TH" sz="2000" dirty="0" smtClean="0">
                  <a:latin typeface="WPPrimaryUnicode2013"/>
                </a:rPr>
                <a:t>บรรจุ</a:t>
              </a:r>
              <a:r>
                <a:rPr lang="th-TH" sz="2000" dirty="0">
                  <a:latin typeface="WPPrimaryUnicode2013"/>
                </a:rPr>
                <a:t>เทียน</a:t>
              </a:r>
              <a:endParaRPr lang="en-US" sz="20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136533" y="4773670"/>
            <a:ext cx="1300381" cy="647155"/>
            <a:chOff x="136533" y="4773670"/>
            <a:chExt cx="1300381" cy="647155"/>
          </a:xfrm>
        </p:grpSpPr>
        <p:cxnSp>
          <p:nvCxnSpPr>
            <p:cNvPr id="25" name="ตัวเชื่อมต่อตรง 24"/>
            <p:cNvCxnSpPr/>
            <p:nvPr/>
          </p:nvCxnSpPr>
          <p:spPr>
            <a:xfrm flipH="1" flipV="1">
              <a:off x="437934" y="4773670"/>
              <a:ext cx="587" cy="31764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8" name="กลุ่ม 57"/>
            <p:cNvGrpSpPr/>
            <p:nvPr/>
          </p:nvGrpSpPr>
          <p:grpSpPr>
            <a:xfrm>
              <a:off x="136533" y="4932493"/>
              <a:ext cx="1300381" cy="488332"/>
              <a:chOff x="376269" y="4556958"/>
              <a:chExt cx="1300381" cy="48833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9" name="สี่เหลี่ยมผืนผ้ามุมมน 58"/>
              <p:cNvSpPr/>
              <p:nvPr/>
            </p:nvSpPr>
            <p:spPr>
              <a:xfrm>
                <a:off x="376269" y="4556958"/>
                <a:ext cx="1300381" cy="475152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60" name="สี่เหลี่ยมผืนผ้า 59"/>
              <p:cNvSpPr/>
              <p:nvPr/>
            </p:nvSpPr>
            <p:spPr>
              <a:xfrm>
                <a:off x="400850" y="4583625"/>
                <a:ext cx="1231427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>
                    <a:solidFill>
                      <a:sysClr val="window" lastClr="FFFFFF"/>
                    </a:solidFill>
                  </a:rPr>
                  <a:t>ข้อเสนอแนะ</a:t>
                </a:r>
              </a:p>
            </p:txBody>
          </p:sp>
        </p:grpSp>
      </p:grpSp>
      <p:grpSp>
        <p:nvGrpSpPr>
          <p:cNvPr id="2" name="กลุ่ม 1"/>
          <p:cNvGrpSpPr/>
          <p:nvPr/>
        </p:nvGrpSpPr>
        <p:grpSpPr>
          <a:xfrm>
            <a:off x="2289431" y="1874617"/>
            <a:ext cx="1263246" cy="978319"/>
            <a:chOff x="2273183" y="1813491"/>
            <a:chExt cx="1263246" cy="978319"/>
          </a:xfrm>
        </p:grpSpPr>
        <p:cxnSp>
          <p:nvCxnSpPr>
            <p:cNvPr id="8" name="ตัวเชื่อมต่อตรง 7"/>
            <p:cNvCxnSpPr/>
            <p:nvPr/>
          </p:nvCxnSpPr>
          <p:spPr>
            <a:xfrm flipH="1">
              <a:off x="2273183" y="2041920"/>
              <a:ext cx="7800" cy="74989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9" name="กลุ่ม 28"/>
            <p:cNvGrpSpPr/>
            <p:nvPr/>
          </p:nvGrpSpPr>
          <p:grpSpPr>
            <a:xfrm>
              <a:off x="2477271" y="1813491"/>
              <a:ext cx="1059158" cy="474651"/>
              <a:chOff x="2608049" y="929516"/>
              <a:chExt cx="1059158" cy="474651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0" name="สี่เหลี่ยมผืนผ้ามุมมน 29"/>
              <p:cNvSpPr/>
              <p:nvPr/>
            </p:nvSpPr>
            <p:spPr>
              <a:xfrm>
                <a:off x="2608049" y="929516"/>
                <a:ext cx="1059158" cy="474651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1" name="สี่เหลี่ยมผืนผ้า 30"/>
              <p:cNvSpPr/>
              <p:nvPr/>
            </p:nvSpPr>
            <p:spPr>
              <a:xfrm>
                <a:off x="2675375" y="929516"/>
                <a:ext cx="974946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เงินลงทุน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  <p:cxnSp>
          <p:nvCxnSpPr>
            <p:cNvPr id="56" name="ตัวเชื่อมต่อตรง 55"/>
            <p:cNvCxnSpPr/>
            <p:nvPr/>
          </p:nvCxnSpPr>
          <p:spPr>
            <a:xfrm flipH="1">
              <a:off x="2273183" y="2052835"/>
              <a:ext cx="22199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4171658" y="1216646"/>
            <a:ext cx="3928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C00000"/>
                </a:solidFill>
              </a:rPr>
              <a:t>ทำเทียนหอมปรับอากาศและกันยุง</a:t>
            </a:r>
            <a:endParaRPr lang="th-TH" sz="3200" b="1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65" name="กลุ่ม 64"/>
          <p:cNvGrpSpPr/>
          <p:nvPr/>
        </p:nvGrpSpPr>
        <p:grpSpPr>
          <a:xfrm>
            <a:off x="740404" y="1216646"/>
            <a:ext cx="3124754" cy="584775"/>
            <a:chOff x="233770" y="915946"/>
            <a:chExt cx="5964185" cy="584775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33770" y="915946"/>
              <a:ext cx="5964185" cy="548544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sysClr val="window" lastClr="FFFFFF"/>
                </a:solidFill>
                <a:latin typeface="Calibri"/>
                <a:cs typeface="Cordia New"/>
              </a:endParaRPr>
            </a:p>
          </p:txBody>
        </p:sp>
        <p:sp>
          <p:nvSpPr>
            <p:cNvPr id="67" name="สี่เหลี่ยมผืนผ้า 66"/>
            <p:cNvSpPr/>
            <p:nvPr/>
          </p:nvSpPr>
          <p:spPr>
            <a:xfrm>
              <a:off x="340494" y="915946"/>
              <a:ext cx="58353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kern="0" dirty="0">
                  <a:solidFill>
                    <a:sysClr val="window" lastClr="FFFFFF"/>
                  </a:solidFill>
                </a:rPr>
                <a:t>ตัวอย่างการประกอบธุรกิจ</a:t>
              </a:r>
            </a:p>
          </p:txBody>
        </p:sp>
      </p:grpSp>
      <p:sp>
        <p:nvSpPr>
          <p:cNvPr id="68" name="เครื่องหมายบั้ง 67"/>
          <p:cNvSpPr/>
          <p:nvPr/>
        </p:nvSpPr>
        <p:spPr>
          <a:xfrm>
            <a:off x="3932353" y="1261208"/>
            <a:ext cx="201606" cy="491342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69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90</a:t>
            </a:fld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53" name="รูปภาพ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" y="2852936"/>
            <a:ext cx="2565019" cy="1934004"/>
          </a:xfrm>
          <a:prstGeom prst="rect">
            <a:avLst/>
          </a:prstGeom>
        </p:spPr>
      </p:pic>
      <p:grpSp>
        <p:nvGrpSpPr>
          <p:cNvPr id="49" name="กลุ่ม 48"/>
          <p:cNvGrpSpPr/>
          <p:nvPr/>
        </p:nvGrpSpPr>
        <p:grpSpPr>
          <a:xfrm>
            <a:off x="437935" y="5418948"/>
            <a:ext cx="4862483" cy="1428594"/>
            <a:chOff x="437935" y="5418948"/>
            <a:chExt cx="4862483" cy="1428594"/>
          </a:xfrm>
        </p:grpSpPr>
        <p:grpSp>
          <p:nvGrpSpPr>
            <p:cNvPr id="21" name="กลุ่ม 20"/>
            <p:cNvGrpSpPr/>
            <p:nvPr/>
          </p:nvGrpSpPr>
          <p:grpSpPr>
            <a:xfrm>
              <a:off x="437935" y="5418948"/>
              <a:ext cx="318461" cy="913922"/>
              <a:chOff x="1219406" y="5156729"/>
              <a:chExt cx="133235" cy="552578"/>
            </a:xfrm>
          </p:grpSpPr>
          <p:cxnSp>
            <p:nvCxnSpPr>
              <p:cNvPr id="22" name="ตัวเชื่อมต่อตรง 21"/>
              <p:cNvCxnSpPr/>
              <p:nvPr/>
            </p:nvCxnSpPr>
            <p:spPr>
              <a:xfrm>
                <a:off x="1219406" y="5156729"/>
                <a:ext cx="246" cy="55257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ตัวเชื่อมต่อตรง 22"/>
              <p:cNvCxnSpPr/>
              <p:nvPr/>
            </p:nvCxnSpPr>
            <p:spPr>
              <a:xfrm>
                <a:off x="1227376" y="5291612"/>
                <a:ext cx="125265" cy="1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ตัวเชื่อมต่อตรง 23"/>
              <p:cNvCxnSpPr/>
              <p:nvPr/>
            </p:nvCxnSpPr>
            <p:spPr>
              <a:xfrm>
                <a:off x="1226847" y="5709306"/>
                <a:ext cx="125792" cy="1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93" name="สี่เหลี่ยมผืนผ้า 92"/>
            <p:cNvSpPr/>
            <p:nvPr/>
          </p:nvSpPr>
          <p:spPr>
            <a:xfrm>
              <a:off x="714864" y="5448660"/>
              <a:ext cx="371198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000" dirty="0">
                  <a:latin typeface="WPPrimaryUnicode2013"/>
                </a:rPr>
                <a:t>การทำเทียนหลายสีในชิ้นงาน</a:t>
              </a:r>
              <a:r>
                <a:rPr lang="th-TH" sz="2000" dirty="0" smtClean="0">
                  <a:latin typeface="WPPrimaryUnicode2013"/>
                </a:rPr>
                <a:t>เดียวกันต้อง</a:t>
              </a:r>
              <a:r>
                <a:rPr lang="th-TH" sz="2000" dirty="0">
                  <a:latin typeface="WPPrimaryUnicode2013"/>
                </a:rPr>
                <a:t>มีกาต้ม</a:t>
              </a:r>
              <a:r>
                <a:rPr lang="th-TH" sz="2000" dirty="0" smtClean="0">
                  <a:latin typeface="WPPrimaryUnicode2013"/>
                </a:rPr>
                <a:t>น้ำ</a:t>
              </a:r>
            </a:p>
            <a:p>
              <a:r>
                <a:rPr lang="th-TH" sz="2000" dirty="0" smtClean="0">
                  <a:latin typeface="WPPrimaryUnicode2013"/>
                </a:rPr>
                <a:t>ตาม</a:t>
              </a:r>
              <a:r>
                <a:rPr lang="th-TH" sz="2000" dirty="0">
                  <a:latin typeface="WPPrimaryUnicode2013"/>
                </a:rPr>
                <a:t>จำนวนสี</a:t>
              </a:r>
              <a:r>
                <a:rPr lang="th-TH" sz="2000" dirty="0" smtClean="0">
                  <a:latin typeface="WPPrimaryUnicode2013"/>
                </a:rPr>
                <a:t>ที่ต้องการ</a:t>
              </a:r>
              <a:r>
                <a:rPr lang="th-TH" sz="2000" dirty="0">
                  <a:latin typeface="WPPrimaryUnicode2013"/>
                </a:rPr>
                <a:t>ใช้งาน</a:t>
              </a:r>
              <a:endParaRPr lang="th-TH" sz="2000" dirty="0"/>
            </a:p>
          </p:txBody>
        </p:sp>
        <p:sp>
          <p:nvSpPr>
            <p:cNvPr id="99" name="สี่เหลี่ยมผืนผ้า 98"/>
            <p:cNvSpPr/>
            <p:nvPr/>
          </p:nvSpPr>
          <p:spPr>
            <a:xfrm>
              <a:off x="728418" y="6139656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h-TH" sz="2000" dirty="0"/>
                <a:t>การ</a:t>
              </a:r>
              <a:r>
                <a:rPr lang="th-TH" sz="2000" dirty="0" smtClean="0"/>
                <a:t>ทำเทียน</a:t>
              </a:r>
              <a:r>
                <a:rPr lang="th-TH" sz="2000" dirty="0"/>
                <a:t>หอมควรประยุกต์ตกแต่งให้มีความ</a:t>
              </a:r>
              <a:r>
                <a:rPr lang="th-TH" sz="2000" dirty="0" smtClean="0"/>
                <a:t>สวยงาม</a:t>
              </a:r>
            </a:p>
            <a:p>
              <a:r>
                <a:rPr lang="th-TH" sz="2000" dirty="0" smtClean="0"/>
                <a:t>หลายรูปแบบและ</a:t>
              </a:r>
              <a:r>
                <a:rPr lang="th-TH" sz="2000" dirty="0"/>
                <a:t>เลือกวัสดุมาตกแต่งเพิ่มเติมให้สวยงาม</a:t>
              </a:r>
            </a:p>
          </p:txBody>
        </p:sp>
      </p:grpSp>
      <p:grpSp>
        <p:nvGrpSpPr>
          <p:cNvPr id="13" name="กลุ่ม 12"/>
          <p:cNvGrpSpPr/>
          <p:nvPr/>
        </p:nvGrpSpPr>
        <p:grpSpPr>
          <a:xfrm>
            <a:off x="2672635" y="2958924"/>
            <a:ext cx="1757582" cy="527988"/>
            <a:chOff x="2672635" y="2958924"/>
            <a:chExt cx="1757582" cy="527988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 flipH="1">
              <a:off x="2672635" y="3213093"/>
              <a:ext cx="27207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00" name="กลุ่ม 99"/>
            <p:cNvGrpSpPr/>
            <p:nvPr/>
          </p:nvGrpSpPr>
          <p:grpSpPr>
            <a:xfrm>
              <a:off x="2798271" y="2958924"/>
              <a:ext cx="1631946" cy="527988"/>
              <a:chOff x="2995011" y="3323629"/>
              <a:chExt cx="2635034" cy="527988"/>
            </a:xfrm>
          </p:grpSpPr>
          <p:sp>
            <p:nvSpPr>
              <p:cNvPr id="101" name="สี่เหลี่ยมผืนผ้ามุมมน 100"/>
              <p:cNvSpPr/>
              <p:nvPr/>
            </p:nvSpPr>
            <p:spPr>
              <a:xfrm>
                <a:off x="3063261" y="3323629"/>
                <a:ext cx="2427037" cy="527988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02" name="สี่เหลี่ยมผืนผ้า 101"/>
              <p:cNvSpPr/>
              <p:nvPr/>
            </p:nvSpPr>
            <p:spPr>
              <a:xfrm>
                <a:off x="2995011" y="3366616"/>
                <a:ext cx="26350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วัสดุและอุปกรณ์</a:t>
                </a:r>
              </a:p>
            </p:txBody>
          </p:sp>
        </p:grpSp>
      </p:grpSp>
      <p:grpSp>
        <p:nvGrpSpPr>
          <p:cNvPr id="78" name="Diagram group"/>
          <p:cNvGrpSpPr/>
          <p:nvPr/>
        </p:nvGrpSpPr>
        <p:grpSpPr>
          <a:xfrm>
            <a:off x="117556" y="362645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9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80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81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82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6452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4" y="2348880"/>
            <a:ext cx="2922773" cy="4032448"/>
          </a:xfrm>
          <a:prstGeom prst="rect">
            <a:avLst/>
          </a:prstGeom>
        </p:spPr>
      </p:pic>
      <p:grpSp>
        <p:nvGrpSpPr>
          <p:cNvPr id="3" name="กลุ่ม 2"/>
          <p:cNvGrpSpPr/>
          <p:nvPr/>
        </p:nvGrpSpPr>
        <p:grpSpPr>
          <a:xfrm>
            <a:off x="3169932" y="578799"/>
            <a:ext cx="4825618" cy="2482009"/>
            <a:chOff x="3169932" y="578799"/>
            <a:chExt cx="4825618" cy="2482009"/>
          </a:xfrm>
        </p:grpSpPr>
        <p:sp>
          <p:nvSpPr>
            <p:cNvPr id="6" name="Cloud Callout 2"/>
            <p:cNvSpPr/>
            <p:nvPr/>
          </p:nvSpPr>
          <p:spPr>
            <a:xfrm rot="198448">
              <a:off x="3169932" y="578799"/>
              <a:ext cx="4744994" cy="2482009"/>
            </a:xfrm>
            <a:prstGeom prst="cloudCallout">
              <a:avLst>
                <a:gd name="adj1" fmla="val -45556"/>
                <a:gd name="adj2" fmla="val 6707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32268" y="1099212"/>
              <a:ext cx="43632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ถ้านักเรียนต้องการประกอบธุรกิจ</a:t>
              </a:r>
            </a:p>
            <a:p>
              <a:r>
                <a:rPr lang="th-TH" sz="3200" b="1" dirty="0" smtClean="0">
                  <a:solidFill>
                    <a:prstClr val="black"/>
                  </a:solidFill>
                </a:rPr>
                <a:t>จะมีแนวทางในการปฏิบัติขั้นแรกอย่างไร</a:t>
              </a:r>
              <a:endParaRPr lang="th-TH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73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70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3832360" y="1798181"/>
            <a:ext cx="5001444" cy="1486803"/>
          </a:xfrm>
          <a:prstGeom prst="wedgeRoundRectCallout">
            <a:avLst>
              <a:gd name="adj1" fmla="val -61704"/>
              <a:gd name="adj2" fmla="val 22189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ถ้าต้องการประกอบธุรกิจการทำเทียนหอมปรับอากาศและกันยุงควรเลือก</a:t>
            </a:r>
            <a:r>
              <a:rPr lang="th-TH" sz="3200" b="1" kern="0" dirty="0" err="1" smtClean="0">
                <a:solidFill>
                  <a:prstClr val="black"/>
                </a:solidFill>
              </a:rPr>
              <a:t>ทำเล</a:t>
            </a:r>
            <a:endParaRPr lang="th-TH" sz="3200" b="1" kern="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ในการผลิตอย่างไร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368374" y="1628800"/>
            <a:ext cx="3123506" cy="1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630258" y="3928101"/>
            <a:ext cx="4685682" cy="2813267"/>
            <a:chOff x="3923928" y="3408219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3923928" y="3408219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70456" y="4295442"/>
              <a:ext cx="3474797" cy="533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ใกล้แหล่งวัตถุดิบ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91</a:t>
            </a:fld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17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991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กลุ่ม 51"/>
          <p:cNvGrpSpPr/>
          <p:nvPr/>
        </p:nvGrpSpPr>
        <p:grpSpPr>
          <a:xfrm>
            <a:off x="5090352" y="4946609"/>
            <a:ext cx="3880408" cy="1144263"/>
            <a:chOff x="4178021" y="4168005"/>
            <a:chExt cx="3880408" cy="1144263"/>
          </a:xfrm>
        </p:grpSpPr>
        <p:sp>
          <p:nvSpPr>
            <p:cNvPr id="18" name="TextBox 17"/>
            <p:cNvSpPr txBox="1"/>
            <p:nvPr/>
          </p:nvSpPr>
          <p:spPr>
            <a:xfrm>
              <a:off x="4830315" y="4541501"/>
              <a:ext cx="3144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จัดซื้อวัสดุและอุปกรณ์ต่าง ๆ ให้ครบ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24196" y="4168005"/>
              <a:ext cx="32342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จัดหาสถานที่ตั้งร้านที่มี</a:t>
              </a:r>
              <a:r>
                <a:rPr lang="th-TH" sz="2000" dirty="0" err="1" smtClean="0">
                  <a:solidFill>
                    <a:prstClr val="black"/>
                  </a:solidFill>
                </a:rPr>
                <a:t>ทำเล</a:t>
              </a:r>
              <a:r>
                <a:rPr lang="th-TH" sz="2000" dirty="0">
                  <a:solidFill>
                    <a:prstClr val="black"/>
                  </a:solidFill>
                </a:rPr>
                <a:t>เหมาะสม</a:t>
              </a:r>
            </a:p>
          </p:txBody>
        </p:sp>
        <p:grpSp>
          <p:nvGrpSpPr>
            <p:cNvPr id="51" name="กลุ่ม 50"/>
            <p:cNvGrpSpPr/>
            <p:nvPr/>
          </p:nvGrpSpPr>
          <p:grpSpPr>
            <a:xfrm>
              <a:off x="4178021" y="4372219"/>
              <a:ext cx="673616" cy="739994"/>
              <a:chOff x="4453770" y="4608675"/>
              <a:chExt cx="673616" cy="739994"/>
            </a:xfrm>
          </p:grpSpPr>
          <p:cxnSp>
            <p:nvCxnSpPr>
              <p:cNvPr id="3" name="ตัวเชื่อมต่อตรง 2"/>
              <p:cNvCxnSpPr/>
              <p:nvPr/>
            </p:nvCxnSpPr>
            <p:spPr>
              <a:xfrm>
                <a:off x="4810523" y="4964814"/>
                <a:ext cx="306875" cy="13198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" name="ตัวเชื่อมต่อตรง 10"/>
              <p:cNvCxnSpPr/>
              <p:nvPr/>
            </p:nvCxnSpPr>
            <p:spPr>
              <a:xfrm flipH="1">
                <a:off x="4811770" y="4612301"/>
                <a:ext cx="260" cy="736368"/>
              </a:xfrm>
              <a:prstGeom prst="line">
                <a:avLst/>
              </a:prstGeom>
              <a:ln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ตัวเชื่อมต่อตรง 11"/>
              <p:cNvCxnSpPr/>
              <p:nvPr/>
            </p:nvCxnSpPr>
            <p:spPr>
              <a:xfrm flipV="1">
                <a:off x="4453770" y="4608675"/>
                <a:ext cx="673616" cy="3626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" name="ตัวเชื่อมต่อตรง 44"/>
              <p:cNvCxnSpPr/>
              <p:nvPr/>
            </p:nvCxnSpPr>
            <p:spPr>
              <a:xfrm>
                <a:off x="4790217" y="5348669"/>
                <a:ext cx="333550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4848018" y="4912158"/>
              <a:ext cx="2998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ศึกษาขั้นตอนการซัก อบ รีดให้ถูกวิธี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678266" y="1848616"/>
            <a:ext cx="1497496" cy="609357"/>
            <a:chOff x="697131" y="1537422"/>
            <a:chExt cx="1497496" cy="609357"/>
          </a:xfrm>
        </p:grpSpPr>
        <p:cxnSp>
          <p:nvCxnSpPr>
            <p:cNvPr id="15" name="ตัวเชื่อมต่อตรง 14"/>
            <p:cNvCxnSpPr/>
            <p:nvPr/>
          </p:nvCxnSpPr>
          <p:spPr>
            <a:xfrm flipV="1">
              <a:off x="1415187" y="1842505"/>
              <a:ext cx="0" cy="304274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97131" y="1537422"/>
              <a:ext cx="1497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solidFill>
                    <a:prstClr val="black"/>
                  </a:solidFill>
                </a:rPr>
                <a:t>ธุรกิจบริการ</a:t>
              </a:r>
            </a:p>
          </p:txBody>
        </p:sp>
      </p:grpSp>
      <p:grpSp>
        <p:nvGrpSpPr>
          <p:cNvPr id="47" name="กลุ่ม 46"/>
          <p:cNvGrpSpPr/>
          <p:nvPr/>
        </p:nvGrpSpPr>
        <p:grpSpPr>
          <a:xfrm>
            <a:off x="3864694" y="2887229"/>
            <a:ext cx="3394828" cy="400110"/>
            <a:chOff x="3397754" y="2365672"/>
            <a:chExt cx="3394828" cy="400110"/>
          </a:xfrm>
        </p:grpSpPr>
        <p:sp>
          <p:nvSpPr>
            <p:cNvPr id="14" name="TextBox 13"/>
            <p:cNvSpPr txBox="1"/>
            <p:nvPr/>
          </p:nvSpPr>
          <p:spPr>
            <a:xfrm>
              <a:off x="3757885" y="2365672"/>
              <a:ext cx="3034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ประมาณ 20,000 บาท (ไม่รวมค่าเช่าร้าน)</a:t>
              </a:r>
            </a:p>
          </p:txBody>
        </p:sp>
        <p:cxnSp>
          <p:nvCxnSpPr>
            <p:cNvPr id="16" name="ตัวเชื่อมต่อตรง 15"/>
            <p:cNvCxnSpPr/>
            <p:nvPr/>
          </p:nvCxnSpPr>
          <p:spPr>
            <a:xfrm>
              <a:off x="3397754" y="2565727"/>
              <a:ext cx="328729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" name="กลุ่ม 3"/>
          <p:cNvGrpSpPr/>
          <p:nvPr/>
        </p:nvGrpSpPr>
        <p:grpSpPr>
          <a:xfrm>
            <a:off x="715212" y="2388816"/>
            <a:ext cx="1368152" cy="698468"/>
            <a:chOff x="724741" y="2140149"/>
            <a:chExt cx="1368152" cy="698468"/>
          </a:xfrm>
        </p:grpSpPr>
        <p:cxnSp>
          <p:nvCxnSpPr>
            <p:cNvPr id="10" name="ตัวเชื่อมต่อตรง 9"/>
            <p:cNvCxnSpPr/>
            <p:nvPr/>
          </p:nvCxnSpPr>
          <p:spPr>
            <a:xfrm flipH="1" flipV="1">
              <a:off x="1408817" y="2615651"/>
              <a:ext cx="1" cy="222966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6" name="กลุ่ม 25"/>
            <p:cNvGrpSpPr/>
            <p:nvPr/>
          </p:nvGrpSpPr>
          <p:grpSpPr>
            <a:xfrm>
              <a:off x="724741" y="2140149"/>
              <a:ext cx="1368152" cy="475502"/>
              <a:chOff x="679664" y="1373998"/>
              <a:chExt cx="1368152" cy="47550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27" name="สี่เหลี่ยมผืนผ้ามุมมน 26"/>
              <p:cNvSpPr/>
              <p:nvPr/>
            </p:nvSpPr>
            <p:spPr>
              <a:xfrm>
                <a:off x="717033" y="1380628"/>
                <a:ext cx="1262679" cy="468872"/>
              </a:xfrm>
              <a:prstGeom prst="roundRect">
                <a:avLst/>
              </a:prstGeom>
              <a:solidFill>
                <a:srgbClr val="EE86E7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28" name="สี่เหลี่ยมผืนผ้า 27"/>
              <p:cNvSpPr/>
              <p:nvPr/>
            </p:nvSpPr>
            <p:spPr>
              <a:xfrm>
                <a:off x="679664" y="1373998"/>
                <a:ext cx="1368152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ประเภทธุรกิจ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86" name="กลุ่ม 85"/>
          <p:cNvGrpSpPr/>
          <p:nvPr/>
        </p:nvGrpSpPr>
        <p:grpSpPr>
          <a:xfrm>
            <a:off x="2315100" y="4786176"/>
            <a:ext cx="2979504" cy="640330"/>
            <a:chOff x="2315100" y="4786176"/>
            <a:chExt cx="2979504" cy="640330"/>
          </a:xfrm>
        </p:grpSpPr>
        <p:cxnSp>
          <p:nvCxnSpPr>
            <p:cNvPr id="84" name="ตัวเชื่อมต่อตรง 83"/>
            <p:cNvCxnSpPr/>
            <p:nvPr/>
          </p:nvCxnSpPr>
          <p:spPr>
            <a:xfrm flipV="1">
              <a:off x="2333567" y="4786176"/>
              <a:ext cx="0" cy="431266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33" name="กลุ่ม 32"/>
            <p:cNvGrpSpPr/>
            <p:nvPr/>
          </p:nvGrpSpPr>
          <p:grpSpPr>
            <a:xfrm>
              <a:off x="2315100" y="4955734"/>
              <a:ext cx="2979504" cy="470772"/>
              <a:chOff x="1342359" y="4485970"/>
              <a:chExt cx="2979504" cy="470772"/>
            </a:xfrm>
          </p:grpSpPr>
          <p:cxnSp>
            <p:nvCxnSpPr>
              <p:cNvPr id="9" name="ตัวเชื่อมต่อตรง 8"/>
              <p:cNvCxnSpPr/>
              <p:nvPr/>
            </p:nvCxnSpPr>
            <p:spPr>
              <a:xfrm flipH="1" flipV="1">
                <a:off x="1342359" y="4725909"/>
                <a:ext cx="1977617" cy="4851"/>
              </a:xfrm>
              <a:prstGeom prst="line">
                <a:avLst/>
              </a:prstGeom>
              <a:ln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35" name="กลุ่ม 34"/>
              <p:cNvGrpSpPr/>
              <p:nvPr/>
            </p:nvGrpSpPr>
            <p:grpSpPr>
              <a:xfrm>
                <a:off x="2785550" y="4485970"/>
                <a:ext cx="1536313" cy="470772"/>
                <a:chOff x="2036600" y="4077812"/>
                <a:chExt cx="1500032" cy="470772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</p:grpSpPr>
            <p:sp>
              <p:nvSpPr>
                <p:cNvPr id="36" name="สี่เหลี่ยมผืนผ้ามุมมน 35"/>
                <p:cNvSpPr/>
                <p:nvPr/>
              </p:nvSpPr>
              <p:spPr>
                <a:xfrm>
                  <a:off x="2036600" y="4077812"/>
                  <a:ext cx="1500032" cy="458796"/>
                </a:xfrm>
                <a:prstGeom prst="roundRect">
                  <a:avLst/>
                </a:prstGeom>
                <a:solidFill>
                  <a:srgbClr val="EE86E7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</p:sp>
            <p:sp>
              <p:nvSpPr>
                <p:cNvPr id="37" name="สี่เหลี่ยมผืนผ้า 36"/>
                <p:cNvSpPr/>
                <p:nvPr/>
              </p:nvSpPr>
              <p:spPr>
                <a:xfrm>
                  <a:off x="2176340" y="4086919"/>
                  <a:ext cx="1247735" cy="461665"/>
                </a:xfrm>
                <a:prstGeom prst="rect">
                  <a:avLst/>
                </a:prstGeom>
                <a:ln>
                  <a:noFill/>
                </a:ln>
                <a:effectLst/>
                <a:sp3d>
                  <a:bevelT w="139700" h="139700"/>
                </a:sp3d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th-TH" sz="2400" b="1" kern="0" dirty="0" smtClean="0">
                      <a:solidFill>
                        <a:sysClr val="window" lastClr="FFFFFF"/>
                      </a:solidFill>
                    </a:rPr>
                    <a:t>วิธีดำเนินการ</a:t>
                  </a:r>
                  <a:endParaRPr lang="th-TH" sz="2400" b="1" kern="0" dirty="0">
                    <a:solidFill>
                      <a:sysClr val="window" lastClr="FFFFFF"/>
                    </a:solidFill>
                  </a:endParaRPr>
                </a:p>
              </p:txBody>
            </p:sp>
          </p:grpSp>
        </p:grpSp>
      </p:grpSp>
      <p:grpSp>
        <p:nvGrpSpPr>
          <p:cNvPr id="17" name="กลุ่ม 16"/>
          <p:cNvGrpSpPr/>
          <p:nvPr/>
        </p:nvGrpSpPr>
        <p:grpSpPr>
          <a:xfrm>
            <a:off x="2434995" y="3523814"/>
            <a:ext cx="1737826" cy="461665"/>
            <a:chOff x="2567948" y="2746019"/>
            <a:chExt cx="1737826" cy="461665"/>
          </a:xfrm>
        </p:grpSpPr>
        <p:cxnSp>
          <p:nvCxnSpPr>
            <p:cNvPr id="7" name="ตัวเชื่อมต่อตรง 6"/>
            <p:cNvCxnSpPr/>
            <p:nvPr/>
          </p:nvCxnSpPr>
          <p:spPr>
            <a:xfrm flipH="1" flipV="1">
              <a:off x="2567948" y="2971086"/>
              <a:ext cx="791268" cy="1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39" name="กลุ่ม 38"/>
            <p:cNvGrpSpPr/>
            <p:nvPr/>
          </p:nvGrpSpPr>
          <p:grpSpPr>
            <a:xfrm>
              <a:off x="3303930" y="2746019"/>
              <a:ext cx="1001844" cy="461665"/>
              <a:chOff x="3590622" y="2732813"/>
              <a:chExt cx="1001844" cy="461665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0" name="สี่เหลี่ยมผืนผ้ามุมมน 39"/>
              <p:cNvSpPr/>
              <p:nvPr/>
            </p:nvSpPr>
            <p:spPr>
              <a:xfrm>
                <a:off x="3604482" y="2732813"/>
                <a:ext cx="942058" cy="450135"/>
              </a:xfrm>
              <a:prstGeom prst="roundRect">
                <a:avLst/>
              </a:prstGeom>
              <a:solidFill>
                <a:srgbClr val="EE86E7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41" name="TextBox 40"/>
              <p:cNvSpPr txBox="1"/>
              <p:nvPr/>
            </p:nvSpPr>
            <p:spPr>
              <a:xfrm>
                <a:off x="3590622" y="2732813"/>
                <a:ext cx="1001844" cy="461665"/>
              </a:xfrm>
              <a:prstGeom prst="rect">
                <a:avLst/>
              </a:prstGeom>
              <a:noFill/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รายได้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48" name="กลุ่ม 47"/>
          <p:cNvGrpSpPr/>
          <p:nvPr/>
        </p:nvGrpSpPr>
        <p:grpSpPr>
          <a:xfrm>
            <a:off x="4156788" y="3527171"/>
            <a:ext cx="3385588" cy="400110"/>
            <a:chOff x="4289741" y="2734489"/>
            <a:chExt cx="3385588" cy="400110"/>
          </a:xfrm>
        </p:grpSpPr>
        <p:cxnSp>
          <p:nvCxnSpPr>
            <p:cNvPr id="42" name="ตัวเชื่อมต่อตรง 41"/>
            <p:cNvCxnSpPr/>
            <p:nvPr/>
          </p:nvCxnSpPr>
          <p:spPr>
            <a:xfrm>
              <a:off x="4289741" y="2971088"/>
              <a:ext cx="418421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721203" y="2734489"/>
              <a:ext cx="29541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42925" algn="l"/>
                  <a:tab pos="808038" algn="l"/>
                </a:tabLst>
              </a:pPr>
              <a:r>
                <a:rPr lang="th-TH" sz="2000" dirty="0">
                  <a:solidFill>
                    <a:prstClr val="black"/>
                  </a:solidFill>
                </a:rPr>
                <a:t>ประมาณ 10,000 บาทขึ้นไปต่อเดือน</a:t>
              </a:r>
            </a:p>
          </p:txBody>
        </p:sp>
      </p:grpSp>
      <p:grpSp>
        <p:nvGrpSpPr>
          <p:cNvPr id="50" name="กลุ่ม 49"/>
          <p:cNvGrpSpPr/>
          <p:nvPr/>
        </p:nvGrpSpPr>
        <p:grpSpPr>
          <a:xfrm>
            <a:off x="4329760" y="3986146"/>
            <a:ext cx="4767915" cy="1015663"/>
            <a:chOff x="4376086" y="3234138"/>
            <a:chExt cx="4767915" cy="1015663"/>
          </a:xfrm>
        </p:grpSpPr>
        <p:cxnSp>
          <p:nvCxnSpPr>
            <p:cNvPr id="5" name="ตัวเชื่อมต่อตรง 4"/>
            <p:cNvCxnSpPr/>
            <p:nvPr/>
          </p:nvCxnSpPr>
          <p:spPr>
            <a:xfrm>
              <a:off x="4376086" y="3701753"/>
              <a:ext cx="425101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822333" y="3234138"/>
              <a:ext cx="43216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เครื่องซักผ้าแบบถังเดี่ยว เตารีด โต๊ะรีดผ้า กะละมังซักผ้า </a:t>
              </a:r>
              <a:endParaRPr lang="th-TH" sz="2000" dirty="0" smtClean="0">
                <a:solidFill>
                  <a:prstClr val="black"/>
                </a:solidFill>
              </a:endParaRPr>
            </a:p>
            <a:p>
              <a:r>
                <a:rPr lang="th-TH" sz="2000" dirty="0" smtClean="0">
                  <a:solidFill>
                    <a:prstClr val="black"/>
                  </a:solidFill>
                </a:rPr>
                <a:t>ผงซักฟอก น้ำยา</a:t>
              </a:r>
              <a:r>
                <a:rPr lang="th-TH" sz="2000" dirty="0">
                  <a:solidFill>
                    <a:prstClr val="black"/>
                  </a:solidFill>
                </a:rPr>
                <a:t>ปรับผ้านุ่ม </a:t>
              </a:r>
              <a:r>
                <a:rPr lang="th-TH" sz="2000" dirty="0" smtClean="0">
                  <a:solidFill>
                    <a:prstClr val="black"/>
                  </a:solidFill>
                </a:rPr>
                <a:t>น้ำยา</a:t>
              </a:r>
              <a:r>
                <a:rPr lang="th-TH" sz="2000" dirty="0">
                  <a:solidFill>
                    <a:prstClr val="black"/>
                  </a:solidFill>
                </a:rPr>
                <a:t>ขจัดคราบ </a:t>
              </a:r>
              <a:r>
                <a:rPr lang="th-TH" sz="2000" dirty="0" smtClean="0">
                  <a:solidFill>
                    <a:prstClr val="black"/>
                  </a:solidFill>
                </a:rPr>
                <a:t>น้ำยา</a:t>
              </a:r>
              <a:r>
                <a:rPr lang="th-TH" sz="2000" dirty="0">
                  <a:solidFill>
                    <a:prstClr val="black"/>
                  </a:solidFill>
                </a:rPr>
                <a:t>รีดผ้าเรียบ </a:t>
              </a:r>
              <a:endParaRPr lang="th-TH" sz="2000" dirty="0" smtClean="0">
                <a:solidFill>
                  <a:prstClr val="black"/>
                </a:solidFill>
              </a:endParaRPr>
            </a:p>
            <a:p>
              <a:r>
                <a:rPr lang="th-TH" sz="2000" dirty="0" smtClean="0">
                  <a:solidFill>
                    <a:prstClr val="black"/>
                  </a:solidFill>
                </a:rPr>
                <a:t>ไม้</a:t>
              </a:r>
              <a:r>
                <a:rPr lang="th-TH" sz="2000" dirty="0">
                  <a:solidFill>
                    <a:prstClr val="black"/>
                  </a:solidFill>
                </a:rPr>
                <a:t>แขวน</a:t>
              </a:r>
              <a:r>
                <a:rPr lang="th-TH" sz="2000" dirty="0" smtClean="0">
                  <a:solidFill>
                    <a:prstClr val="black"/>
                  </a:solidFill>
                </a:rPr>
                <a:t>ผ้า และราว</a:t>
              </a:r>
              <a:r>
                <a:rPr lang="th-TH" sz="2000" dirty="0">
                  <a:solidFill>
                    <a:prstClr val="black"/>
                  </a:solidFill>
                </a:rPr>
                <a:t>แขวนผ้า</a:t>
              </a:r>
              <a:endParaRPr lang="en-US" sz="20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697131" y="5485153"/>
            <a:ext cx="3852527" cy="1368836"/>
            <a:chOff x="717056" y="5506700"/>
            <a:chExt cx="3852527" cy="1368836"/>
          </a:xfrm>
        </p:grpSpPr>
        <p:sp>
          <p:nvSpPr>
            <p:cNvPr id="20" name="TextBox 19"/>
            <p:cNvSpPr txBox="1"/>
            <p:nvPr/>
          </p:nvSpPr>
          <p:spPr>
            <a:xfrm>
              <a:off x="939825" y="5506703"/>
              <a:ext cx="34925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ถ้ามีเงินทุน</a:t>
              </a:r>
              <a:r>
                <a:rPr lang="th-TH" sz="2000" dirty="0" smtClean="0">
                  <a:solidFill>
                    <a:prstClr val="black"/>
                  </a:solidFill>
                </a:rPr>
                <a:t>น้อยสามารถ</a:t>
              </a:r>
              <a:r>
                <a:rPr lang="th-TH" sz="2000" dirty="0">
                  <a:solidFill>
                    <a:prstClr val="black"/>
                  </a:solidFill>
                </a:rPr>
                <a:t>เปลี่ยนมาใช้เครื่องซัก</a:t>
              </a:r>
              <a:r>
                <a:rPr lang="th-TH" sz="2000" dirty="0" smtClean="0">
                  <a:solidFill>
                    <a:prstClr val="black"/>
                  </a:solidFill>
                </a:rPr>
                <a:t>ผ้า</a:t>
              </a:r>
            </a:p>
            <a:p>
              <a:r>
                <a:rPr lang="th-TH" sz="2000" dirty="0" smtClean="0">
                  <a:solidFill>
                    <a:prstClr val="black"/>
                  </a:solidFill>
                </a:rPr>
                <a:t>แบบ </a:t>
              </a:r>
              <a:r>
                <a:rPr lang="th-TH" sz="2000" dirty="0">
                  <a:solidFill>
                    <a:prstClr val="black"/>
                  </a:solidFill>
                </a:rPr>
                <a:t>2 ถังแทน</a:t>
              </a:r>
              <a:r>
                <a:rPr lang="th-TH" sz="2000" dirty="0" smtClean="0">
                  <a:solidFill>
                    <a:prstClr val="black"/>
                  </a:solidFill>
                </a:rPr>
                <a:t>เครื่องซัก</a:t>
              </a:r>
              <a:r>
                <a:rPr lang="th-TH" sz="2000" dirty="0">
                  <a:solidFill>
                    <a:prstClr val="black"/>
                  </a:solidFill>
                </a:rPr>
                <a:t>ผ้าแบบถังเดี่ยวได้</a:t>
              </a:r>
            </a:p>
          </p:txBody>
        </p:sp>
        <p:grpSp>
          <p:nvGrpSpPr>
            <p:cNvPr id="21" name="กลุ่ม 20"/>
            <p:cNvGrpSpPr/>
            <p:nvPr/>
          </p:nvGrpSpPr>
          <p:grpSpPr>
            <a:xfrm>
              <a:off x="717056" y="5506700"/>
              <a:ext cx="251841" cy="874626"/>
              <a:chOff x="1215687" y="5156729"/>
              <a:chExt cx="105363" cy="528819"/>
            </a:xfrm>
          </p:grpSpPr>
          <p:cxnSp>
            <p:nvCxnSpPr>
              <p:cNvPr id="22" name="ตัวเชื่อมต่อตรง 21"/>
              <p:cNvCxnSpPr/>
              <p:nvPr/>
            </p:nvCxnSpPr>
            <p:spPr>
              <a:xfrm flipH="1">
                <a:off x="1218904" y="5156729"/>
                <a:ext cx="502" cy="528818"/>
              </a:xfrm>
              <a:prstGeom prst="line">
                <a:avLst/>
              </a:prstGeom>
              <a:ln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ตัวเชื่อมต่อตรง 22"/>
              <p:cNvCxnSpPr/>
              <p:nvPr/>
            </p:nvCxnSpPr>
            <p:spPr>
              <a:xfrm>
                <a:off x="1227376" y="5291612"/>
                <a:ext cx="93674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ตัวเชื่อมต่อตรง 23"/>
              <p:cNvCxnSpPr/>
              <p:nvPr/>
            </p:nvCxnSpPr>
            <p:spPr>
              <a:xfrm>
                <a:off x="1215687" y="5685547"/>
                <a:ext cx="105363" cy="1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939824" y="6167650"/>
              <a:ext cx="36297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การซัก อบ รีด ต้องมีคุณภาพทั้งฝีมือและการ</a:t>
              </a:r>
              <a:r>
                <a:rPr lang="th-TH" sz="2000" dirty="0" smtClean="0">
                  <a:solidFill>
                    <a:prstClr val="black"/>
                  </a:solidFill>
                </a:rPr>
                <a:t>บริการ</a:t>
              </a:r>
            </a:p>
            <a:p>
              <a:r>
                <a:rPr lang="th-TH" sz="2000" dirty="0" smtClean="0">
                  <a:solidFill>
                    <a:prstClr val="black"/>
                  </a:solidFill>
                </a:rPr>
                <a:t>ควร</a:t>
              </a:r>
              <a:r>
                <a:rPr lang="th-TH" sz="2000" dirty="0">
                  <a:solidFill>
                    <a:prstClr val="black"/>
                  </a:solidFill>
                </a:rPr>
                <a:t>ตรงต่อ</a:t>
              </a:r>
              <a:r>
                <a:rPr lang="th-TH" sz="2000" dirty="0" smtClean="0">
                  <a:solidFill>
                    <a:prstClr val="black"/>
                  </a:solidFill>
                </a:rPr>
                <a:t>เวลากำหนด</a:t>
              </a:r>
              <a:r>
                <a:rPr lang="th-TH" sz="2000" dirty="0">
                  <a:solidFill>
                    <a:prstClr val="black"/>
                  </a:solidFill>
                </a:rPr>
                <a:t>นัดหมายของลูกค้า</a:t>
              </a:r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221410" y="4702233"/>
            <a:ext cx="1236297" cy="761241"/>
            <a:chOff x="221409" y="4681203"/>
            <a:chExt cx="1236297" cy="761241"/>
          </a:xfrm>
        </p:grpSpPr>
        <p:cxnSp>
          <p:nvCxnSpPr>
            <p:cNvPr id="25" name="ตัวเชื่อมต่อตรง 24"/>
            <p:cNvCxnSpPr/>
            <p:nvPr/>
          </p:nvCxnSpPr>
          <p:spPr>
            <a:xfrm flipV="1">
              <a:off x="724741" y="4681203"/>
              <a:ext cx="0" cy="359238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8" name="กลุ่ม 57"/>
            <p:cNvGrpSpPr/>
            <p:nvPr/>
          </p:nvGrpSpPr>
          <p:grpSpPr>
            <a:xfrm>
              <a:off x="221409" y="4954112"/>
              <a:ext cx="1236297" cy="488332"/>
              <a:chOff x="400849" y="4556958"/>
              <a:chExt cx="1236297" cy="48833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9" name="สี่เหลี่ยมผืนผ้ามุมมน 58"/>
              <p:cNvSpPr/>
              <p:nvPr/>
            </p:nvSpPr>
            <p:spPr>
              <a:xfrm>
                <a:off x="400849" y="4556958"/>
                <a:ext cx="1236297" cy="475152"/>
              </a:xfrm>
              <a:prstGeom prst="roundRect">
                <a:avLst/>
              </a:prstGeom>
              <a:solidFill>
                <a:srgbClr val="EE86E7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60" name="สี่เหลี่ยมผืนผ้า 59"/>
              <p:cNvSpPr/>
              <p:nvPr/>
            </p:nvSpPr>
            <p:spPr>
              <a:xfrm>
                <a:off x="400850" y="4583625"/>
                <a:ext cx="1231427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>
                    <a:solidFill>
                      <a:sysClr val="window" lastClr="FFFFFF"/>
                    </a:solidFill>
                  </a:rPr>
                  <a:t>ข้อเสนอแนะ</a:t>
                </a:r>
              </a:p>
            </p:txBody>
          </p:sp>
        </p:grpSp>
      </p:grpSp>
      <p:grpSp>
        <p:nvGrpSpPr>
          <p:cNvPr id="13" name="กลุ่ม 12"/>
          <p:cNvGrpSpPr/>
          <p:nvPr/>
        </p:nvGrpSpPr>
        <p:grpSpPr>
          <a:xfrm>
            <a:off x="2612545" y="2838659"/>
            <a:ext cx="1269035" cy="492444"/>
            <a:chOff x="2234606" y="1842505"/>
            <a:chExt cx="1269035" cy="492444"/>
          </a:xfrm>
        </p:grpSpPr>
        <p:grpSp>
          <p:nvGrpSpPr>
            <p:cNvPr id="29" name="กลุ่ม 28"/>
            <p:cNvGrpSpPr/>
            <p:nvPr/>
          </p:nvGrpSpPr>
          <p:grpSpPr>
            <a:xfrm>
              <a:off x="2444483" y="1842505"/>
              <a:ext cx="1059158" cy="492444"/>
              <a:chOff x="2608049" y="911723"/>
              <a:chExt cx="1059158" cy="492444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0" name="สี่เหลี่ยมผืนผ้ามุมมน 29"/>
              <p:cNvSpPr/>
              <p:nvPr/>
            </p:nvSpPr>
            <p:spPr>
              <a:xfrm>
                <a:off x="2608049" y="911723"/>
                <a:ext cx="1059158" cy="492444"/>
              </a:xfrm>
              <a:prstGeom prst="roundRect">
                <a:avLst/>
              </a:prstGeom>
              <a:solidFill>
                <a:srgbClr val="EE86E7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1" name="สี่เหลี่ยมผืนผ้า 30"/>
              <p:cNvSpPr/>
              <p:nvPr/>
            </p:nvSpPr>
            <p:spPr>
              <a:xfrm>
                <a:off x="2675375" y="929516"/>
                <a:ext cx="974946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เงินลงทุน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  <p:cxnSp>
          <p:nvCxnSpPr>
            <p:cNvPr id="56" name="ตัวเชื่อมต่อตรง 55"/>
            <p:cNvCxnSpPr>
              <a:stCxn id="30" idx="1"/>
            </p:cNvCxnSpPr>
            <p:nvPr/>
          </p:nvCxnSpPr>
          <p:spPr>
            <a:xfrm flipH="1" flipV="1">
              <a:off x="2234606" y="2083489"/>
              <a:ext cx="209877" cy="5238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4329760" y="1263841"/>
            <a:ext cx="247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C00000"/>
                </a:solidFill>
              </a:rPr>
              <a:t>การบริการซัก อบ รีด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65" name="กลุ่ม 64"/>
          <p:cNvGrpSpPr/>
          <p:nvPr/>
        </p:nvGrpSpPr>
        <p:grpSpPr>
          <a:xfrm>
            <a:off x="919900" y="1230139"/>
            <a:ext cx="3072975" cy="601410"/>
            <a:chOff x="233770" y="846055"/>
            <a:chExt cx="5865355" cy="601410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33770" y="846055"/>
              <a:ext cx="5843735" cy="566728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sysClr val="window" lastClr="FFFFFF"/>
                </a:solidFill>
                <a:latin typeface="Calibri"/>
                <a:cs typeface="Cordia New"/>
              </a:endParaRPr>
            </a:p>
          </p:txBody>
        </p:sp>
        <p:sp>
          <p:nvSpPr>
            <p:cNvPr id="67" name="สี่เหลี่ยมผืนผ้า 66"/>
            <p:cNvSpPr/>
            <p:nvPr/>
          </p:nvSpPr>
          <p:spPr>
            <a:xfrm>
              <a:off x="263790" y="862690"/>
              <a:ext cx="58353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kern="0" dirty="0">
                  <a:solidFill>
                    <a:sysClr val="window" lastClr="FFFFFF"/>
                  </a:solidFill>
                </a:rPr>
                <a:t>ตัวอย่างการประกอบธุรกิจ</a:t>
              </a:r>
            </a:p>
          </p:txBody>
        </p:sp>
      </p:grpSp>
      <p:sp>
        <p:nvSpPr>
          <p:cNvPr id="68" name="เครื่องหมายบั้ง 67"/>
          <p:cNvSpPr/>
          <p:nvPr/>
        </p:nvSpPr>
        <p:spPr>
          <a:xfrm>
            <a:off x="4055985" y="1299972"/>
            <a:ext cx="201606" cy="491342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69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92</a:t>
            </a:fld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32" name="กลุ่ม 31"/>
          <p:cNvGrpSpPr/>
          <p:nvPr/>
        </p:nvGrpSpPr>
        <p:grpSpPr>
          <a:xfrm>
            <a:off x="2479175" y="4158798"/>
            <a:ext cx="1965008" cy="527988"/>
            <a:chOff x="2533943" y="3471567"/>
            <a:chExt cx="1965008" cy="527988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 flipH="1">
              <a:off x="2533943" y="3741546"/>
              <a:ext cx="536089" cy="2385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73" name="กลุ่ม 72"/>
            <p:cNvGrpSpPr/>
            <p:nvPr/>
          </p:nvGrpSpPr>
          <p:grpSpPr>
            <a:xfrm>
              <a:off x="2867005" y="3471567"/>
              <a:ext cx="1631946" cy="527988"/>
              <a:chOff x="2995011" y="3323629"/>
              <a:chExt cx="2635034" cy="527988"/>
            </a:xfrm>
          </p:grpSpPr>
          <p:sp>
            <p:nvSpPr>
              <p:cNvPr id="74" name="สี่เหลี่ยมผืนผ้ามุมมน 73"/>
              <p:cNvSpPr/>
              <p:nvPr/>
            </p:nvSpPr>
            <p:spPr>
              <a:xfrm>
                <a:off x="3063261" y="3323629"/>
                <a:ext cx="2427037" cy="527988"/>
              </a:xfrm>
              <a:prstGeom prst="roundRect">
                <a:avLst/>
              </a:prstGeom>
              <a:solidFill>
                <a:srgbClr val="EE86E7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75" name="สี่เหลี่ยมผืนผ้า 74"/>
              <p:cNvSpPr/>
              <p:nvPr/>
            </p:nvSpPr>
            <p:spPr>
              <a:xfrm>
                <a:off x="2995011" y="3366616"/>
                <a:ext cx="26350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วัสดุและอุปกรณ์</a:t>
                </a:r>
              </a:p>
            </p:txBody>
          </p:sp>
        </p:grp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02" y="2996952"/>
            <a:ext cx="2327810" cy="1807291"/>
          </a:xfrm>
          <a:prstGeom prst="rect">
            <a:avLst/>
          </a:prstGeom>
        </p:spPr>
      </p:pic>
      <p:grpSp>
        <p:nvGrpSpPr>
          <p:cNvPr id="71" name="Diagram group"/>
          <p:cNvGrpSpPr/>
          <p:nvPr/>
        </p:nvGrpSpPr>
        <p:grpSpPr>
          <a:xfrm>
            <a:off x="103449" y="373471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2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76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77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78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1410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4059758" y="1823596"/>
            <a:ext cx="4581854" cy="1486803"/>
          </a:xfrm>
          <a:prstGeom prst="wedgeRoundRectCallout">
            <a:avLst>
              <a:gd name="adj1" fmla="val -64403"/>
              <a:gd name="adj2" fmla="val 24790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การประกอบธุรกิจการบริการซัก อบ รีด ควรสร้างความประทับใจให้กับลูกค้า</a:t>
            </a:r>
          </a:p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ด้วยวิธีใด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545406" y="1663785"/>
            <a:ext cx="3123506" cy="1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195736" y="3904869"/>
            <a:ext cx="4685682" cy="2813267"/>
            <a:chOff x="3923928" y="3408219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3923928" y="3408219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70456" y="4295442"/>
              <a:ext cx="3972823" cy="533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ความสะอาด เรียบ และการตรงต่อเวลา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93</a:t>
            </a:fld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17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6125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กลุ่ม 75"/>
          <p:cNvGrpSpPr/>
          <p:nvPr/>
        </p:nvGrpSpPr>
        <p:grpSpPr>
          <a:xfrm>
            <a:off x="510907" y="6071960"/>
            <a:ext cx="4848929" cy="767811"/>
            <a:chOff x="519498" y="5642140"/>
            <a:chExt cx="4848929" cy="767811"/>
          </a:xfrm>
        </p:grpSpPr>
        <p:grpSp>
          <p:nvGrpSpPr>
            <p:cNvPr id="21" name="กลุ่ม 20"/>
            <p:cNvGrpSpPr/>
            <p:nvPr/>
          </p:nvGrpSpPr>
          <p:grpSpPr>
            <a:xfrm>
              <a:off x="519498" y="5642140"/>
              <a:ext cx="318461" cy="602341"/>
              <a:chOff x="1219406" y="5156729"/>
              <a:chExt cx="133235" cy="364189"/>
            </a:xfrm>
          </p:grpSpPr>
          <p:cxnSp>
            <p:nvCxnSpPr>
              <p:cNvPr id="22" name="ตัวเชื่อมต่อตรง 21"/>
              <p:cNvCxnSpPr/>
              <p:nvPr/>
            </p:nvCxnSpPr>
            <p:spPr>
              <a:xfrm>
                <a:off x="1219406" y="5156729"/>
                <a:ext cx="246" cy="36418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ตัวเชื่อมต่อตรง 22"/>
              <p:cNvCxnSpPr/>
              <p:nvPr/>
            </p:nvCxnSpPr>
            <p:spPr>
              <a:xfrm>
                <a:off x="1227376" y="5291612"/>
                <a:ext cx="125265" cy="1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ตัวเชื่อมต่อตรง 23"/>
              <p:cNvCxnSpPr/>
              <p:nvPr/>
            </p:nvCxnSpPr>
            <p:spPr>
              <a:xfrm>
                <a:off x="1224833" y="5520917"/>
                <a:ext cx="125792" cy="1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93" name="สี่เหลี่ยมผืนผ้า 92"/>
            <p:cNvSpPr/>
            <p:nvPr/>
          </p:nvSpPr>
          <p:spPr>
            <a:xfrm>
              <a:off x="796427" y="5671851"/>
              <a:ext cx="37119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  <a:latin typeface="WPPrimaryUnicode2013"/>
                </a:rPr>
                <a:t>ควรจัดตกแต่งร้านให้สวยงาม เพื่อดึงดูดใจลูกค้า</a:t>
              </a:r>
              <a:endParaRPr lang="th-TH" sz="2000" dirty="0">
                <a:solidFill>
                  <a:prstClr val="black"/>
                </a:solidFill>
              </a:endParaRPr>
            </a:p>
          </p:txBody>
        </p:sp>
        <p:sp>
          <p:nvSpPr>
            <p:cNvPr id="99" name="สี่เหลี่ยมผืนผ้า 98"/>
            <p:cNvSpPr/>
            <p:nvPr/>
          </p:nvSpPr>
          <p:spPr>
            <a:xfrm>
              <a:off x="796427" y="6009841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ควรเลือกซื้อ</a:t>
              </a:r>
              <a:r>
                <a:rPr lang="th-TH" sz="2000" dirty="0" smtClean="0">
                  <a:solidFill>
                    <a:prstClr val="black"/>
                  </a:solidFill>
                </a:rPr>
                <a:t>ดอกไม้ที่</a:t>
              </a:r>
              <a:r>
                <a:rPr lang="th-TH" sz="2000" dirty="0">
                  <a:solidFill>
                    <a:prstClr val="black"/>
                  </a:solidFill>
                </a:rPr>
                <a:t>สด มีสีสันสวยงาม และเป็นที่นิยมของลูกค้า</a:t>
              </a:r>
            </a:p>
          </p:txBody>
        </p:sp>
      </p:grpSp>
      <p:grpSp>
        <p:nvGrpSpPr>
          <p:cNvPr id="50" name="กลุ่ม 49"/>
          <p:cNvGrpSpPr/>
          <p:nvPr/>
        </p:nvGrpSpPr>
        <p:grpSpPr>
          <a:xfrm>
            <a:off x="3752993" y="2989844"/>
            <a:ext cx="3372547" cy="400110"/>
            <a:chOff x="4450213" y="2571432"/>
            <a:chExt cx="3372547" cy="400110"/>
          </a:xfrm>
        </p:grpSpPr>
        <p:cxnSp>
          <p:nvCxnSpPr>
            <p:cNvPr id="42" name="ตัวเชื่อมต่อตรง 41"/>
            <p:cNvCxnSpPr/>
            <p:nvPr/>
          </p:nvCxnSpPr>
          <p:spPr>
            <a:xfrm>
              <a:off x="4450213" y="2796345"/>
              <a:ext cx="418421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868634" y="2571432"/>
              <a:ext cx="29541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42925" algn="l"/>
                  <a:tab pos="808038" algn="l"/>
                </a:tabLst>
              </a:pPr>
              <a:r>
                <a:rPr lang="th-TH" sz="2000" dirty="0">
                  <a:solidFill>
                    <a:prstClr val="black"/>
                  </a:solidFill>
                </a:rPr>
                <a:t>ประมาณ 10,000 บาทต่อเดือน</a:t>
              </a:r>
            </a:p>
          </p:txBody>
        </p:sp>
      </p:grpSp>
      <p:grpSp>
        <p:nvGrpSpPr>
          <p:cNvPr id="13" name="กลุ่ม 12"/>
          <p:cNvGrpSpPr/>
          <p:nvPr/>
        </p:nvGrpSpPr>
        <p:grpSpPr>
          <a:xfrm>
            <a:off x="187490" y="2065899"/>
            <a:ext cx="1497496" cy="686591"/>
            <a:chOff x="187490" y="1647487"/>
            <a:chExt cx="1497496" cy="686591"/>
          </a:xfrm>
        </p:grpSpPr>
        <p:cxnSp>
          <p:nvCxnSpPr>
            <p:cNvPr id="15" name="ตัวเชื่อมต่อตรง 14"/>
            <p:cNvCxnSpPr/>
            <p:nvPr/>
          </p:nvCxnSpPr>
          <p:spPr>
            <a:xfrm flipV="1">
              <a:off x="936238" y="2029804"/>
              <a:ext cx="0" cy="304274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87490" y="1647487"/>
              <a:ext cx="1497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solidFill>
                    <a:prstClr val="black"/>
                  </a:solidFill>
                </a:rPr>
                <a:t>ธุรกิจขายสินค้า</a:t>
              </a: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4420320" y="4286110"/>
            <a:ext cx="5056932" cy="2142143"/>
            <a:chOff x="4469468" y="3758651"/>
            <a:chExt cx="5056932" cy="2142143"/>
          </a:xfrm>
        </p:grpSpPr>
        <p:cxnSp>
          <p:nvCxnSpPr>
            <p:cNvPr id="91" name="ตัวเชื่อมต่อตรง 90"/>
            <p:cNvCxnSpPr/>
            <p:nvPr/>
          </p:nvCxnSpPr>
          <p:spPr>
            <a:xfrm flipH="1">
              <a:off x="4469468" y="4316787"/>
              <a:ext cx="23357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90" name="กลุ่ม 89"/>
            <p:cNvGrpSpPr/>
            <p:nvPr/>
          </p:nvGrpSpPr>
          <p:grpSpPr>
            <a:xfrm>
              <a:off x="4677258" y="3758651"/>
              <a:ext cx="4849142" cy="2142143"/>
              <a:chOff x="5064362" y="3868474"/>
              <a:chExt cx="4849142" cy="2142143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5341504" y="4207557"/>
                <a:ext cx="28117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>
                    <a:latin typeface="WPPrimaryUnicode2013"/>
                  </a:rPr>
                  <a:t>ออกแบบและตกแต่งร้านให้สวยงาม</a:t>
                </a:r>
                <a:endParaRPr lang="th-TH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41504" y="3868474"/>
                <a:ext cx="39365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>
                    <a:solidFill>
                      <a:prstClr val="black"/>
                    </a:solidFill>
                  </a:rPr>
                  <a:t>จัดหาสถานที่ตั้งร้านหรือแผงลอยใน</a:t>
                </a:r>
                <a:r>
                  <a:rPr lang="th-TH" sz="2000" dirty="0" err="1" smtClean="0">
                    <a:solidFill>
                      <a:prstClr val="black"/>
                    </a:solidFill>
                  </a:rPr>
                  <a:t>ทำเล</a:t>
                </a:r>
                <a:r>
                  <a:rPr lang="th-TH" sz="2000" dirty="0">
                    <a:solidFill>
                      <a:prstClr val="black"/>
                    </a:solidFill>
                  </a:rPr>
                  <a:t>ที่เหมาะสม</a:t>
                </a:r>
              </a:p>
            </p:txBody>
          </p:sp>
          <p:grpSp>
            <p:nvGrpSpPr>
              <p:cNvPr id="51" name="กลุ่ม 50"/>
              <p:cNvGrpSpPr/>
              <p:nvPr/>
            </p:nvGrpSpPr>
            <p:grpSpPr>
              <a:xfrm>
                <a:off x="5064362" y="4067934"/>
                <a:ext cx="307806" cy="1393910"/>
                <a:chOff x="4812028" y="4580960"/>
                <a:chExt cx="307806" cy="1393910"/>
              </a:xfrm>
            </p:grpSpPr>
            <p:cxnSp>
              <p:nvCxnSpPr>
                <p:cNvPr id="12" name="ตัวเชื่อมต่อตรง 11"/>
                <p:cNvCxnSpPr/>
                <p:nvPr/>
              </p:nvCxnSpPr>
              <p:spPr>
                <a:xfrm>
                  <a:off x="4812028" y="4580960"/>
                  <a:ext cx="277142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ตัวเชื่อมต่อตรง 2"/>
                <p:cNvCxnSpPr/>
                <p:nvPr/>
              </p:nvCxnSpPr>
              <p:spPr>
                <a:xfrm>
                  <a:off x="4814206" y="4947770"/>
                  <a:ext cx="305628" cy="277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ตัวเชื่อมต่อตรง 10"/>
                <p:cNvCxnSpPr/>
                <p:nvPr/>
              </p:nvCxnSpPr>
              <p:spPr>
                <a:xfrm>
                  <a:off x="4812030" y="4580960"/>
                  <a:ext cx="7330" cy="139391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ตัวเชื่อมต่อตรง 44"/>
                <p:cNvCxnSpPr/>
                <p:nvPr/>
              </p:nvCxnSpPr>
              <p:spPr>
                <a:xfrm>
                  <a:off x="4814206" y="5273630"/>
                  <a:ext cx="296325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headEnd type="none" w="med" len="med"/>
                  <a:tailEnd type="triangle" w="med" len="med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/>
              <p:cNvSpPr txBox="1"/>
              <p:nvPr/>
            </p:nvSpPr>
            <p:spPr>
              <a:xfrm>
                <a:off x="5343659" y="4560549"/>
                <a:ext cx="4223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dirty="0">
                    <a:latin typeface="WPPrimaryUnicode2013"/>
                  </a:rPr>
                  <a:t>จัดเตรียมวัสดุและอุปกรณ์ในการจัดดอกไม้ให้พร้อม</a:t>
                </a:r>
                <a:endParaRPr lang="th-TH" sz="20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1" name="ตัวเชื่อมต่อตรง 70"/>
              <p:cNvCxnSpPr/>
              <p:nvPr/>
            </p:nvCxnSpPr>
            <p:spPr>
              <a:xfrm>
                <a:off x="5071694" y="5118463"/>
                <a:ext cx="305628" cy="0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6" name="สี่เหลี่ยมผืนผ้า 85"/>
              <p:cNvSpPr/>
              <p:nvPr/>
            </p:nvSpPr>
            <p:spPr>
              <a:xfrm>
                <a:off x="5341504" y="4905393"/>
                <a:ext cx="4572000" cy="4001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h-TH" sz="2000" dirty="0">
                    <a:solidFill>
                      <a:prstClr val="black"/>
                    </a:solidFill>
                  </a:rPr>
                  <a:t>หาแหล่งตลาดดอกไม้</a:t>
                </a:r>
              </a:p>
            </p:txBody>
          </p:sp>
          <p:cxnSp>
            <p:nvCxnSpPr>
              <p:cNvPr id="87" name="ตัวเชื่อมต่อตรง 86"/>
              <p:cNvCxnSpPr/>
              <p:nvPr/>
            </p:nvCxnSpPr>
            <p:spPr>
              <a:xfrm>
                <a:off x="5071694" y="5461844"/>
                <a:ext cx="305628" cy="0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8" name="สี่เหลี่ยมผืนผ้า 87"/>
              <p:cNvSpPr/>
              <p:nvPr/>
            </p:nvSpPr>
            <p:spPr>
              <a:xfrm>
                <a:off x="5341504" y="5302731"/>
                <a:ext cx="355518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000" dirty="0">
                    <a:solidFill>
                      <a:prstClr val="black"/>
                    </a:solidFill>
                    <a:latin typeface="WPPrimaryUnicode2013"/>
                  </a:rPr>
                  <a:t>ศึกษา</a:t>
                </a:r>
                <a:r>
                  <a:rPr lang="th-TH" sz="2000" dirty="0" smtClean="0">
                    <a:solidFill>
                      <a:prstClr val="black"/>
                    </a:solidFill>
                    <a:latin typeface="WPPrimaryUnicode2013"/>
                  </a:rPr>
                  <a:t>เกี่ยวกับดอกไม้</a:t>
                </a:r>
                <a:r>
                  <a:rPr lang="th-TH" sz="2000" dirty="0">
                    <a:solidFill>
                      <a:prstClr val="black"/>
                    </a:solidFill>
                    <a:latin typeface="WPPrimaryUnicode2013"/>
                  </a:rPr>
                  <a:t>และฝึกฝนการจัด</a:t>
                </a:r>
                <a:r>
                  <a:rPr lang="th-TH" sz="2000" dirty="0" smtClean="0">
                    <a:solidFill>
                      <a:prstClr val="black"/>
                    </a:solidFill>
                    <a:latin typeface="WPPrimaryUnicode2013"/>
                  </a:rPr>
                  <a:t>ดอกไม้</a:t>
                </a:r>
              </a:p>
              <a:p>
                <a:r>
                  <a:rPr lang="th-TH" sz="2000" dirty="0" smtClean="0">
                    <a:solidFill>
                      <a:prstClr val="black"/>
                    </a:solidFill>
                    <a:latin typeface="WPPrimaryUnicode2013"/>
                  </a:rPr>
                  <a:t>ใน</a:t>
                </a:r>
                <a:r>
                  <a:rPr lang="th-TH" sz="2000" dirty="0">
                    <a:solidFill>
                      <a:prstClr val="black"/>
                    </a:solidFill>
                    <a:latin typeface="WPPrimaryUnicode2013"/>
                  </a:rPr>
                  <a:t>รูปแบบต่าง ๆ</a:t>
                </a:r>
                <a:endParaRPr lang="th-TH" sz="20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5" name="กลุ่ม 54"/>
          <p:cNvGrpSpPr/>
          <p:nvPr/>
        </p:nvGrpSpPr>
        <p:grpSpPr>
          <a:xfrm>
            <a:off x="2091076" y="4625193"/>
            <a:ext cx="2349737" cy="470772"/>
            <a:chOff x="2091076" y="4206781"/>
            <a:chExt cx="2349737" cy="470772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 flipH="1">
              <a:off x="2091076" y="4446720"/>
              <a:ext cx="85344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5" name="กลุ่ม 34"/>
            <p:cNvGrpSpPr/>
            <p:nvPr/>
          </p:nvGrpSpPr>
          <p:grpSpPr>
            <a:xfrm>
              <a:off x="2904500" y="4206781"/>
              <a:ext cx="1536313" cy="470772"/>
              <a:chOff x="2036600" y="4077812"/>
              <a:chExt cx="1500032" cy="47077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6" name="สี่เหลี่ยมผืนผ้ามุมมน 35"/>
              <p:cNvSpPr/>
              <p:nvPr/>
            </p:nvSpPr>
            <p:spPr>
              <a:xfrm>
                <a:off x="2036600" y="4077812"/>
                <a:ext cx="1500032" cy="458796"/>
              </a:xfrm>
              <a:prstGeom prst="roundRect">
                <a:avLst/>
              </a:prstGeom>
              <a:solidFill>
                <a:srgbClr val="FF66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7" name="สี่เหลี่ยมผืนผ้า 36"/>
              <p:cNvSpPr/>
              <p:nvPr/>
            </p:nvSpPr>
            <p:spPr>
              <a:xfrm>
                <a:off x="2176340" y="4086919"/>
                <a:ext cx="1247735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วิธีดำเนินการ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32" name="กลุ่ม 31"/>
          <p:cNvGrpSpPr/>
          <p:nvPr/>
        </p:nvGrpSpPr>
        <p:grpSpPr>
          <a:xfrm>
            <a:off x="3037413" y="2220837"/>
            <a:ext cx="5062569" cy="707886"/>
            <a:chOff x="3047378" y="2051607"/>
            <a:chExt cx="5062569" cy="707886"/>
          </a:xfrm>
        </p:grpSpPr>
        <p:cxnSp>
          <p:nvCxnSpPr>
            <p:cNvPr id="70" name="ตัวเชื่อมต่อตรง 69"/>
            <p:cNvCxnSpPr/>
            <p:nvPr/>
          </p:nvCxnSpPr>
          <p:spPr>
            <a:xfrm>
              <a:off x="3047378" y="2253529"/>
              <a:ext cx="328729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346059" y="2051607"/>
              <a:ext cx="4763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</a:rPr>
                <a:t>ค่าใช้จ่ายในการตกแต่งร้าน ค่าเช่าแผงลอย ค่าวัสดุและ</a:t>
              </a:r>
              <a:r>
                <a:rPr lang="th-TH" sz="2000" dirty="0" smtClean="0">
                  <a:solidFill>
                    <a:prstClr val="black"/>
                  </a:solidFill>
                </a:rPr>
                <a:t>รูปแบบ</a:t>
              </a:r>
            </a:p>
            <a:p>
              <a:r>
                <a:rPr lang="th-TH" sz="2000" dirty="0" smtClean="0">
                  <a:solidFill>
                    <a:prstClr val="black"/>
                  </a:solidFill>
                </a:rPr>
                <a:t>การตกแต่ง</a:t>
              </a:r>
              <a:r>
                <a:rPr lang="th-TH" sz="2000" dirty="0">
                  <a:solidFill>
                    <a:prstClr val="black"/>
                  </a:solidFill>
                </a:rPr>
                <a:t>ร้านต้องมีเงินทุนหมุนเวียนประมาณ 5,000–10,000 บาท</a:t>
              </a: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245792" y="2696841"/>
            <a:ext cx="1368152" cy="747487"/>
            <a:chOff x="245792" y="2278429"/>
            <a:chExt cx="1368152" cy="747487"/>
          </a:xfrm>
        </p:grpSpPr>
        <p:cxnSp>
          <p:nvCxnSpPr>
            <p:cNvPr id="10" name="ตัวเชื่อมต่อตรง 9"/>
            <p:cNvCxnSpPr/>
            <p:nvPr/>
          </p:nvCxnSpPr>
          <p:spPr>
            <a:xfrm flipH="1" flipV="1">
              <a:off x="929868" y="2802950"/>
              <a:ext cx="1" cy="22296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6" name="กลุ่ม 25"/>
            <p:cNvGrpSpPr/>
            <p:nvPr/>
          </p:nvGrpSpPr>
          <p:grpSpPr>
            <a:xfrm>
              <a:off x="245792" y="2278429"/>
              <a:ext cx="1368152" cy="524521"/>
              <a:chOff x="679664" y="1324979"/>
              <a:chExt cx="1368152" cy="524521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27" name="สี่เหลี่ยมผืนผ้ามุมมน 26"/>
              <p:cNvSpPr/>
              <p:nvPr/>
            </p:nvSpPr>
            <p:spPr>
              <a:xfrm>
                <a:off x="717033" y="1324979"/>
                <a:ext cx="1262679" cy="524521"/>
              </a:xfrm>
              <a:prstGeom prst="roundRect">
                <a:avLst/>
              </a:prstGeom>
              <a:solidFill>
                <a:srgbClr val="FF66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28" name="สี่เหลี่ยมผืนผ้า 27"/>
              <p:cNvSpPr/>
              <p:nvPr/>
            </p:nvSpPr>
            <p:spPr>
              <a:xfrm>
                <a:off x="679664" y="1373998"/>
                <a:ext cx="1368152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ประเภทธุรกิจ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49" name="กลุ่ม 48"/>
          <p:cNvGrpSpPr/>
          <p:nvPr/>
        </p:nvGrpSpPr>
        <p:grpSpPr>
          <a:xfrm>
            <a:off x="2090140" y="2988056"/>
            <a:ext cx="1708779" cy="473195"/>
            <a:chOff x="2090140" y="2569644"/>
            <a:chExt cx="1708779" cy="473195"/>
          </a:xfrm>
        </p:grpSpPr>
        <p:cxnSp>
          <p:nvCxnSpPr>
            <p:cNvPr id="72" name="ตัวเชื่อมต่อตรง 71"/>
            <p:cNvCxnSpPr/>
            <p:nvPr/>
          </p:nvCxnSpPr>
          <p:spPr>
            <a:xfrm>
              <a:off x="2105730" y="2779377"/>
              <a:ext cx="0" cy="26346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ตัวเชื่อมต่อตรง 6"/>
            <p:cNvCxnSpPr/>
            <p:nvPr/>
          </p:nvCxnSpPr>
          <p:spPr>
            <a:xfrm flipH="1">
              <a:off x="2090140" y="2789113"/>
              <a:ext cx="814361" cy="723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9" name="กลุ่ม 38"/>
            <p:cNvGrpSpPr/>
            <p:nvPr/>
          </p:nvGrpSpPr>
          <p:grpSpPr>
            <a:xfrm>
              <a:off x="2797075" y="2569644"/>
              <a:ext cx="1001844" cy="461665"/>
              <a:chOff x="3590622" y="2732813"/>
              <a:chExt cx="1001844" cy="461665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0" name="สี่เหลี่ยมผืนผ้ามุมมน 39"/>
              <p:cNvSpPr/>
              <p:nvPr/>
            </p:nvSpPr>
            <p:spPr>
              <a:xfrm>
                <a:off x="3604482" y="2732813"/>
                <a:ext cx="942058" cy="450135"/>
              </a:xfrm>
              <a:prstGeom prst="roundRect">
                <a:avLst/>
              </a:prstGeom>
              <a:solidFill>
                <a:srgbClr val="FF66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41" name="TextBox 40"/>
              <p:cNvSpPr txBox="1"/>
              <p:nvPr/>
            </p:nvSpPr>
            <p:spPr>
              <a:xfrm>
                <a:off x="3590622" y="2732813"/>
                <a:ext cx="1001844" cy="461665"/>
              </a:xfrm>
              <a:prstGeom prst="rect">
                <a:avLst/>
              </a:prstGeom>
              <a:noFill/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รายได้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53" name="กลุ่ม 52"/>
          <p:cNvGrpSpPr/>
          <p:nvPr/>
        </p:nvGrpSpPr>
        <p:grpSpPr>
          <a:xfrm>
            <a:off x="3853536" y="3506944"/>
            <a:ext cx="3855532" cy="707886"/>
            <a:chOff x="3853536" y="3088532"/>
            <a:chExt cx="3855532" cy="707886"/>
          </a:xfrm>
        </p:grpSpPr>
        <p:cxnSp>
          <p:nvCxnSpPr>
            <p:cNvPr id="5" name="ตัวเชื่อมต่อตรง 4"/>
            <p:cNvCxnSpPr/>
            <p:nvPr/>
          </p:nvCxnSpPr>
          <p:spPr>
            <a:xfrm>
              <a:off x="3853536" y="3480207"/>
              <a:ext cx="425101" cy="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65836" y="3088532"/>
              <a:ext cx="344323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  <a:latin typeface="WPPrimaryUnicode2013"/>
                </a:rPr>
                <a:t>ดอกไม้สดชนิดต่าง ๆ </a:t>
              </a:r>
              <a:r>
                <a:rPr lang="th-TH" sz="2000" dirty="0" err="1">
                  <a:solidFill>
                    <a:prstClr val="black"/>
                  </a:solidFill>
                  <a:latin typeface="WPPrimaryUnicode2013"/>
                </a:rPr>
                <a:t>โฟม</a:t>
              </a:r>
              <a:r>
                <a:rPr lang="th-TH" sz="2000" dirty="0">
                  <a:solidFill>
                    <a:prstClr val="black"/>
                  </a:solidFill>
                  <a:latin typeface="WPPrimaryUnicode2013"/>
                </a:rPr>
                <a:t> ผ้า กาว ลวด โอเอซิส </a:t>
              </a:r>
              <a:endParaRPr lang="th-TH" sz="2000" dirty="0" smtClean="0">
                <a:solidFill>
                  <a:prstClr val="black"/>
                </a:solidFill>
                <a:latin typeface="WPPrimaryUnicode2013"/>
              </a:endParaRPr>
            </a:p>
            <a:p>
              <a:r>
                <a:rPr lang="th-TH" sz="2000" dirty="0" smtClean="0">
                  <a:solidFill>
                    <a:prstClr val="black"/>
                  </a:solidFill>
                  <a:latin typeface="WPPrimaryUnicode2013"/>
                </a:rPr>
                <a:t>กรรไกร </a:t>
              </a:r>
              <a:r>
                <a:rPr lang="th-TH" sz="2000" dirty="0">
                  <a:solidFill>
                    <a:prstClr val="black"/>
                  </a:solidFill>
                  <a:latin typeface="WPPrimaryUnicode2013"/>
                </a:rPr>
                <a:t>ริบบิ้น </a:t>
              </a:r>
              <a:r>
                <a:rPr lang="th-TH" sz="2000" dirty="0" smtClean="0">
                  <a:solidFill>
                    <a:prstClr val="black"/>
                  </a:solidFill>
                  <a:latin typeface="WPPrimaryUnicode2013"/>
                </a:rPr>
                <a:t>และแจกันรูปแบบ</a:t>
              </a:r>
              <a:r>
                <a:rPr lang="th-TH" sz="2000" dirty="0">
                  <a:solidFill>
                    <a:prstClr val="black"/>
                  </a:solidFill>
                  <a:latin typeface="WPPrimaryUnicode2013"/>
                </a:rPr>
                <a:t>ต่าง ๆ</a:t>
              </a:r>
              <a:endParaRPr lang="en-US" sz="20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กลุ่ม 56"/>
          <p:cNvGrpSpPr/>
          <p:nvPr/>
        </p:nvGrpSpPr>
        <p:grpSpPr>
          <a:xfrm>
            <a:off x="121457" y="5426681"/>
            <a:ext cx="1464664" cy="647155"/>
            <a:chOff x="130048" y="4996861"/>
            <a:chExt cx="1464664" cy="647155"/>
          </a:xfrm>
        </p:grpSpPr>
        <p:cxnSp>
          <p:nvCxnSpPr>
            <p:cNvPr id="25" name="ตัวเชื่อมต่อตรง 24"/>
            <p:cNvCxnSpPr/>
            <p:nvPr/>
          </p:nvCxnSpPr>
          <p:spPr>
            <a:xfrm flipH="1" flipV="1">
              <a:off x="519497" y="4996861"/>
              <a:ext cx="587" cy="31764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8" name="กลุ่ม 57"/>
            <p:cNvGrpSpPr/>
            <p:nvPr/>
          </p:nvGrpSpPr>
          <p:grpSpPr>
            <a:xfrm>
              <a:off x="130048" y="5155684"/>
              <a:ext cx="1464664" cy="488332"/>
              <a:chOff x="288221" y="4556958"/>
              <a:chExt cx="1464664" cy="48833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9" name="สี่เหลี่ยมผืนผ้ามุมมน 58"/>
              <p:cNvSpPr/>
              <p:nvPr/>
            </p:nvSpPr>
            <p:spPr>
              <a:xfrm>
                <a:off x="288221" y="4556958"/>
                <a:ext cx="1464664" cy="475152"/>
              </a:xfrm>
              <a:prstGeom prst="roundRect">
                <a:avLst/>
              </a:prstGeom>
              <a:solidFill>
                <a:srgbClr val="FF66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60" name="สี่เหลี่ยมผืนผ้า 59"/>
              <p:cNvSpPr/>
              <p:nvPr/>
            </p:nvSpPr>
            <p:spPr>
              <a:xfrm>
                <a:off x="400850" y="4583625"/>
                <a:ext cx="1231427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>
                    <a:solidFill>
                      <a:sysClr val="window" lastClr="FFFFFF"/>
                    </a:solidFill>
                  </a:rPr>
                  <a:t>ข้อเสนอแนะ</a:t>
                </a:r>
              </a:p>
            </p:txBody>
          </p:sp>
        </p:grpSp>
      </p:grpSp>
      <p:grpSp>
        <p:nvGrpSpPr>
          <p:cNvPr id="17" name="กลุ่ม 16"/>
          <p:cNvGrpSpPr/>
          <p:nvPr/>
        </p:nvGrpSpPr>
        <p:grpSpPr>
          <a:xfrm>
            <a:off x="1744802" y="2144703"/>
            <a:ext cx="1285932" cy="1362241"/>
            <a:chOff x="1761446" y="2007307"/>
            <a:chExt cx="1285932" cy="1362241"/>
          </a:xfrm>
        </p:grpSpPr>
        <p:cxnSp>
          <p:nvCxnSpPr>
            <p:cNvPr id="8" name="ตัวเชื่อมต่อตรง 7"/>
            <p:cNvCxnSpPr/>
            <p:nvPr/>
          </p:nvCxnSpPr>
          <p:spPr>
            <a:xfrm>
              <a:off x="1761446" y="2247770"/>
              <a:ext cx="0" cy="112177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9" name="กลุ่ม 28"/>
            <p:cNvGrpSpPr/>
            <p:nvPr/>
          </p:nvGrpSpPr>
          <p:grpSpPr>
            <a:xfrm>
              <a:off x="1988220" y="2007307"/>
              <a:ext cx="1059158" cy="492444"/>
              <a:chOff x="2608049" y="911723"/>
              <a:chExt cx="1059158" cy="492444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0" name="สี่เหลี่ยมผืนผ้ามุมมน 29"/>
              <p:cNvSpPr/>
              <p:nvPr/>
            </p:nvSpPr>
            <p:spPr>
              <a:xfrm>
                <a:off x="2608049" y="911723"/>
                <a:ext cx="1059158" cy="492444"/>
              </a:xfrm>
              <a:prstGeom prst="roundRect">
                <a:avLst/>
              </a:prstGeom>
              <a:solidFill>
                <a:srgbClr val="FF66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1" name="สี่เหลี่ยมผืนผ้า 30"/>
              <p:cNvSpPr/>
              <p:nvPr/>
            </p:nvSpPr>
            <p:spPr>
              <a:xfrm>
                <a:off x="2675375" y="929516"/>
                <a:ext cx="974946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th-TH" sz="2400" b="1" kern="0" dirty="0" smtClean="0">
                    <a:solidFill>
                      <a:sysClr val="window" lastClr="FFFFFF"/>
                    </a:solidFill>
                  </a:rPr>
                  <a:t>เงินลงทุน</a:t>
                </a:r>
                <a:endParaRPr lang="th-TH" sz="2400" b="1" kern="0" dirty="0">
                  <a:solidFill>
                    <a:sysClr val="window" lastClr="FFFFFF"/>
                  </a:solidFill>
                </a:endParaRPr>
              </a:p>
            </p:txBody>
          </p:sp>
        </p:grpSp>
        <p:cxnSp>
          <p:nvCxnSpPr>
            <p:cNvPr id="56" name="ตัวเชื่อมต่อตรง 55"/>
            <p:cNvCxnSpPr/>
            <p:nvPr/>
          </p:nvCxnSpPr>
          <p:spPr>
            <a:xfrm flipH="1">
              <a:off x="1784132" y="2264444"/>
              <a:ext cx="22199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4154576" y="1366908"/>
            <a:ext cx="468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C00000"/>
                </a:solidFill>
              </a:rPr>
              <a:t>การขายดอกไม้และรับจัดดอกไม้</a:t>
            </a:r>
            <a:endParaRPr lang="th-TH" sz="3600" b="1" dirty="0">
              <a:solidFill>
                <a:srgbClr val="C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65" name="กลุ่ม 64"/>
          <p:cNvGrpSpPr/>
          <p:nvPr/>
        </p:nvGrpSpPr>
        <p:grpSpPr>
          <a:xfrm>
            <a:off x="648823" y="1376667"/>
            <a:ext cx="3150096" cy="605796"/>
            <a:chOff x="233770" y="846055"/>
            <a:chExt cx="6012555" cy="60579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33770" y="846055"/>
              <a:ext cx="6012555" cy="605796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sysClr val="window" lastClr="FFFFFF"/>
                </a:solidFill>
                <a:latin typeface="Calibri"/>
                <a:cs typeface="Cordia New"/>
              </a:endParaRPr>
            </a:p>
          </p:txBody>
        </p:sp>
        <p:sp>
          <p:nvSpPr>
            <p:cNvPr id="67" name="สี่เหลี่ยมผืนผ้า 66"/>
            <p:cNvSpPr/>
            <p:nvPr/>
          </p:nvSpPr>
          <p:spPr>
            <a:xfrm>
              <a:off x="297927" y="867075"/>
              <a:ext cx="58353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kern="0" dirty="0">
                  <a:solidFill>
                    <a:sysClr val="window" lastClr="FFFFFF"/>
                  </a:solidFill>
                </a:rPr>
                <a:t>ตัวอย่างการประกอบธุรกิจ</a:t>
              </a:r>
            </a:p>
          </p:txBody>
        </p:sp>
      </p:grpSp>
      <p:sp>
        <p:nvSpPr>
          <p:cNvPr id="68" name="เครื่องหมายบั้ง 67"/>
          <p:cNvSpPr/>
          <p:nvPr/>
        </p:nvSpPr>
        <p:spPr>
          <a:xfrm>
            <a:off x="3878775" y="1444403"/>
            <a:ext cx="201606" cy="491342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69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94</a:t>
            </a:fld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52" name="กลุ่ม 51"/>
          <p:cNvGrpSpPr/>
          <p:nvPr/>
        </p:nvGrpSpPr>
        <p:grpSpPr>
          <a:xfrm>
            <a:off x="2167818" y="3624800"/>
            <a:ext cx="1797506" cy="527988"/>
            <a:chOff x="2167818" y="3206388"/>
            <a:chExt cx="1797506" cy="527988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 flipH="1">
              <a:off x="2167818" y="3470382"/>
              <a:ext cx="27207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73" name="กลุ่ม 72"/>
            <p:cNvGrpSpPr/>
            <p:nvPr/>
          </p:nvGrpSpPr>
          <p:grpSpPr>
            <a:xfrm>
              <a:off x="2333378" y="3206388"/>
              <a:ext cx="1631946" cy="527988"/>
              <a:chOff x="2995011" y="3323629"/>
              <a:chExt cx="2635034" cy="527988"/>
            </a:xfrm>
          </p:grpSpPr>
          <p:sp>
            <p:nvSpPr>
              <p:cNvPr id="74" name="สี่เหลี่ยมผืนผ้ามุมมน 73"/>
              <p:cNvSpPr/>
              <p:nvPr/>
            </p:nvSpPr>
            <p:spPr>
              <a:xfrm>
                <a:off x="3063261" y="3323629"/>
                <a:ext cx="2427037" cy="527988"/>
              </a:xfrm>
              <a:prstGeom prst="roundRect">
                <a:avLst/>
              </a:prstGeom>
              <a:solidFill>
                <a:srgbClr val="FF6600"/>
              </a:solidFill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75" name="สี่เหลี่ยมผืนผ้า 74"/>
              <p:cNvSpPr/>
              <p:nvPr/>
            </p:nvSpPr>
            <p:spPr>
              <a:xfrm>
                <a:off x="2995011" y="3366616"/>
                <a:ext cx="263503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วัสดุและอุปกรณ์</a:t>
                </a:r>
              </a:p>
            </p:txBody>
          </p:sp>
        </p:grpSp>
      </p:grp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0" t="2782" r="3836" b="2903"/>
          <a:stretch/>
        </p:blipFill>
        <p:spPr>
          <a:xfrm>
            <a:off x="242677" y="3389954"/>
            <a:ext cx="1978674" cy="2050119"/>
          </a:xfrm>
          <a:prstGeom prst="rect">
            <a:avLst/>
          </a:prstGeom>
        </p:spPr>
      </p:pic>
      <p:grpSp>
        <p:nvGrpSpPr>
          <p:cNvPr id="78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9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80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81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82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88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3088436" y="1484784"/>
            <a:ext cx="5948060" cy="1944216"/>
          </a:xfrm>
          <a:prstGeom prst="wedgeRoundRectCallout">
            <a:avLst>
              <a:gd name="adj1" fmla="val -58665"/>
              <a:gd name="adj2" fmla="val 35084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i="1" kern="0" dirty="0" smtClean="0">
                <a:solidFill>
                  <a:prstClr val="black"/>
                </a:solidFill>
              </a:rPr>
              <a:t>ผู้ที่ประกอบธุรกิจการขายดอกไม้และรับจัดดอกไม้</a:t>
            </a:r>
          </a:p>
          <a:p>
            <a:pPr>
              <a:defRPr/>
            </a:pPr>
            <a:r>
              <a:rPr lang="th-TH" sz="3200" i="1" kern="0" dirty="0" smtClean="0">
                <a:solidFill>
                  <a:prstClr val="black"/>
                </a:solidFill>
              </a:rPr>
              <a:t>ควรเป็นผู้ที่มีความคิดสร้างสรรค์เป็นสำคัญ </a:t>
            </a:r>
          </a:p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จากข้อความนี้นักเรียนเห็นด้วยหรือไม่ เพราะอะไร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-63674" y="1826200"/>
            <a:ext cx="3123506" cy="1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263145" y="4018457"/>
            <a:ext cx="4685682" cy="2813267"/>
            <a:chOff x="3923928" y="3408219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3923928" y="3408219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70456" y="4295442"/>
              <a:ext cx="3474797" cy="139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เห็นด้วย เพราะจะทำให้สามารถสร้างสรรค์งานได้หลากหลายรูปแบบซึ่งจะทำให้ลูกค้าประทับใจ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95</a:t>
            </a:fld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17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9352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กลุ่ม 56"/>
          <p:cNvGrpSpPr/>
          <p:nvPr/>
        </p:nvGrpSpPr>
        <p:grpSpPr>
          <a:xfrm>
            <a:off x="4096138" y="3423779"/>
            <a:ext cx="3385588" cy="400110"/>
            <a:chOff x="4391475" y="2945669"/>
            <a:chExt cx="3385588" cy="400110"/>
          </a:xfrm>
        </p:grpSpPr>
        <p:cxnSp>
          <p:nvCxnSpPr>
            <p:cNvPr id="42" name="ตัวเชื่อมต่อตรง 41"/>
            <p:cNvCxnSpPr/>
            <p:nvPr/>
          </p:nvCxnSpPr>
          <p:spPr>
            <a:xfrm>
              <a:off x="4391475" y="3182268"/>
              <a:ext cx="418421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822937" y="2945669"/>
              <a:ext cx="29541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42925" algn="l"/>
                  <a:tab pos="808038" algn="l"/>
                </a:tabLst>
              </a:pPr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วันละ</a:t>
              </a:r>
              <a:r>
                <a:rPr lang="th-TH" sz="20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sz="2000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2,000–4,000 </a:t>
              </a:r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บาท ต่อเดือน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71" name="กลุ่ม 70"/>
          <p:cNvGrpSpPr/>
          <p:nvPr/>
        </p:nvGrpSpPr>
        <p:grpSpPr>
          <a:xfrm>
            <a:off x="4261472" y="4939397"/>
            <a:ext cx="2166451" cy="1112418"/>
            <a:chOff x="4604203" y="4615314"/>
            <a:chExt cx="2166451" cy="1112418"/>
          </a:xfrm>
        </p:grpSpPr>
        <p:sp>
          <p:nvSpPr>
            <p:cNvPr id="18" name="TextBox 17"/>
            <p:cNvSpPr txBox="1"/>
            <p:nvPr/>
          </p:nvSpPr>
          <p:spPr>
            <a:xfrm>
              <a:off x="5110228" y="4991965"/>
              <a:ext cx="16604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การปลูกในกระถาง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92775" y="4615314"/>
              <a:ext cx="1588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การเตรียมดิน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51" name="กลุ่ม 50"/>
            <p:cNvGrpSpPr/>
            <p:nvPr/>
          </p:nvGrpSpPr>
          <p:grpSpPr>
            <a:xfrm>
              <a:off x="4604203" y="4791813"/>
              <a:ext cx="544143" cy="767709"/>
              <a:chOff x="4611374" y="4580960"/>
              <a:chExt cx="544143" cy="767709"/>
            </a:xfrm>
          </p:grpSpPr>
          <p:cxnSp>
            <p:nvCxnSpPr>
              <p:cNvPr id="3" name="ตัวเชื่อมต่อตรง 2"/>
              <p:cNvCxnSpPr/>
              <p:nvPr/>
            </p:nvCxnSpPr>
            <p:spPr>
              <a:xfrm>
                <a:off x="4611374" y="4978012"/>
                <a:ext cx="506024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" name="ตัวเชื่อมต่อตรง 10"/>
              <p:cNvCxnSpPr/>
              <p:nvPr/>
            </p:nvCxnSpPr>
            <p:spPr>
              <a:xfrm flipH="1">
                <a:off x="4811770" y="4580960"/>
                <a:ext cx="260" cy="767709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2" name="ตัวเชื่อมต่อตรง 11"/>
              <p:cNvCxnSpPr/>
              <p:nvPr/>
            </p:nvCxnSpPr>
            <p:spPr>
              <a:xfrm>
                <a:off x="4812028" y="4580960"/>
                <a:ext cx="343489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ตัวเชื่อมต่อตรง 44"/>
              <p:cNvCxnSpPr/>
              <p:nvPr/>
            </p:nvCxnSpPr>
            <p:spPr>
              <a:xfrm>
                <a:off x="4821967" y="5348669"/>
                <a:ext cx="333550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5112637" y="5327622"/>
              <a:ext cx="1342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การปลูกลงดิน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678319" y="1972226"/>
            <a:ext cx="1497496" cy="586022"/>
            <a:chOff x="822772" y="1771937"/>
            <a:chExt cx="1497496" cy="586022"/>
          </a:xfrm>
        </p:grpSpPr>
        <p:cxnSp>
          <p:nvCxnSpPr>
            <p:cNvPr id="15" name="ตัวเชื่อมต่อตรง 14"/>
            <p:cNvCxnSpPr/>
            <p:nvPr/>
          </p:nvCxnSpPr>
          <p:spPr>
            <a:xfrm flipV="1">
              <a:off x="1516921" y="2053685"/>
              <a:ext cx="0" cy="304274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22772" y="1771937"/>
              <a:ext cx="1497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 smtClean="0"/>
                <a:t>ธุรกิจการผลิต</a:t>
              </a:r>
              <a:endParaRPr lang="th-TH" sz="2000" dirty="0"/>
            </a:p>
          </p:txBody>
        </p:sp>
      </p:grpSp>
      <p:grpSp>
        <p:nvGrpSpPr>
          <p:cNvPr id="55" name="กลุ่ม 54"/>
          <p:cNvGrpSpPr/>
          <p:nvPr/>
        </p:nvGrpSpPr>
        <p:grpSpPr>
          <a:xfrm>
            <a:off x="3568739" y="2640147"/>
            <a:ext cx="2665761" cy="400110"/>
            <a:chOff x="3568739" y="2640147"/>
            <a:chExt cx="2665761" cy="400110"/>
          </a:xfrm>
        </p:grpSpPr>
        <p:sp>
          <p:nvSpPr>
            <p:cNvPr id="14" name="TextBox 13"/>
            <p:cNvSpPr txBox="1"/>
            <p:nvPr/>
          </p:nvSpPr>
          <p:spPr>
            <a:xfrm>
              <a:off x="3909707" y="2640147"/>
              <a:ext cx="23247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1,000–1,200 บาท ขึ้นไป 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16" name="ตัวเชื่อมต่อตรง 15"/>
            <p:cNvCxnSpPr>
              <a:stCxn id="30" idx="3"/>
            </p:cNvCxnSpPr>
            <p:nvPr/>
          </p:nvCxnSpPr>
          <p:spPr>
            <a:xfrm>
              <a:off x="3568739" y="2822958"/>
              <a:ext cx="328729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กลุ่ม 1"/>
          <p:cNvGrpSpPr/>
          <p:nvPr/>
        </p:nvGrpSpPr>
        <p:grpSpPr>
          <a:xfrm>
            <a:off x="709114" y="2472812"/>
            <a:ext cx="1368152" cy="788177"/>
            <a:chOff x="826475" y="2351329"/>
            <a:chExt cx="1368152" cy="788177"/>
          </a:xfrm>
        </p:grpSpPr>
        <p:cxnSp>
          <p:nvCxnSpPr>
            <p:cNvPr id="10" name="ตัวเชื่อมต่อตรง 9"/>
            <p:cNvCxnSpPr/>
            <p:nvPr/>
          </p:nvCxnSpPr>
          <p:spPr>
            <a:xfrm flipH="1" flipV="1">
              <a:off x="1492871" y="2916540"/>
              <a:ext cx="1" cy="222966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6" name="กลุ่ม 25"/>
            <p:cNvGrpSpPr/>
            <p:nvPr/>
          </p:nvGrpSpPr>
          <p:grpSpPr>
            <a:xfrm>
              <a:off x="826475" y="2351329"/>
              <a:ext cx="1368152" cy="475502"/>
              <a:chOff x="679664" y="1373998"/>
              <a:chExt cx="1368152" cy="47550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27" name="สี่เหลี่ยมผืนผ้ามุมมน 26"/>
              <p:cNvSpPr/>
              <p:nvPr/>
            </p:nvSpPr>
            <p:spPr>
              <a:xfrm>
                <a:off x="717033" y="1373998"/>
                <a:ext cx="1262679" cy="475502"/>
              </a:xfrm>
              <a:prstGeom prst="round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28" name="สี่เหลี่ยมผืนผ้า 27"/>
              <p:cNvSpPr/>
              <p:nvPr/>
            </p:nvSpPr>
            <p:spPr>
              <a:xfrm>
                <a:off x="679664" y="1373998"/>
                <a:ext cx="1368152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ประเภทธุรกิจ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17" name="กลุ่ม 16"/>
          <p:cNvGrpSpPr/>
          <p:nvPr/>
        </p:nvGrpSpPr>
        <p:grpSpPr>
          <a:xfrm>
            <a:off x="2439074" y="3423779"/>
            <a:ext cx="1737826" cy="461665"/>
            <a:chOff x="2669682" y="2957199"/>
            <a:chExt cx="1737826" cy="461665"/>
          </a:xfrm>
        </p:grpSpPr>
        <p:cxnSp>
          <p:nvCxnSpPr>
            <p:cNvPr id="7" name="ตัวเชื่อมต่อตรง 6"/>
            <p:cNvCxnSpPr/>
            <p:nvPr/>
          </p:nvCxnSpPr>
          <p:spPr>
            <a:xfrm flipH="1" flipV="1">
              <a:off x="2669682" y="3182266"/>
              <a:ext cx="791268" cy="1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9" name="กลุ่ม 38"/>
            <p:cNvGrpSpPr/>
            <p:nvPr/>
          </p:nvGrpSpPr>
          <p:grpSpPr>
            <a:xfrm>
              <a:off x="3405664" y="2957199"/>
              <a:ext cx="1001844" cy="461665"/>
              <a:chOff x="3590622" y="2732813"/>
              <a:chExt cx="1001844" cy="461665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40" name="สี่เหลี่ยมผืนผ้ามุมมน 39"/>
              <p:cNvSpPr/>
              <p:nvPr/>
            </p:nvSpPr>
            <p:spPr>
              <a:xfrm>
                <a:off x="3604482" y="2732813"/>
                <a:ext cx="942058" cy="450135"/>
              </a:xfrm>
              <a:prstGeom prst="round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41" name="TextBox 40"/>
              <p:cNvSpPr txBox="1"/>
              <p:nvPr/>
            </p:nvSpPr>
            <p:spPr>
              <a:xfrm>
                <a:off x="3590622" y="2732813"/>
                <a:ext cx="1001844" cy="461665"/>
              </a:xfrm>
              <a:prstGeom prst="rect">
                <a:avLst/>
              </a:prstGeom>
              <a:noFill/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รายได้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70" name="กลุ่ม 69"/>
          <p:cNvGrpSpPr/>
          <p:nvPr/>
        </p:nvGrpSpPr>
        <p:grpSpPr>
          <a:xfrm>
            <a:off x="4191036" y="3951983"/>
            <a:ext cx="3511481" cy="1015663"/>
            <a:chOff x="3898904" y="3438261"/>
            <a:chExt cx="3511481" cy="1015663"/>
          </a:xfrm>
        </p:grpSpPr>
        <p:cxnSp>
          <p:nvCxnSpPr>
            <p:cNvPr id="5" name="ตัวเชื่อมต่อตรง 4"/>
            <p:cNvCxnSpPr/>
            <p:nvPr/>
          </p:nvCxnSpPr>
          <p:spPr>
            <a:xfrm>
              <a:off x="3898904" y="3946093"/>
              <a:ext cx="425101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324005" y="3438261"/>
              <a:ext cx="308638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000" dirty="0" smtClean="0"/>
                <a:t>ดินเหนียวร่วน ทรายหยาบ ถ่านดำ กรวด ก้อนหินขนาดเล็ก กระถาง จอบ เสียม พลั่ว ช้อนปลูก และเศษอิฐ</a:t>
              </a:r>
              <a:endParaRPr lang="en-US" sz="2000" dirty="0" smtClean="0"/>
            </a:p>
          </p:txBody>
        </p:sp>
      </p:grpSp>
      <p:grpSp>
        <p:nvGrpSpPr>
          <p:cNvPr id="72" name="กลุ่ม 71"/>
          <p:cNvGrpSpPr/>
          <p:nvPr/>
        </p:nvGrpSpPr>
        <p:grpSpPr>
          <a:xfrm>
            <a:off x="874752" y="6017872"/>
            <a:ext cx="6289536" cy="867219"/>
            <a:chOff x="874752" y="6017872"/>
            <a:chExt cx="6289536" cy="867219"/>
          </a:xfrm>
        </p:grpSpPr>
        <p:sp>
          <p:nvSpPr>
            <p:cNvPr id="20" name="TextBox 19"/>
            <p:cNvSpPr txBox="1"/>
            <p:nvPr/>
          </p:nvSpPr>
          <p:spPr>
            <a:xfrm>
              <a:off x="1393190" y="6084871"/>
              <a:ext cx="4135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เลือกกระถางให้เหมาะสมกับรูปทรงของต้นกระบองเพชร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21" name="กลุ่ม 20"/>
            <p:cNvGrpSpPr/>
            <p:nvPr/>
          </p:nvGrpSpPr>
          <p:grpSpPr>
            <a:xfrm>
              <a:off x="874752" y="6017872"/>
              <a:ext cx="466853" cy="649279"/>
              <a:chOff x="1219406" y="5156729"/>
              <a:chExt cx="195318" cy="392569"/>
            </a:xfrm>
          </p:grpSpPr>
          <p:cxnSp>
            <p:nvCxnSpPr>
              <p:cNvPr id="22" name="ตัวเชื่อมต่อตรง 21"/>
              <p:cNvCxnSpPr/>
              <p:nvPr/>
            </p:nvCxnSpPr>
            <p:spPr>
              <a:xfrm>
                <a:off x="1219406" y="5156729"/>
                <a:ext cx="0" cy="392569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ตัวเชื่อมต่อตรง 22"/>
              <p:cNvCxnSpPr/>
              <p:nvPr/>
            </p:nvCxnSpPr>
            <p:spPr>
              <a:xfrm>
                <a:off x="1227376" y="5291612"/>
                <a:ext cx="187348" cy="1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ตัวเชื่อมต่อตรง 23"/>
              <p:cNvCxnSpPr/>
              <p:nvPr/>
            </p:nvCxnSpPr>
            <p:spPr>
              <a:xfrm>
                <a:off x="1219406" y="5549297"/>
                <a:ext cx="187348" cy="1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1358656" y="6484981"/>
              <a:ext cx="5805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latin typeface="Angsana New" pitchFamily="18" charset="-34"/>
                  <a:cs typeface="Angsana New" pitchFamily="18" charset="-34"/>
                </a:rPr>
                <a:t>ถ้ากระบองเพชรมีหนามแหลมควรจับด้วยผ้าหรือกระดาษหนังสือพิมพ์</a:t>
              </a:r>
              <a:endParaRPr lang="th-TH" sz="20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210515" y="5278527"/>
            <a:ext cx="1464664" cy="678744"/>
            <a:chOff x="210515" y="5278527"/>
            <a:chExt cx="1464664" cy="678744"/>
          </a:xfrm>
        </p:grpSpPr>
        <p:cxnSp>
          <p:nvCxnSpPr>
            <p:cNvPr id="25" name="ตัวเชื่อมต่อตรง 24"/>
            <p:cNvCxnSpPr/>
            <p:nvPr/>
          </p:nvCxnSpPr>
          <p:spPr>
            <a:xfrm flipV="1">
              <a:off x="864431" y="5278527"/>
              <a:ext cx="2" cy="24915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8" name="กลุ่ม 57"/>
            <p:cNvGrpSpPr/>
            <p:nvPr/>
          </p:nvGrpSpPr>
          <p:grpSpPr>
            <a:xfrm>
              <a:off x="210515" y="5468939"/>
              <a:ext cx="1464664" cy="488332"/>
              <a:chOff x="288221" y="4556958"/>
              <a:chExt cx="1464664" cy="488332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9" name="สี่เหลี่ยมผืนผ้ามุมมน 58"/>
              <p:cNvSpPr/>
              <p:nvPr/>
            </p:nvSpPr>
            <p:spPr>
              <a:xfrm>
                <a:off x="288221" y="4556958"/>
                <a:ext cx="1464664" cy="475152"/>
              </a:xfrm>
              <a:prstGeom prst="round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60" name="สี่เหลี่ยมผืนผ้า 59"/>
              <p:cNvSpPr/>
              <p:nvPr/>
            </p:nvSpPr>
            <p:spPr>
              <a:xfrm>
                <a:off x="400850" y="4583625"/>
                <a:ext cx="1231427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ข้อเสนอแนะ</a:t>
                </a:r>
              </a:p>
            </p:txBody>
          </p:sp>
        </p:grpSp>
      </p:grpSp>
      <p:grpSp>
        <p:nvGrpSpPr>
          <p:cNvPr id="4" name="กลุ่ม 3"/>
          <p:cNvGrpSpPr/>
          <p:nvPr/>
        </p:nvGrpSpPr>
        <p:grpSpPr>
          <a:xfrm>
            <a:off x="2299704" y="2576736"/>
            <a:ext cx="1269035" cy="996112"/>
            <a:chOff x="2336340" y="2053685"/>
            <a:chExt cx="1269035" cy="996112"/>
          </a:xfrm>
        </p:grpSpPr>
        <p:cxnSp>
          <p:nvCxnSpPr>
            <p:cNvPr id="8" name="ตัวเชื่อมต่อตรง 7"/>
            <p:cNvCxnSpPr/>
            <p:nvPr/>
          </p:nvCxnSpPr>
          <p:spPr>
            <a:xfrm flipH="1">
              <a:off x="2342129" y="2299907"/>
              <a:ext cx="7800" cy="74989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9" name="กลุ่ม 28"/>
            <p:cNvGrpSpPr/>
            <p:nvPr/>
          </p:nvGrpSpPr>
          <p:grpSpPr>
            <a:xfrm>
              <a:off x="2546217" y="2053685"/>
              <a:ext cx="1059158" cy="492444"/>
              <a:chOff x="2608049" y="911723"/>
              <a:chExt cx="1059158" cy="492444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0" name="สี่เหลี่ยมผืนผ้ามุมมน 29"/>
              <p:cNvSpPr/>
              <p:nvPr/>
            </p:nvSpPr>
            <p:spPr>
              <a:xfrm>
                <a:off x="2608049" y="911723"/>
                <a:ext cx="1059158" cy="492444"/>
              </a:xfrm>
              <a:prstGeom prst="round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1" name="สี่เหลี่ยมผืนผ้า 30"/>
              <p:cNvSpPr/>
              <p:nvPr/>
            </p:nvSpPr>
            <p:spPr>
              <a:xfrm>
                <a:off x="2675375" y="929516"/>
                <a:ext cx="974946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เงินลงทุน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cxnSp>
          <p:nvCxnSpPr>
            <p:cNvPr id="56" name="ตัวเชื่อมต่อตรง 55"/>
            <p:cNvCxnSpPr>
              <a:stCxn id="30" idx="1"/>
            </p:cNvCxnSpPr>
            <p:nvPr/>
          </p:nvCxnSpPr>
          <p:spPr>
            <a:xfrm flipH="1" flipV="1">
              <a:off x="2336340" y="2294669"/>
              <a:ext cx="209877" cy="523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4219315" y="1241362"/>
            <a:ext cx="2728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การปลูกกระบองเพชร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2. อาชีพอิสระ</a:t>
            </a:r>
          </a:p>
        </p:txBody>
      </p:sp>
      <p:grpSp>
        <p:nvGrpSpPr>
          <p:cNvPr id="65" name="กลุ่ม 64"/>
          <p:cNvGrpSpPr/>
          <p:nvPr/>
        </p:nvGrpSpPr>
        <p:grpSpPr>
          <a:xfrm>
            <a:off x="767863" y="1225817"/>
            <a:ext cx="3090860" cy="584775"/>
            <a:chOff x="233770" y="846054"/>
            <a:chExt cx="5899492" cy="584775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33770" y="846054"/>
              <a:ext cx="5899490" cy="584775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67" name="สี่เหลี่ยมผืนผ้า 66"/>
            <p:cNvSpPr/>
            <p:nvPr/>
          </p:nvSpPr>
          <p:spPr>
            <a:xfrm>
              <a:off x="297927" y="846054"/>
              <a:ext cx="58353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sz="3200" b="1" kern="0" dirty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ตัวอย่างการประกอบธุรกิจ</a:t>
              </a:r>
            </a:p>
          </p:txBody>
        </p:sp>
      </p:grpSp>
      <p:sp>
        <p:nvSpPr>
          <p:cNvPr id="68" name="เครื่องหมายบั้ง 67"/>
          <p:cNvSpPr/>
          <p:nvPr/>
        </p:nvSpPr>
        <p:spPr>
          <a:xfrm>
            <a:off x="3995335" y="1319250"/>
            <a:ext cx="201606" cy="491342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9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96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46" name="กลุ่ม 45"/>
          <p:cNvGrpSpPr/>
          <p:nvPr/>
        </p:nvGrpSpPr>
        <p:grpSpPr>
          <a:xfrm>
            <a:off x="2476449" y="4253871"/>
            <a:ext cx="1830441" cy="478163"/>
            <a:chOff x="2603732" y="3702496"/>
            <a:chExt cx="1798038" cy="478163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 flipH="1">
              <a:off x="2603732" y="3949826"/>
              <a:ext cx="312999" cy="1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2" name="กลุ่ม 31"/>
            <p:cNvGrpSpPr/>
            <p:nvPr/>
          </p:nvGrpSpPr>
          <p:grpSpPr>
            <a:xfrm>
              <a:off x="2740816" y="3702496"/>
              <a:ext cx="1660954" cy="478163"/>
              <a:chOff x="1675865" y="3393118"/>
              <a:chExt cx="5708056" cy="478163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3" name="สี่เหลี่ยมผืนผ้ามุมมน 32"/>
              <p:cNvSpPr/>
              <p:nvPr/>
            </p:nvSpPr>
            <p:spPr>
              <a:xfrm>
                <a:off x="1772714" y="3393118"/>
                <a:ext cx="5303519" cy="461665"/>
              </a:xfrm>
              <a:prstGeom prst="round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4" name="สี่เหลี่ยมผืนผ้า 33"/>
              <p:cNvSpPr/>
              <p:nvPr/>
            </p:nvSpPr>
            <p:spPr>
              <a:xfrm>
                <a:off x="1675865" y="3409616"/>
                <a:ext cx="5708056" cy="461665"/>
              </a:xfrm>
              <a:prstGeom prst="rect">
                <a:avLst/>
              </a:prstGeom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rPr>
                  <a:t>วัสดุและอุปกรณ์ </a:t>
                </a:r>
                <a:endPara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73" name="Diagram group"/>
          <p:cNvGrpSpPr/>
          <p:nvPr/>
        </p:nvGrpSpPr>
        <p:grpSpPr>
          <a:xfrm>
            <a:off x="74756" y="375521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4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75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76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77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grpSp>
        <p:nvGrpSpPr>
          <p:cNvPr id="13" name="กลุ่ม 12"/>
          <p:cNvGrpSpPr/>
          <p:nvPr/>
        </p:nvGrpSpPr>
        <p:grpSpPr>
          <a:xfrm>
            <a:off x="2233271" y="5278527"/>
            <a:ext cx="2058909" cy="470772"/>
            <a:chOff x="2233271" y="5278527"/>
            <a:chExt cx="2058909" cy="470772"/>
          </a:xfrm>
        </p:grpSpPr>
        <p:grpSp>
          <p:nvGrpSpPr>
            <p:cNvPr id="47" name="กลุ่ม 46"/>
            <p:cNvGrpSpPr/>
            <p:nvPr/>
          </p:nvGrpSpPr>
          <p:grpSpPr>
            <a:xfrm>
              <a:off x="2233271" y="5278527"/>
              <a:ext cx="2058909" cy="470772"/>
              <a:chOff x="2531532" y="4933279"/>
              <a:chExt cx="2058909" cy="470772"/>
            </a:xfrm>
          </p:grpSpPr>
          <p:cxnSp>
            <p:nvCxnSpPr>
              <p:cNvPr id="9" name="ตัวเชื่อมต่อตรง 8"/>
              <p:cNvCxnSpPr/>
              <p:nvPr/>
            </p:nvCxnSpPr>
            <p:spPr>
              <a:xfrm flipH="1" flipV="1">
                <a:off x="2531532" y="5175668"/>
                <a:ext cx="1057021" cy="2399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35" name="กลุ่ม 34"/>
              <p:cNvGrpSpPr/>
              <p:nvPr/>
            </p:nvGrpSpPr>
            <p:grpSpPr>
              <a:xfrm>
                <a:off x="3054128" y="4933279"/>
                <a:ext cx="1536313" cy="470772"/>
                <a:chOff x="2036600" y="4077812"/>
                <a:chExt cx="1500032" cy="470772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</p:grpSpPr>
            <p:sp>
              <p:nvSpPr>
                <p:cNvPr id="36" name="สี่เหลี่ยมผืนผ้ามุมมน 35"/>
                <p:cNvSpPr/>
                <p:nvPr/>
              </p:nvSpPr>
              <p:spPr>
                <a:xfrm>
                  <a:off x="2036600" y="4077812"/>
                  <a:ext cx="1500032" cy="458796"/>
                </a:xfrm>
                <a:prstGeom prst="roundRect">
                  <a:avLst/>
                </a:prstGeom>
                <a:solidFill>
                  <a:srgbClr val="00B05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</p:sp>
            <p:sp>
              <p:nvSpPr>
                <p:cNvPr id="37" name="สี่เหลี่ยมผืนผ้า 36"/>
                <p:cNvSpPr/>
                <p:nvPr/>
              </p:nvSpPr>
              <p:spPr>
                <a:xfrm>
                  <a:off x="2176339" y="4086919"/>
                  <a:ext cx="1247735" cy="461665"/>
                </a:xfrm>
                <a:prstGeom prst="rect">
                  <a:avLst/>
                </a:prstGeom>
                <a:ln>
                  <a:noFill/>
                </a:ln>
                <a:effectLst/>
                <a:sp3d>
                  <a:bevelT w="139700" h="139700"/>
                </a:sp3d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Angsana New" pitchFamily="18" charset="-34"/>
                      <a:cs typeface="Angsana New" pitchFamily="18" charset="-34"/>
                    </a:rPr>
                    <a:t>วิธีดำเนินการ</a:t>
                  </a:r>
                  <a:endPara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</p:grpSp>
        <p:cxnSp>
          <p:nvCxnSpPr>
            <p:cNvPr id="78" name="ตัวเชื่อมต่อตรง 77"/>
            <p:cNvCxnSpPr/>
            <p:nvPr/>
          </p:nvCxnSpPr>
          <p:spPr>
            <a:xfrm flipV="1">
              <a:off x="2240007" y="5287634"/>
              <a:ext cx="2" cy="24915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2" name="รูปภาพ 5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5" y="3139506"/>
            <a:ext cx="2318261" cy="22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2. อาชีพอิสระ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299" y="1392986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C00000"/>
                </a:solidFill>
              </a:rPr>
              <a:t>คำชี้แจง </a:t>
            </a:r>
            <a:r>
              <a:rPr lang="th-TH" b="1" dirty="0" smtClean="0"/>
              <a:t>นักเรียนร่วมกันสำรวจการประกอบธุรกิจในชุมชนที่ตนเองอาศัยอยู่ พร้อมกับระบุ</a:t>
            </a:r>
          </a:p>
          <a:p>
            <a:r>
              <a:rPr lang="th-TH" b="1" dirty="0"/>
              <a:t> </a:t>
            </a:r>
            <a:r>
              <a:rPr lang="th-TH" b="1" dirty="0" smtClean="0"/>
              <a:t>             ลักษณะของธุรกิจนั้น ๆ </a:t>
            </a:r>
            <a:endParaRPr lang="th-T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1057" y="2396465"/>
            <a:ext cx="1407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5DA15F"/>
                </a:solidFill>
              </a:rPr>
              <a:t>สมาชิกกลุ่ม</a:t>
            </a:r>
            <a:endParaRPr lang="th-TH" sz="2400" dirty="0" smtClean="0">
              <a:solidFill>
                <a:srgbClr val="5DA15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057" y="2919685"/>
            <a:ext cx="185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7030A0"/>
                </a:solidFill>
              </a:rPr>
              <a:t>สถานที่ที่สำรวจ</a:t>
            </a:r>
            <a:endParaRPr lang="th-TH" sz="2400" dirty="0">
              <a:solidFill>
                <a:srgbClr val="7030A0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116389" y="2396465"/>
            <a:ext cx="4842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dirty="0">
                <a:solidFill>
                  <a:prstClr val="black"/>
                </a:solidFill>
              </a:rPr>
              <a:t>1) นายวันชัย    มีบุญ        2) นางสาวจิตตรา    พุ่มทอง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457027" y="2931961"/>
            <a:ext cx="1239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prstClr val="black"/>
                </a:solidFill>
              </a:rPr>
              <a:t>ชุมชนร่มเย็น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32297" y="3467729"/>
            <a:ext cx="133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</a:rPr>
              <a:t>วันที่สำรวจ</a:t>
            </a:r>
            <a:endParaRPr lang="th-TH" sz="2400" dirty="0">
              <a:solidFill>
                <a:srgbClr val="C00000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06860" y="3467729"/>
            <a:ext cx="192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</a:rPr>
              <a:t>30 มีนาคม พ.ศ. 2558</a:t>
            </a:r>
            <a:endParaRPr lang="th-TH" sz="2400" dirty="0"/>
          </a:p>
        </p:txBody>
      </p:sp>
      <p:grpSp>
        <p:nvGrpSpPr>
          <p:cNvPr id="15" name="กลุ่ม 14"/>
          <p:cNvGrpSpPr/>
          <p:nvPr/>
        </p:nvGrpSpPr>
        <p:grpSpPr>
          <a:xfrm>
            <a:off x="3489562" y="3924774"/>
            <a:ext cx="2411880" cy="562630"/>
            <a:chOff x="3509628" y="3220984"/>
            <a:chExt cx="2411880" cy="562630"/>
          </a:xfrm>
        </p:grpSpPr>
        <p:sp>
          <p:nvSpPr>
            <p:cNvPr id="13" name="TextBox 12"/>
            <p:cNvSpPr txBox="1"/>
            <p:nvPr/>
          </p:nvSpPr>
          <p:spPr>
            <a:xfrm>
              <a:off x="3509628" y="3220984"/>
              <a:ext cx="2232248" cy="562630"/>
            </a:xfrm>
            <a:prstGeom prst="flowChartTerminator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th-TH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35896" y="3240689"/>
              <a:ext cx="2285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>
                  <a:solidFill>
                    <a:schemeClr val="bg1"/>
                  </a:solidFill>
                </a:rPr>
                <a:t>บันทึกผลการสำรวจ</a:t>
              </a:r>
              <a:endParaRPr lang="th-TH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ตาราง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321816"/>
              </p:ext>
            </p:extLst>
          </p:nvPr>
        </p:nvGraphicFramePr>
        <p:xfrm>
          <a:off x="1487222" y="4612396"/>
          <a:ext cx="6542828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61639"/>
                <a:gridCol w="37811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ชื่อธุรกิจ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ลักษณะธุรกิจ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1) ธุรกิจตัดเย็บกระเป๋า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เป็นธุรกิจการผลิต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2) ธุรกิจขายส่งเสื้อผ้าเด็ก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/>
                        <a:t>เป็นธุรกิจขายสินค้า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3) ธุรกิจร้านเสริมความงาม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เป็นธุรกิจบริการ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97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8" name="Diagram group"/>
          <p:cNvGrpSpPr/>
          <p:nvPr/>
        </p:nvGrpSpPr>
        <p:grpSpPr>
          <a:xfrm>
            <a:off x="74756" y="375521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20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1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2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055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1509100" y="1952021"/>
            <a:ext cx="6250470" cy="1476979"/>
            <a:chOff x="1487942" y="1808005"/>
            <a:chExt cx="6250470" cy="1476979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1845098" y="1808005"/>
              <a:ext cx="5607222" cy="1476979"/>
              <a:chOff x="576046" y="2386208"/>
              <a:chExt cx="5607222" cy="1476979"/>
            </a:xfrm>
          </p:grpSpPr>
          <p:sp>
            <p:nvSpPr>
              <p:cNvPr id="10" name="สี่เหลี่ยมผืนผ้า 9"/>
              <p:cNvSpPr/>
              <p:nvPr/>
            </p:nvSpPr>
            <p:spPr>
              <a:xfrm>
                <a:off x="720062" y="2386208"/>
                <a:ext cx="5319190" cy="82890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sp>
          <p:sp>
            <p:nvSpPr>
              <p:cNvPr id="11" name="สี่เหลี่ยมผืนผ้า 10"/>
              <p:cNvSpPr/>
              <p:nvPr/>
            </p:nvSpPr>
            <p:spPr>
              <a:xfrm>
                <a:off x="576046" y="2528223"/>
                <a:ext cx="5607222" cy="133496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227584" tIns="227584" rIns="227584" bIns="227584" numCol="1" spcCol="1270" anchor="t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defRPr/>
                </a:pPr>
                <a:r>
                  <a:rPr lang="th-TH" sz="3200" b="1" kern="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ngsana New" pitchFamily="18" charset="-34"/>
                    <a:cs typeface="Angsana New" pitchFamily="18" charset="-34"/>
                  </a:rPr>
                  <a:t>นักเรียนคิดว่าสิ่งใดบ้างที่เป็นกลยุทธ์</a:t>
                </a:r>
              </a:p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defRPr/>
                </a:pPr>
                <a:r>
                  <a:rPr lang="th-TH" sz="3200" b="1" kern="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ngsana New" pitchFamily="18" charset="-34"/>
                    <a:cs typeface="Angsana New" pitchFamily="18" charset="-34"/>
                  </a:rPr>
                  <a:t>ในการประกอบอาชีพอิสระให้ประสบ</a:t>
                </a:r>
                <a:r>
                  <a:rPr lang="th-TH" sz="3200" b="1" kern="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ngsana New" pitchFamily="18" charset="-34"/>
                    <a:cs typeface="Angsana New" pitchFamily="18" charset="-34"/>
                  </a:rPr>
                  <a:t>ผลสำเร็จ</a:t>
                </a:r>
              </a:p>
            </p:txBody>
          </p:sp>
        </p:grpSp>
        <p:sp>
          <p:nvSpPr>
            <p:cNvPr id="8" name="แผนผังลำดับงาน: หน่วงเวลา 7"/>
            <p:cNvSpPr/>
            <p:nvPr/>
          </p:nvSpPr>
          <p:spPr>
            <a:xfrm flipH="1">
              <a:off x="1487942" y="2230372"/>
              <a:ext cx="470612" cy="550556"/>
            </a:xfrm>
            <a:prstGeom prst="flowChartDelay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90500">
              <a:bevelT w="190500" h="38100"/>
            </a:sp3d>
          </p:spPr>
        </p:sp>
        <p:sp>
          <p:nvSpPr>
            <p:cNvPr id="9" name="แผนผังลำดับงาน: หน่วงเวลา 8"/>
            <p:cNvSpPr/>
            <p:nvPr/>
          </p:nvSpPr>
          <p:spPr>
            <a:xfrm>
              <a:off x="7287146" y="2230372"/>
              <a:ext cx="451266" cy="550556"/>
            </a:xfrm>
            <a:prstGeom prst="flowChartDelay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90500">
              <a:bevelT w="190500" h="38100"/>
            </a:sp3d>
          </p:spPr>
        </p:sp>
      </p:grpSp>
      <p:grpSp>
        <p:nvGrpSpPr>
          <p:cNvPr id="25" name="กลุ่ม 24"/>
          <p:cNvGrpSpPr/>
          <p:nvPr/>
        </p:nvGrpSpPr>
        <p:grpSpPr>
          <a:xfrm>
            <a:off x="1347105" y="188640"/>
            <a:ext cx="6537263" cy="1583905"/>
            <a:chOff x="1259632" y="188640"/>
            <a:chExt cx="6537263" cy="1583905"/>
          </a:xfrm>
        </p:grpSpPr>
        <p:sp>
          <p:nvSpPr>
            <p:cNvPr id="23" name="สี่เหลี่ยมผืนผ้า 22"/>
            <p:cNvSpPr/>
            <p:nvPr/>
          </p:nvSpPr>
          <p:spPr>
            <a:xfrm>
              <a:off x="1907704" y="584898"/>
              <a:ext cx="5177111" cy="8817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solidFill>
                <a:srgbClr val="F79646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  <p:sp>
          <p:nvSpPr>
            <p:cNvPr id="24" name="แผนผังลำดับงาน: หน่วงเวลา 23"/>
            <p:cNvSpPr/>
            <p:nvPr/>
          </p:nvSpPr>
          <p:spPr>
            <a:xfrm>
              <a:off x="1907704" y="772741"/>
              <a:ext cx="550569" cy="550569"/>
            </a:xfrm>
            <a:prstGeom prst="flowChartDelay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90500">
              <a:bevelT w="190500" h="38100"/>
            </a:sp3d>
          </p:spPr>
        </p:sp>
        <p:grpSp>
          <p:nvGrpSpPr>
            <p:cNvPr id="18" name="กลุ่ม 17"/>
            <p:cNvGrpSpPr/>
            <p:nvPr/>
          </p:nvGrpSpPr>
          <p:grpSpPr>
            <a:xfrm>
              <a:off x="1259632" y="188640"/>
              <a:ext cx="6537263" cy="1583905"/>
              <a:chOff x="1211057" y="549520"/>
              <a:chExt cx="6537263" cy="1583905"/>
            </a:xfrm>
          </p:grpSpPr>
          <p:sp>
            <p:nvSpPr>
              <p:cNvPr id="19" name="สี่เหลี่ยมผืนผ้า 18"/>
              <p:cNvSpPr/>
              <p:nvPr/>
            </p:nvSpPr>
            <p:spPr>
              <a:xfrm>
                <a:off x="1211057" y="549520"/>
                <a:ext cx="6537263" cy="1583905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สี่เหลี่ยมผืนผ้า 19"/>
              <p:cNvSpPr/>
              <p:nvPr/>
            </p:nvSpPr>
            <p:spPr>
              <a:xfrm>
                <a:off x="2421667" y="860715"/>
                <a:ext cx="4851141" cy="9718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60960" rIns="91440" bIns="60960" numCol="1" spcCol="1270" anchor="ctr" anchorCtr="0">
                <a:noAutofit/>
              </a:bodyPr>
              <a:lstStyle/>
              <a:p>
                <a:pPr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h-TH" sz="48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คำถามทบทวนความรู้ </a:t>
                </a:r>
                <a:r>
                  <a:rPr lang="th-TH" sz="80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??</a:t>
                </a:r>
                <a:endParaRPr lang="th-TH" sz="8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6" name="Picture 17" descr="C:\Users\panudda.ADPP\Desktop\w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97" y="44624"/>
            <a:ext cx="25003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98</a:t>
            </a:fld>
            <a:endParaRPr lang="th-TH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2" name="กลุ่ม 21"/>
          <p:cNvGrpSpPr/>
          <p:nvPr/>
        </p:nvGrpSpPr>
        <p:grpSpPr>
          <a:xfrm>
            <a:off x="2445512" y="3506712"/>
            <a:ext cx="5006808" cy="3162648"/>
            <a:chOff x="2314576" y="2714625"/>
            <a:chExt cx="5006808" cy="4048126"/>
          </a:xfrm>
        </p:grpSpPr>
        <p:pic>
          <p:nvPicPr>
            <p:cNvPr id="27" name="รูปภาพ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0" t="4339" r="11515" b="12824"/>
            <a:stretch/>
          </p:blipFill>
          <p:spPr>
            <a:xfrm>
              <a:off x="2314576" y="2714625"/>
              <a:ext cx="5006808" cy="404812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470242" y="3789041"/>
              <a:ext cx="4406014" cy="240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solidFill>
                    <a:prstClr val="black"/>
                  </a:solidFill>
                </a:rPr>
                <a:t>รู้ตนเอง </a:t>
              </a:r>
              <a:r>
                <a:rPr lang="th-TH" sz="2400" dirty="0">
                  <a:solidFill>
                    <a:prstClr val="black"/>
                  </a:solidFill>
                </a:rPr>
                <a:t>รู้จักการตลาด รู้สภาพการแข่งขัน </a:t>
              </a:r>
            </a:p>
            <a:p>
              <a:r>
                <a:rPr lang="th-TH" sz="2400" dirty="0" smtClean="0">
                  <a:solidFill>
                    <a:prstClr val="black"/>
                  </a:solidFill>
                </a:rPr>
                <a:t>รู้</a:t>
              </a:r>
              <a:r>
                <a:rPr lang="th-TH" sz="2400" dirty="0">
                  <a:solidFill>
                    <a:prstClr val="black"/>
                  </a:solidFill>
                </a:rPr>
                <a:t>นโยบาย</a:t>
              </a:r>
              <a:r>
                <a:rPr lang="th-TH" sz="2400" dirty="0" smtClean="0">
                  <a:solidFill>
                    <a:prstClr val="black"/>
                  </a:solidFill>
                </a:rPr>
                <a:t>ส่งเสริมจากภาครัฐบาล </a:t>
              </a:r>
              <a:r>
                <a:rPr lang="th-TH" sz="2200" dirty="0">
                  <a:solidFill>
                    <a:prstClr val="black"/>
                  </a:solidFill>
                </a:rPr>
                <a:t>รู้วิธีการทำ</a:t>
              </a:r>
              <a:r>
                <a:rPr lang="th-TH" sz="2200" dirty="0" smtClean="0">
                  <a:solidFill>
                    <a:prstClr val="black"/>
                  </a:solidFill>
                </a:rPr>
                <a:t>บัญชี</a:t>
              </a:r>
            </a:p>
            <a:p>
              <a:pPr lvl="0"/>
              <a:r>
                <a:rPr lang="th-TH" sz="2400" dirty="0">
                  <a:solidFill>
                    <a:prstClr val="black"/>
                  </a:solidFill>
                </a:rPr>
                <a:t>รู้วิธีการ</a:t>
              </a:r>
              <a:r>
                <a:rPr lang="th-TH" sz="2400" dirty="0" smtClean="0">
                  <a:solidFill>
                    <a:prstClr val="black"/>
                  </a:solidFill>
                </a:rPr>
                <a:t>บริหารงานที่</a:t>
              </a:r>
              <a:r>
                <a:rPr lang="th-TH" sz="2400" dirty="0">
                  <a:solidFill>
                    <a:prstClr val="black"/>
                  </a:solidFill>
                </a:rPr>
                <a:t>มี</a:t>
              </a:r>
              <a:r>
                <a:rPr lang="th-TH" sz="2400" dirty="0" smtClean="0">
                  <a:solidFill>
                    <a:prstClr val="black"/>
                  </a:solidFill>
                </a:rPr>
                <a:t>ประสิทธิภาพ </a:t>
              </a:r>
              <a:r>
                <a:rPr lang="th-TH" sz="2200" dirty="0">
                  <a:solidFill>
                    <a:prstClr val="black"/>
                  </a:solidFill>
                </a:rPr>
                <a:t>รู้จัก</a:t>
              </a:r>
              <a:r>
                <a:rPr lang="th-TH" sz="2200" dirty="0" smtClean="0">
                  <a:solidFill>
                    <a:prstClr val="black"/>
                  </a:solidFill>
                </a:rPr>
                <a:t>วางแผน</a:t>
              </a:r>
            </a:p>
            <a:p>
              <a:pPr lvl="0"/>
              <a:r>
                <a:rPr lang="th-TH" sz="2200" dirty="0" smtClean="0">
                  <a:solidFill>
                    <a:prstClr val="black"/>
                  </a:solidFill>
                </a:rPr>
                <a:t>ใช้เงินทุน รู้วิธีการจำหน่ายสินค้าและบริการ และรู้จัก</a:t>
              </a:r>
              <a:r>
                <a:rPr lang="th-TH" sz="2200" dirty="0">
                  <a:solidFill>
                    <a:prstClr val="black"/>
                  </a:solidFill>
                </a:rPr>
                <a:t>เลือก</a:t>
              </a:r>
              <a:r>
                <a:rPr lang="th-TH" sz="2200" dirty="0" smtClean="0">
                  <a:solidFill>
                    <a:prstClr val="black"/>
                  </a:solidFill>
                </a:rPr>
                <a:t>สถานที่หรือ</a:t>
              </a:r>
              <a:r>
                <a:rPr lang="th-TH" sz="2200" dirty="0" err="1">
                  <a:solidFill>
                    <a:prstClr val="black"/>
                  </a:solidFill>
                </a:rPr>
                <a:t>ทำเล</a:t>
              </a:r>
              <a:r>
                <a:rPr lang="th-TH" sz="2200" dirty="0">
                  <a:solidFill>
                    <a:prstClr val="black"/>
                  </a:solidFill>
                </a:rPr>
                <a:t>ให้</a:t>
              </a:r>
              <a:r>
                <a:rPr lang="th-TH" sz="2200" dirty="0" smtClean="0">
                  <a:solidFill>
                    <a:prstClr val="black"/>
                  </a:solidFill>
                </a:rPr>
                <a:t>เหมาะสม</a:t>
              </a:r>
              <a:endParaRPr lang="th-TH" sz="2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1475656" y="1412776"/>
            <a:ext cx="6270932" cy="3024335"/>
            <a:chOff x="1475656" y="1412776"/>
            <a:chExt cx="6270932" cy="3024335"/>
          </a:xfrm>
          <a:solidFill>
            <a:srgbClr val="0070C0"/>
          </a:solidFill>
        </p:grpSpPr>
        <p:sp>
          <p:nvSpPr>
            <p:cNvPr id="5" name="Snip Diagonal Corner Rectangle 10"/>
            <p:cNvSpPr/>
            <p:nvPr/>
          </p:nvSpPr>
          <p:spPr>
            <a:xfrm>
              <a:off x="1475656" y="1412776"/>
              <a:ext cx="6270932" cy="3024335"/>
            </a:xfrm>
            <a:prstGeom prst="snip2DiagRect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indent="723900" algn="thaiDist" defTabSz="876300">
                <a:tabLst>
                  <a:tab pos="6007100" algn="l"/>
                </a:tabLst>
              </a:pPr>
              <a:endParaRPr lang="th-TH" sz="2400" b="1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2000167" y="2182261"/>
              <a:ext cx="5236129" cy="18158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thai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          แนวทางในการประกอบธุรกิจ ผู้ประกอบการจะต้องเลือกประเภทของธุรกิจได้อย่างเหมาะสมกับตนเอง มีการเตรียมความพร้อมในด้านบุคลิกส่วนตัว การเงิน การตลาด และการบริหารงานทั่วไป</a:t>
              </a:r>
            </a:p>
          </p:txBody>
        </p:sp>
      </p:grpSp>
      <p:sp>
        <p:nvSpPr>
          <p:cNvPr id="6" name="Striped Right Arrow 4"/>
          <p:cNvSpPr/>
          <p:nvPr/>
        </p:nvSpPr>
        <p:spPr>
          <a:xfrm>
            <a:off x="683568" y="615622"/>
            <a:ext cx="2664295" cy="1594309"/>
          </a:xfrm>
          <a:prstGeom prst="stripedRightArrow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r>
              <a:rPr lang="th-TH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สรุปความรู้</a:t>
            </a:r>
            <a:endParaRPr lang="th-TH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99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841161"/>
            <a:ext cx="6486956" cy="1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99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มุมเว้า 15"/>
          <p:cNvSpPr/>
          <p:nvPr/>
        </p:nvSpPr>
        <p:spPr>
          <a:xfrm>
            <a:off x="1331640" y="1781019"/>
            <a:ext cx="6677105" cy="3664205"/>
          </a:xfrm>
          <a:prstGeom prst="plaque">
            <a:avLst/>
          </a:prstGeom>
          <a:solidFill>
            <a:srgbClr val="CC66FF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1475656" y="2736503"/>
            <a:ext cx="62646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แบบทดสอบหลังเรียน (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Post-test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)</a:t>
            </a:r>
            <a:b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</a:b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การอาชีพ ม. 4–6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/>
            </a:r>
            <a:b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</a:b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หน่วยการเรียนรู้ที่ </a:t>
            </a:r>
            <a:r>
              <a:rPr kumimoji="0" lang="th-TH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1 เปิดโลกอาชีพ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100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15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3" grpId="0"/>
      <p:bldP spid="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อาชีพอิสระ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2" name="กลุ่ม 11"/>
          <p:cNvGrpSpPr/>
          <p:nvPr/>
        </p:nvGrpSpPr>
        <p:grpSpPr>
          <a:xfrm>
            <a:off x="391343" y="2203106"/>
            <a:ext cx="2557285" cy="2307771"/>
            <a:chOff x="180958" y="1897827"/>
            <a:chExt cx="2557285" cy="2307771"/>
          </a:xfrm>
        </p:grpSpPr>
        <p:sp>
          <p:nvSpPr>
            <p:cNvPr id="2" name="TextBox 1"/>
            <p:cNvSpPr txBox="1"/>
            <p:nvPr/>
          </p:nvSpPr>
          <p:spPr>
            <a:xfrm>
              <a:off x="523496" y="3682378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/>
                <a:t>1. ธุรกิจการผลิต</a:t>
              </a:r>
              <a:endParaRPr lang="th-TH" b="1" dirty="0"/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58" y="1897827"/>
              <a:ext cx="2557285" cy="17560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1" name="กลุ่ม 10"/>
          <p:cNvGrpSpPr/>
          <p:nvPr/>
        </p:nvGrpSpPr>
        <p:grpSpPr>
          <a:xfrm>
            <a:off x="3342874" y="3356992"/>
            <a:ext cx="2557285" cy="2286945"/>
            <a:chOff x="2987824" y="2775859"/>
            <a:chExt cx="2557285" cy="2286945"/>
          </a:xfrm>
        </p:grpSpPr>
        <p:sp>
          <p:nvSpPr>
            <p:cNvPr id="13" name="TextBox 12"/>
            <p:cNvSpPr txBox="1"/>
            <p:nvPr/>
          </p:nvSpPr>
          <p:spPr>
            <a:xfrm>
              <a:off x="3275856" y="4539584"/>
              <a:ext cx="2153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/>
                <a:t>2</a:t>
              </a:r>
              <a:r>
                <a:rPr lang="th-TH" b="1" dirty="0" smtClean="0"/>
                <a:t>. ธุรกิจขายสินค้า</a:t>
              </a:r>
              <a:endParaRPr lang="th-TH" b="1" dirty="0"/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2775859"/>
              <a:ext cx="2557285" cy="17560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6" name="กลุ่ม 15"/>
          <p:cNvGrpSpPr/>
          <p:nvPr/>
        </p:nvGrpSpPr>
        <p:grpSpPr>
          <a:xfrm>
            <a:off x="6228184" y="4247556"/>
            <a:ext cx="2539668" cy="2296952"/>
            <a:chOff x="6228184" y="4247556"/>
            <a:chExt cx="2539668" cy="2296952"/>
          </a:xfrm>
        </p:grpSpPr>
        <p:sp>
          <p:nvSpPr>
            <p:cNvPr id="14" name="TextBox 13"/>
            <p:cNvSpPr txBox="1"/>
            <p:nvPr/>
          </p:nvSpPr>
          <p:spPr>
            <a:xfrm>
              <a:off x="6725344" y="6021288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/>
                <a:t>3. ธุรกิจบริการ</a:t>
              </a:r>
              <a:endParaRPr lang="th-TH" b="1" dirty="0"/>
            </a:p>
          </p:txBody>
        </p:sp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4247556"/>
              <a:ext cx="2539668" cy="17560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74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907" y="1323427"/>
            <a:ext cx="4074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42925" algn="l"/>
                <a:tab pos="712788" algn="l"/>
              </a:tabLst>
            </a:pPr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  <a:sym typeface="Wingdings"/>
              </a:rPr>
              <a:t>	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การเลือกประเภทธุรกิจ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9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21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2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3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3380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691680" y="548680"/>
            <a:ext cx="5616624" cy="6340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เลือก</a:t>
            </a: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คำตอบที่ถูกต้องที่สุดเพียงคำตอบ</a:t>
            </a: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เดียว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1099373" y="1700808"/>
            <a:ext cx="5256584" cy="646986"/>
            <a:chOff x="2136076" y="1700808"/>
            <a:chExt cx="5256584" cy="646986"/>
          </a:xfrm>
        </p:grpSpPr>
        <p:sp>
          <p:nvSpPr>
            <p:cNvPr id="6" name="TextBox 5"/>
            <p:cNvSpPr txBox="1"/>
            <p:nvPr/>
          </p:nvSpPr>
          <p:spPr>
            <a:xfrm>
              <a:off x="2627784" y="1700808"/>
              <a:ext cx="4764876" cy="646986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0AD00">
                  <a:shade val="50000"/>
                </a:srgb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th-TH" sz="3200" b="1" kern="0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 อาชีพ</a:t>
              </a:r>
              <a:r>
                <a:rPr lang="th-TH" sz="3200" b="1" kern="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รับจ้างประกอบด้วยบุคคลฝ่ายใด</a:t>
              </a:r>
            </a:p>
          </p:txBody>
        </p:sp>
        <p:sp>
          <p:nvSpPr>
            <p:cNvPr id="7" name="Oval 9"/>
            <p:cNvSpPr/>
            <p:nvPr/>
          </p:nvSpPr>
          <p:spPr>
            <a:xfrm>
              <a:off x="2136076" y="1712543"/>
              <a:ext cx="638807" cy="635251"/>
            </a:xfrm>
            <a:prstGeom prst="ellipse">
              <a:avLst/>
            </a:prstGeom>
            <a:solidFill>
              <a:srgbClr val="F0AD00">
                <a:lumMod val="40000"/>
                <a:lumOff val="60000"/>
              </a:srgbClr>
            </a:solidFill>
            <a:ln w="25400" cap="flat" cmpd="sng" algn="ctr">
              <a:solidFill>
                <a:srgbClr val="F0AD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th-TH" sz="3200" b="1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ngsana New" pitchFamily="18" charset="-34"/>
                  <a:cs typeface="Angsana New" pitchFamily="18" charset="-34"/>
                </a:rPr>
                <a:t>1.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24226" y="2606935"/>
            <a:ext cx="304755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  <a:tab pos="446088" algn="l"/>
              </a:tabLst>
            </a:pP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	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นายจ้างและ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ลูกจ้าง</a:t>
            </a:r>
            <a:endParaRPr lang="th-TH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4226" y="3253921"/>
            <a:ext cx="304755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	</a:t>
            </a:r>
            <a:r>
              <a:rPr lang="th-TH" dirty="0">
                <a:solidFill>
                  <a:schemeClr val="tx1"/>
                </a:solidFill>
                <a:ea typeface="Times New Roman"/>
                <a:cs typeface="Angsana New"/>
              </a:rPr>
              <a:t>นายจ้างและผู้ว่าจ้าง</a:t>
            </a:r>
            <a:endParaRPr lang="th-TH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4226" y="3900907"/>
            <a:ext cx="295850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	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ลูกจ้าง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และผู้รับจ้าง</a:t>
            </a:r>
            <a:endParaRPr lang="en-US" sz="2000" dirty="0">
              <a:solidFill>
                <a:schemeClr val="tx1"/>
              </a:solidFill>
              <a:effectLst/>
              <a:latin typeface="Times New Roman"/>
              <a:ea typeface="Times New Roman"/>
              <a:cs typeface="Angsana Ne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4227" y="4547893"/>
            <a:ext cx="283153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	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ผู้รับ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จ้างและผู้รับเหมา</a:t>
            </a:r>
          </a:p>
        </p:txBody>
      </p:sp>
      <p:sp>
        <p:nvSpPr>
          <p:cNvPr id="17" name="Oval 11"/>
          <p:cNvSpPr/>
          <p:nvPr/>
        </p:nvSpPr>
        <p:spPr>
          <a:xfrm>
            <a:off x="1713028" y="2688125"/>
            <a:ext cx="408348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 ถูกต้อง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เพราะอาชีพรับจ้างประกอบด้วยบุคคล 2 ฝ่าย ได้แก่ นายจ้างและลูกจ้าง ซึ่ง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นายจ้างเป็น</a:t>
            </a:r>
          </a:p>
          <a:p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ผู้ว่า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จ้างให้บุคคลที่เรียกว่า ลูกจ้าง ทำงานใด ๆ โดยได้รับค่าจ้างตลอดเวลาที่ทำงานให้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ดังนั้น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อาชีพรับจ้างจึงประกอบด้วยบุคคลที่เป็นนายจ้างและลูกจ้าง</a:t>
            </a:r>
          </a:p>
          <a:p>
            <a:endParaRPr lang="th-TH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101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1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 animBg="1"/>
      <p:bldP spid="17" grpId="1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944604" y="836712"/>
            <a:ext cx="5240610" cy="646986"/>
            <a:chOff x="2329136" y="1312980"/>
            <a:chExt cx="5240610" cy="646986"/>
          </a:xfrm>
        </p:grpSpPr>
        <p:sp>
          <p:nvSpPr>
            <p:cNvPr id="6" name="TextBox 5"/>
            <p:cNvSpPr txBox="1"/>
            <p:nvPr/>
          </p:nvSpPr>
          <p:spPr>
            <a:xfrm>
              <a:off x="2771799" y="1312980"/>
              <a:ext cx="4797947" cy="64698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  </a:t>
              </a:r>
              <a:r>
                <a:rPr lang="th-TH" sz="3200" b="1" dirty="0">
                  <a:solidFill>
                    <a:prstClr val="black"/>
                  </a:solidFill>
                </a:rPr>
                <a:t>ข้อใดจัดอยู่ในกลุ่มอาชีพเดียวกันทั้งหมด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329136" y="1324715"/>
              <a:ext cx="648072" cy="6352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2.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03292" y="1862469"/>
            <a:ext cx="310869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ก	</a:t>
            </a:r>
            <a:r>
              <a:rPr lang="th-TH" dirty="0" smtClean="0">
                <a:solidFill>
                  <a:prstClr val="black"/>
                </a:solidFill>
              </a:rPr>
              <a:t>แพทย์และนัก</a:t>
            </a:r>
            <a:r>
              <a:rPr lang="th-TH" dirty="0">
                <a:solidFill>
                  <a:prstClr val="black"/>
                </a:solidFill>
              </a:rPr>
              <a:t>ธุรกิจ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3292" y="2509455"/>
            <a:ext cx="310869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>
                <a:solidFill>
                  <a:prstClr val="black"/>
                </a:solidFill>
              </a:rPr>
              <a:t>ข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	ตำรวจและพยาบาล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3292" y="3156441"/>
            <a:ext cx="515798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ค	</a:t>
            </a:r>
            <a:r>
              <a:rPr lang="th-TH" dirty="0" smtClean="0">
                <a:solidFill>
                  <a:prstClr val="black"/>
                </a:solidFill>
              </a:rPr>
              <a:t>พนักงานธนาคารและพนักงานเสิร์ฟ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3292" y="3803427"/>
            <a:ext cx="515798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ง	</a:t>
            </a:r>
            <a:r>
              <a:rPr lang="th-TH" dirty="0" smtClean="0">
                <a:solidFill>
                  <a:prstClr val="black"/>
                </a:solidFill>
              </a:rPr>
              <a:t>พนักงานท่าเรือและพนักงาน</a:t>
            </a:r>
            <a:r>
              <a:rPr lang="th-TH" dirty="0">
                <a:solidFill>
                  <a:prstClr val="black"/>
                </a:solidFill>
              </a:rPr>
              <a:t>ทำความสะอาด</a:t>
            </a:r>
          </a:p>
        </p:txBody>
      </p:sp>
      <p:sp>
        <p:nvSpPr>
          <p:cNvPr id="15" name="Oval 14"/>
          <p:cNvSpPr/>
          <p:nvPr/>
        </p:nvSpPr>
        <p:spPr>
          <a:xfrm>
            <a:off x="2603292" y="2599853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ข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เพราะตำรวจและพยาบาลจัดอยู่ในกลุ่มอาชีพรับราชการ ดังนั้นจึงจัดอยู่ในกลุ่ม</a:t>
            </a:r>
            <a:r>
              <a:rPr lang="th-TH" sz="2400" dirty="0" smtClean="0">
                <a:solidFill>
                  <a:prstClr val="black"/>
                </a:solidFill>
              </a:rPr>
              <a:t>อาชีพเดียวกัน</a:t>
            </a:r>
            <a:r>
              <a:rPr lang="th-TH" sz="2400" dirty="0">
                <a:solidFill>
                  <a:prstClr val="black"/>
                </a:solidFill>
              </a:rPr>
              <a:t>ทั้งหมด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102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40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5" grpId="0" animBg="1"/>
      <p:bldP spid="15" grpId="1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619672" y="1273810"/>
            <a:ext cx="5472608" cy="648976"/>
            <a:chOff x="1835696" y="776439"/>
            <a:chExt cx="5472608" cy="648976"/>
          </a:xfrm>
        </p:grpSpPr>
        <p:sp>
          <p:nvSpPr>
            <p:cNvPr id="6" name="TextBox 5"/>
            <p:cNvSpPr txBox="1"/>
            <p:nvPr/>
          </p:nvSpPr>
          <p:spPr>
            <a:xfrm>
              <a:off x="2416636" y="778429"/>
              <a:ext cx="4891668" cy="64698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   </a:t>
              </a:r>
              <a:r>
                <a:rPr lang="th-TH" sz="3200" b="1" dirty="0">
                  <a:solidFill>
                    <a:prstClr val="black"/>
                  </a:solidFill>
                </a:rPr>
                <a:t>ข้อใด</a:t>
              </a:r>
              <a:r>
                <a:rPr lang="th-TH" sz="3200" i="1" dirty="0">
                  <a:solidFill>
                    <a:prstClr val="black"/>
                  </a:solidFill>
                </a:rPr>
                <a:t>ไม่ใช่</a:t>
              </a:r>
              <a:r>
                <a:rPr lang="th-TH" sz="3200" b="1" dirty="0">
                  <a:solidFill>
                    <a:prstClr val="black"/>
                  </a:solidFill>
                </a:rPr>
                <a:t>ลักษณะ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ของอาชีพ</a:t>
              </a:r>
              <a:r>
                <a:rPr lang="th-TH" sz="3200" b="1" dirty="0">
                  <a:solidFill>
                    <a:prstClr val="black"/>
                  </a:solidFill>
                </a:rPr>
                <a:t>รับราชการ</a:t>
              </a:r>
              <a:endParaRPr 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835696" y="776439"/>
              <a:ext cx="677306" cy="6352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3.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83768" y="2092389"/>
            <a:ext cx="505976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ก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มีกำหนดเวลาในการ</a:t>
            </a:r>
            <a:r>
              <a:rPr lang="th-TH" dirty="0" smtClean="0">
                <a:solidFill>
                  <a:prstClr val="black"/>
                </a:solidFill>
              </a:rPr>
              <a:t>ปฏิบัติงานที่แน่นอน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2739375"/>
            <a:ext cx="505976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ข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มีการทดลองปฏิบัติหน้าที่ก่อนบรรจุแต่งตั้ง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3767" y="3386361"/>
            <a:ext cx="505976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th-TH" b="1" dirty="0">
                <a:solidFill>
                  <a:prstClr val="black"/>
                </a:solidFill>
              </a:rPr>
              <a:t>ค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kern="50" dirty="0">
                <a:solidFill>
                  <a:prstClr val="black"/>
                </a:solidFill>
                <a:latin typeface="Times New Roman"/>
                <a:ea typeface="Angsana New"/>
              </a:rPr>
              <a:t>มีการสอบแข่งขันเพื่อคัดเลือกเข้ารับราชการ</a:t>
            </a:r>
            <a:endParaRPr lang="en-US" sz="2000" kern="50" dirty="0">
              <a:solidFill>
                <a:prstClr val="black"/>
              </a:solidFill>
              <a:latin typeface="Times New Roman"/>
              <a:ea typeface="Angsana Ne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6" y="4033347"/>
            <a:ext cx="568863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th-TH" b="1" dirty="0">
                <a:solidFill>
                  <a:prstClr val="black"/>
                </a:solidFill>
              </a:rPr>
              <a:t>ง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kern="50" dirty="0">
                <a:solidFill>
                  <a:prstClr val="black"/>
                </a:solidFill>
                <a:latin typeface="Times New Roman"/>
                <a:ea typeface="Angsana New"/>
              </a:rPr>
              <a:t>มีการ</a:t>
            </a:r>
            <a:r>
              <a:rPr lang="th-TH" kern="50" dirty="0" smtClean="0">
                <a:solidFill>
                  <a:prstClr val="black"/>
                </a:solidFill>
                <a:latin typeface="Times New Roman"/>
                <a:ea typeface="Angsana New"/>
              </a:rPr>
              <a:t>เลื่อนขั้นตำแหน่งและเงินเดือนโดย</a:t>
            </a:r>
            <a:r>
              <a:rPr lang="th-TH" kern="50" dirty="0">
                <a:solidFill>
                  <a:prstClr val="black"/>
                </a:solidFill>
                <a:latin typeface="Times New Roman"/>
                <a:ea typeface="Angsana New"/>
              </a:rPr>
              <a:t>ผู้ว่าจ้าง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371" y="4117588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-14180" y="5013176"/>
            <a:ext cx="9158179" cy="184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ง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เพราะอาชีพรับราชการเป็นอาชีพที่ทำงานเพื่อประชาชนและประเทศชาติ โดยมี</a:t>
            </a:r>
            <a:r>
              <a:rPr lang="th-TH" sz="2400" dirty="0" smtClean="0">
                <a:solidFill>
                  <a:prstClr val="black"/>
                </a:solidFill>
              </a:rPr>
              <a:t>การสอบแข่งขันเพื่อ</a:t>
            </a:r>
            <a:r>
              <a:rPr lang="th-TH" sz="2400" dirty="0">
                <a:solidFill>
                  <a:prstClr val="black"/>
                </a:solidFill>
              </a:rPr>
              <a:t>คัดเลือกเข้ารับราชการ มีการทดลองปฏิบัติหน้าที่ก่อนบรรจุ</a:t>
            </a:r>
            <a:r>
              <a:rPr lang="th-TH" sz="2400" dirty="0" smtClean="0">
                <a:solidFill>
                  <a:prstClr val="black"/>
                </a:solidFill>
              </a:rPr>
              <a:t>แต่งตั้ง มี</a:t>
            </a:r>
            <a:r>
              <a:rPr lang="th-TH" sz="2400" dirty="0">
                <a:solidFill>
                  <a:prstClr val="black"/>
                </a:solidFill>
              </a:rPr>
              <a:t>กำหนดเวลาในการ</a:t>
            </a:r>
            <a:r>
              <a:rPr lang="th-TH" sz="2400" dirty="0" smtClean="0">
                <a:solidFill>
                  <a:prstClr val="black"/>
                </a:solidFill>
              </a:rPr>
              <a:t>ปฏิบัติงานที่</a:t>
            </a:r>
            <a:r>
              <a:rPr lang="th-TH" sz="2400" dirty="0">
                <a:solidFill>
                  <a:prstClr val="black"/>
                </a:solidFill>
              </a:rPr>
              <a:t>แน่นอน มีการเลื่อนขั้นตำแหน่งและเงินเดือนทุก</a:t>
            </a:r>
            <a:r>
              <a:rPr lang="th-TH" sz="2400" dirty="0" smtClean="0">
                <a:solidFill>
                  <a:prstClr val="black"/>
                </a:solidFill>
              </a:rPr>
              <a:t>ปี และ</a:t>
            </a:r>
            <a:r>
              <a:rPr lang="th-TH" sz="2400" dirty="0">
                <a:solidFill>
                  <a:prstClr val="black"/>
                </a:solidFill>
              </a:rPr>
              <a:t>ได้รับเงินบำนาญหลังเกษียณอายุ ดังนั้น มี</a:t>
            </a:r>
            <a:r>
              <a:rPr lang="th-TH" sz="2400" dirty="0" smtClean="0">
                <a:solidFill>
                  <a:prstClr val="black"/>
                </a:solidFill>
              </a:rPr>
              <a:t>การเลื่อน</a:t>
            </a:r>
            <a:r>
              <a:rPr lang="th-TH" sz="2400" dirty="0">
                <a:solidFill>
                  <a:prstClr val="black"/>
                </a:solidFill>
              </a:rPr>
              <a:t>ขั้นตำแหน่งและเงินเดือนโดยผู้ว่าจ้างจึงไม่ใช่</a:t>
            </a:r>
            <a:r>
              <a:rPr lang="th-TH" sz="2400" dirty="0" smtClean="0">
                <a:solidFill>
                  <a:prstClr val="black"/>
                </a:solidFill>
              </a:rPr>
              <a:t>ลักษณะของอาชีพรับ</a:t>
            </a:r>
            <a:r>
              <a:rPr lang="th-TH" sz="2400" dirty="0">
                <a:solidFill>
                  <a:prstClr val="black"/>
                </a:solidFill>
              </a:rPr>
              <a:t>ราชการ เนื่องจากเป็น</a:t>
            </a:r>
            <a:r>
              <a:rPr lang="th-TH" sz="2400" dirty="0" smtClean="0">
                <a:solidFill>
                  <a:prstClr val="black"/>
                </a:solidFill>
              </a:rPr>
              <a:t>ลักษณะของ</a:t>
            </a:r>
            <a:r>
              <a:rPr lang="th-TH" sz="2400" dirty="0">
                <a:solidFill>
                  <a:prstClr val="black"/>
                </a:solidFill>
              </a:rPr>
              <a:t>อาชีพรับจ้าง แต่คำตอบนี้สัมพันธ์กันกับคำถาม</a:t>
            </a:r>
          </a:p>
          <a:p>
            <a:endParaRPr lang="th-TH" sz="2400" dirty="0">
              <a:solidFill>
                <a:prstClr val="black"/>
              </a:solidFill>
            </a:endParaRPr>
          </a:p>
          <a:p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103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58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 animBg="1"/>
      <p:bldP spid="13" grpId="1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773627" y="968993"/>
            <a:ext cx="7582564" cy="646986"/>
            <a:chOff x="1763355" y="764704"/>
            <a:chExt cx="7582564" cy="646986"/>
          </a:xfrm>
        </p:grpSpPr>
        <p:sp>
          <p:nvSpPr>
            <p:cNvPr id="6" name="TextBox 5"/>
            <p:cNvSpPr txBox="1"/>
            <p:nvPr/>
          </p:nvSpPr>
          <p:spPr>
            <a:xfrm>
              <a:off x="2267743" y="764704"/>
              <a:ext cx="7078176" cy="64698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prstClr val="black"/>
                  </a:solidFill>
                </a:rPr>
                <a:t>   คุณสมบัติข้อใดสำคัญที่สุดสำหรับผู้ที่จะ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ประกอบอาชีพ</a:t>
              </a:r>
              <a:r>
                <a:rPr lang="th-TH" sz="3200" b="1" dirty="0">
                  <a:solidFill>
                    <a:prstClr val="black"/>
                  </a:solidFill>
                </a:rPr>
                <a:t>รับจ้าง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763355" y="764704"/>
              <a:ext cx="615139" cy="6352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4.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15431" y="1730621"/>
            <a:ext cx="28405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ก	</a:t>
            </a:r>
            <a:r>
              <a:rPr lang="th-TH" dirty="0">
                <a:solidFill>
                  <a:prstClr val="black"/>
                </a:solidFill>
                <a:ea typeface="Times New Roman"/>
              </a:rPr>
              <a:t>มีวิสัยทัศน์กว้างไกล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5431" y="2377607"/>
            <a:ext cx="341660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ข	</a:t>
            </a:r>
            <a:r>
              <a:rPr lang="th-TH" dirty="0">
                <a:solidFill>
                  <a:prstClr val="black"/>
                </a:solidFill>
                <a:ea typeface="Times New Roman"/>
              </a:rPr>
              <a:t>มีการวางแผนในการ</a:t>
            </a:r>
            <a:r>
              <a:rPr lang="th-TH" dirty="0" smtClean="0">
                <a:solidFill>
                  <a:prstClr val="black"/>
                </a:solidFill>
                <a:ea typeface="Times New Roman"/>
              </a:rPr>
              <a:t>ทำงาน</a:t>
            </a:r>
            <a:endParaRPr lang="th-TH" dirty="0">
              <a:solidFill>
                <a:prstClr val="black"/>
              </a:solidFill>
              <a:ea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5431" y="3093472"/>
            <a:ext cx="370464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ค	</a:t>
            </a:r>
            <a:r>
              <a:rPr lang="th-TH" dirty="0">
                <a:solidFill>
                  <a:prstClr val="black"/>
                </a:solidFill>
                <a:ea typeface="Times New Roman"/>
              </a:rPr>
              <a:t>มีการค้นคว้าหาความรู้</a:t>
            </a:r>
            <a:r>
              <a:rPr lang="th-TH" dirty="0" smtClean="0">
                <a:solidFill>
                  <a:prstClr val="black"/>
                </a:solidFill>
                <a:ea typeface="Times New Roman"/>
              </a:rPr>
              <a:t>เพิ่มเติม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5032" y="3672354"/>
            <a:ext cx="494553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tabLst>
                <a:tab pos="361950" algn="l"/>
              </a:tabLst>
            </a:pPr>
            <a:r>
              <a:rPr lang="th-TH" dirty="0">
                <a:solidFill>
                  <a:prstClr val="black"/>
                </a:solidFill>
              </a:rPr>
              <a:t> </a:t>
            </a:r>
            <a:r>
              <a:rPr lang="th-TH" b="1" dirty="0" smtClean="0">
                <a:solidFill>
                  <a:prstClr val="black"/>
                </a:solidFill>
              </a:rPr>
              <a:t>ง	</a:t>
            </a:r>
            <a:r>
              <a:rPr lang="th-TH" dirty="0">
                <a:solidFill>
                  <a:prstClr val="black"/>
                </a:solidFill>
                <a:ea typeface="Times New Roman"/>
              </a:rPr>
              <a:t>มีทัศนคติและค่านิยมที่ถูกต้องในการทำงาน</a:t>
            </a:r>
            <a:endParaRPr lang="en-US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15431" y="3755820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ง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เพราะมีทัศนคติและค่านิยมที่ถูกต้องในการทำงานเป็นคุณสมบัติสำคัญที่สุดสำหรับ</a:t>
            </a:r>
            <a:r>
              <a:rPr lang="th-TH" sz="2400" dirty="0" smtClean="0">
                <a:solidFill>
                  <a:prstClr val="black"/>
                </a:solidFill>
              </a:rPr>
              <a:t>ผู้</a:t>
            </a:r>
          </a:p>
          <a:p>
            <a:r>
              <a:rPr lang="th-TH" sz="2400" dirty="0" smtClean="0">
                <a:solidFill>
                  <a:prstClr val="black"/>
                </a:solidFill>
              </a:rPr>
              <a:t>ที่จะ</a:t>
            </a:r>
            <a:r>
              <a:rPr lang="th-TH" sz="2400" dirty="0">
                <a:solidFill>
                  <a:prstClr val="black"/>
                </a:solidFill>
              </a:rPr>
              <a:t>ประกอบอาชีพรับจ้าง เนื่องจากเป็นสิ่งที่ช่วย</a:t>
            </a:r>
            <a:r>
              <a:rPr lang="th-TH" sz="2400" dirty="0" smtClean="0">
                <a:solidFill>
                  <a:prstClr val="black"/>
                </a:solidFill>
              </a:rPr>
              <a:t>ให้ผู้ประกอบ</a:t>
            </a:r>
            <a:r>
              <a:rPr lang="th-TH" sz="2400" dirty="0">
                <a:solidFill>
                  <a:prstClr val="black"/>
                </a:solidFill>
              </a:rPr>
              <a:t>อาชีพเห็น</a:t>
            </a:r>
            <a:r>
              <a:rPr lang="th-TH" sz="2400" dirty="0" smtClean="0">
                <a:solidFill>
                  <a:prstClr val="black"/>
                </a:solidFill>
              </a:rPr>
              <a:t>คุณค่า เกิด</a:t>
            </a:r>
            <a:r>
              <a:rPr lang="th-TH" sz="2400" dirty="0">
                <a:solidFill>
                  <a:prstClr val="black"/>
                </a:solidFill>
              </a:rPr>
              <a:t>ความ</a:t>
            </a:r>
            <a:r>
              <a:rPr lang="th-TH" sz="2400" dirty="0" smtClean="0">
                <a:solidFill>
                  <a:prstClr val="black"/>
                </a:solidFill>
              </a:rPr>
              <a:t>ภาคภูมิใจใน</a:t>
            </a:r>
            <a:r>
              <a:rPr lang="th-TH" sz="2400" dirty="0">
                <a:solidFill>
                  <a:prstClr val="black"/>
                </a:solidFill>
              </a:rPr>
              <a:t>การทำงานและปฏิบัติหน้าที่ที่ได้รับมอบหมายได้อย่างมีประสิทธิภาพ</a:t>
            </a:r>
          </a:p>
          <a:p>
            <a:endParaRPr lang="th-TH" sz="2400" dirty="0">
              <a:solidFill>
                <a:prstClr val="black"/>
              </a:solidFill>
            </a:endParaRPr>
          </a:p>
          <a:p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104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18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 animBg="1"/>
      <p:bldP spid="16" grpId="1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019284" y="2242817"/>
            <a:ext cx="549181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ก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การขยายกิจการจำนวนมากขึ้น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9282" y="2866848"/>
            <a:ext cx="549181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ข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การเพิ่มจำนวนแรงงานในการ</a:t>
            </a:r>
            <a:r>
              <a:rPr lang="th-TH" dirty="0" smtClean="0">
                <a:solidFill>
                  <a:prstClr val="black"/>
                </a:solidFill>
              </a:rPr>
              <a:t>ทำกิจการ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9282" y="3527955"/>
            <a:ext cx="549181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ค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การมีโอกาสได้พบปะกับผู้บริหารระดับสูง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19282" y="4183775"/>
            <a:ext cx="549181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265113" algn="l"/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ง		</a:t>
            </a:r>
            <a:r>
              <a:rPr lang="th-TH" dirty="0" smtClean="0">
                <a:solidFill>
                  <a:prstClr val="black"/>
                </a:solidFill>
              </a:rPr>
              <a:t>การ</a:t>
            </a:r>
            <a:r>
              <a:rPr lang="th-TH" dirty="0">
                <a:solidFill>
                  <a:prstClr val="black"/>
                </a:solidFill>
              </a:rPr>
              <a:t>มี</a:t>
            </a:r>
            <a:r>
              <a:rPr lang="th-TH" dirty="0" smtClean="0">
                <a:solidFill>
                  <a:prstClr val="black"/>
                </a:solidFill>
              </a:rPr>
              <a:t>โอกาสได้</a:t>
            </a:r>
            <a:r>
              <a:rPr lang="th-TH" dirty="0">
                <a:solidFill>
                  <a:prstClr val="black"/>
                </a:solidFill>
              </a:rPr>
              <a:t>เลื่อนขั้นใน</a:t>
            </a:r>
            <a:r>
              <a:rPr lang="th-TH" dirty="0" smtClean="0">
                <a:solidFill>
                  <a:prstClr val="black"/>
                </a:solidFill>
              </a:rPr>
              <a:t>ตำแหน่งที่สูงขึ้น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019282" y="426801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1281990" y="1008696"/>
            <a:ext cx="6539506" cy="1191816"/>
            <a:chOff x="1646315" y="764704"/>
            <a:chExt cx="6539506" cy="1191816"/>
          </a:xfrm>
        </p:grpSpPr>
        <p:sp>
          <p:nvSpPr>
            <p:cNvPr id="9" name="TextBox 8"/>
            <p:cNvSpPr txBox="1"/>
            <p:nvPr/>
          </p:nvSpPr>
          <p:spPr>
            <a:xfrm>
              <a:off x="2065090" y="764704"/>
              <a:ext cx="6120731" cy="119181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    ความ</a:t>
              </a:r>
              <a:r>
                <a:rPr lang="th-TH" sz="3200" b="1" dirty="0">
                  <a:solidFill>
                    <a:prstClr val="black"/>
                  </a:solidFill>
                </a:rPr>
                <a:t>มั่นคงและความก้าวหน้า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ในการประกอบอาชีพ</a:t>
              </a:r>
            </a:p>
            <a:p>
              <a:r>
                <a:rPr lang="th-TH" sz="3200" b="1" dirty="0">
                  <a:solidFill>
                    <a:prstClr val="black"/>
                  </a:solidFill>
                </a:rPr>
                <a:t> 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   ของบุคคลคือข้อใด</a:t>
              </a:r>
              <a:endParaRPr lang="th-TH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46315" y="1017947"/>
              <a:ext cx="624739" cy="6352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5.</a:t>
              </a:r>
              <a:endParaRPr lang="th-TH" sz="32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ง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เพราะความมั่นคงและความก้าวหน้าในการประกอบอาชีพเป็นการที่</a:t>
            </a:r>
            <a:r>
              <a:rPr lang="th-TH" sz="2400" dirty="0" smtClean="0">
                <a:solidFill>
                  <a:prstClr val="black"/>
                </a:solidFill>
              </a:rPr>
              <a:t>ผู้ปฏิบัติงานมี</a:t>
            </a:r>
            <a:r>
              <a:rPr lang="th-TH" sz="2400" dirty="0">
                <a:solidFill>
                  <a:prstClr val="black"/>
                </a:solidFill>
              </a:rPr>
              <a:t>โอกาส</a:t>
            </a:r>
            <a:r>
              <a:rPr lang="th-TH" sz="2400" dirty="0" smtClean="0">
                <a:solidFill>
                  <a:prstClr val="black"/>
                </a:solidFill>
              </a:rPr>
              <a:t>ได้รับผิดชอบ</a:t>
            </a:r>
            <a:r>
              <a:rPr lang="th-TH" sz="2400" dirty="0">
                <a:solidFill>
                  <a:prstClr val="black"/>
                </a:solidFill>
              </a:rPr>
              <a:t>งานสำคัญ ได้เลื่อนตำแหน่งหรือเงินเดือนสูงขึ้น ดังนั้น </a:t>
            </a:r>
            <a:r>
              <a:rPr lang="th-TH" sz="2400" dirty="0" smtClean="0">
                <a:solidFill>
                  <a:prstClr val="black"/>
                </a:solidFill>
              </a:rPr>
              <a:t>การ</a:t>
            </a:r>
            <a:r>
              <a:rPr lang="th-TH" sz="2400" dirty="0">
                <a:solidFill>
                  <a:prstClr val="black"/>
                </a:solidFill>
              </a:rPr>
              <a:t>มีโอกาสได้เลื่อนขั้น</a:t>
            </a:r>
            <a:r>
              <a:rPr lang="th-TH" sz="2400" dirty="0" smtClean="0">
                <a:solidFill>
                  <a:prstClr val="black"/>
                </a:solidFill>
              </a:rPr>
              <a:t>ในตำแหน่ง</a:t>
            </a:r>
            <a:r>
              <a:rPr lang="th-TH" sz="2400" dirty="0">
                <a:solidFill>
                  <a:prstClr val="black"/>
                </a:solidFill>
              </a:rPr>
              <a:t>ที่สูงขึ้นจึงเป็นความมั่นคงและความก้าวหน้าใน</a:t>
            </a:r>
            <a:r>
              <a:rPr lang="th-TH" sz="2400" dirty="0" smtClean="0">
                <a:solidFill>
                  <a:prstClr val="black"/>
                </a:solidFill>
              </a:rPr>
              <a:t>การประกอบ</a:t>
            </a:r>
            <a:r>
              <a:rPr lang="th-TH" sz="2400" dirty="0">
                <a:solidFill>
                  <a:prstClr val="black"/>
                </a:solidFill>
              </a:rPr>
              <a:t>อาชีพของบุคคล</a:t>
            </a:r>
          </a:p>
          <a:p>
            <a:endParaRPr lang="th-TH" sz="2600" b="1" dirty="0">
              <a:solidFill>
                <a:prstClr val="black"/>
              </a:solidFill>
            </a:endParaRPr>
          </a:p>
          <a:p>
            <a:endParaRPr lang="th-TH" sz="2600" b="1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105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63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1" grpId="1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398099" y="1052736"/>
            <a:ext cx="6479666" cy="1191816"/>
            <a:chOff x="1624510" y="1010388"/>
            <a:chExt cx="6479666" cy="1191816"/>
          </a:xfrm>
        </p:grpSpPr>
        <p:sp>
          <p:nvSpPr>
            <p:cNvPr id="6" name="TextBox 5"/>
            <p:cNvSpPr txBox="1"/>
            <p:nvPr/>
          </p:nvSpPr>
          <p:spPr>
            <a:xfrm>
              <a:off x="2119878" y="1010388"/>
              <a:ext cx="5984298" cy="119181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  ข้อใด</a:t>
              </a:r>
              <a:r>
                <a:rPr lang="th-TH" sz="3200" i="1" dirty="0" smtClean="0">
                  <a:solidFill>
                    <a:prstClr val="black"/>
                  </a:solidFill>
                </a:rPr>
                <a:t>ไม่ใช่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ความสำคัญของการประกอบอาชีพอิสระ</a:t>
              </a:r>
            </a:p>
            <a:p>
              <a:r>
                <a:rPr lang="th-TH" sz="3200" b="1" dirty="0">
                  <a:solidFill>
                    <a:prstClr val="black"/>
                  </a:solidFill>
                </a:rPr>
                <a:t> 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 ที่มีต่อระบบเศรษฐกิจ</a:t>
              </a:r>
              <a:endParaRPr lang="th-TH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624510" y="1288670"/>
              <a:ext cx="649254" cy="6352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6.</a:t>
              </a:r>
              <a:endParaRPr lang="th-TH" sz="32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77947" y="2300825"/>
            <a:ext cx="3547597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ก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เกิดการจ้างงาน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7239" y="2909769"/>
            <a:ext cx="3547597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ข	</a:t>
            </a:r>
            <a:r>
              <a:rPr lang="th-TH" dirty="0" smtClean="0">
                <a:solidFill>
                  <a:prstClr val="black"/>
                </a:solidFill>
              </a:rPr>
              <a:t>เกิดการกระจายรายได้ 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7239" y="3556755"/>
            <a:ext cx="3547597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  <a:tab pos="446088" algn="l"/>
                <a:tab pos="542925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ค	</a:t>
            </a:r>
            <a:r>
              <a:rPr lang="th-TH" dirty="0" smtClean="0">
                <a:solidFill>
                  <a:prstClr val="black"/>
                </a:solidFill>
              </a:rPr>
              <a:t>เกิดผลกำไรจำนวนมาก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7239" y="4203741"/>
            <a:ext cx="423295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ง  </a:t>
            </a:r>
            <a:r>
              <a:rPr lang="th-TH" dirty="0" smtClean="0">
                <a:solidFill>
                  <a:prstClr val="black"/>
                </a:solidFill>
              </a:rPr>
              <a:t>  เกิดการระดมทุนและลงทุน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47353" y="364099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ค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เพราะการประกอบอาชีพอิสระมีความสำคัญและมีส่วนช่วยพัฒนาเศรษฐกิจของประเทศ</a:t>
            </a:r>
          </a:p>
          <a:p>
            <a:r>
              <a:rPr lang="th-TH" sz="2400" dirty="0" smtClean="0">
                <a:solidFill>
                  <a:prstClr val="black"/>
                </a:solidFill>
              </a:rPr>
              <a:t>หลาย</a:t>
            </a:r>
            <a:r>
              <a:rPr lang="th-TH" sz="2400" dirty="0">
                <a:solidFill>
                  <a:prstClr val="black"/>
                </a:solidFill>
              </a:rPr>
              <a:t>ประการ ได้แก่ เปิดโอกาสให้มีการประกอบอาชีพ เกิดการจ้างงาน ส่งเสริมและพัฒนา</a:t>
            </a:r>
            <a:r>
              <a:rPr lang="th-TH" sz="2400" dirty="0" smtClean="0">
                <a:solidFill>
                  <a:prstClr val="black"/>
                </a:solidFill>
              </a:rPr>
              <a:t>ธุรกิจขนาด</a:t>
            </a:r>
            <a:r>
              <a:rPr lang="th-TH" sz="2400" dirty="0">
                <a:solidFill>
                  <a:prstClr val="black"/>
                </a:solidFill>
              </a:rPr>
              <a:t>ใหญ่ </a:t>
            </a:r>
            <a:endParaRPr lang="th-TH" sz="2400" dirty="0" smtClean="0">
              <a:solidFill>
                <a:prstClr val="black"/>
              </a:solidFill>
            </a:endParaRPr>
          </a:p>
          <a:p>
            <a:r>
              <a:rPr lang="th-TH" sz="2400" dirty="0" smtClean="0">
                <a:solidFill>
                  <a:prstClr val="black"/>
                </a:solidFill>
              </a:rPr>
              <a:t>เกิด</a:t>
            </a:r>
            <a:r>
              <a:rPr lang="th-TH" sz="2400" dirty="0">
                <a:solidFill>
                  <a:prstClr val="black"/>
                </a:solidFill>
              </a:rPr>
              <a:t>การระดมเงินทุนเพื่อนำไปลงทุน และมีการกระจายรายได้อย่างทั่วถึง ดังนั้น </a:t>
            </a:r>
            <a:r>
              <a:rPr lang="th-TH" sz="2400" dirty="0" smtClean="0">
                <a:solidFill>
                  <a:prstClr val="black"/>
                </a:solidFill>
              </a:rPr>
              <a:t>เกิดผล</a:t>
            </a:r>
            <a:r>
              <a:rPr lang="th-TH" sz="2400" dirty="0">
                <a:solidFill>
                  <a:prstClr val="black"/>
                </a:solidFill>
              </a:rPr>
              <a:t>กำไรจำนวนมากจึงไม่ใช่ความสำคัญของการประกอบอาชีพอิสระที่มีต่อระบบเศรษฐกิจ </a:t>
            </a:r>
            <a:r>
              <a:rPr lang="th-TH" sz="2400" dirty="0" smtClean="0">
                <a:solidFill>
                  <a:prstClr val="black"/>
                </a:solidFill>
              </a:rPr>
              <a:t>แต่</a:t>
            </a:r>
            <a:r>
              <a:rPr lang="th-TH" sz="2400" dirty="0">
                <a:solidFill>
                  <a:prstClr val="black"/>
                </a:solidFill>
              </a:rPr>
              <a:t>คำตอบนี้สัมพันธ์กันกับคำถาม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106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54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5" grpId="0" animBg="1"/>
      <p:bldP spid="15" grpId="1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789164" y="851692"/>
            <a:ext cx="5551489" cy="1191816"/>
            <a:chOff x="1907704" y="836712"/>
            <a:chExt cx="5551489" cy="1191816"/>
          </a:xfrm>
        </p:grpSpPr>
        <p:sp>
          <p:nvSpPr>
            <p:cNvPr id="6" name="TextBox 5"/>
            <p:cNvSpPr txBox="1"/>
            <p:nvPr/>
          </p:nvSpPr>
          <p:spPr>
            <a:xfrm>
              <a:off x="2425130" y="836712"/>
              <a:ext cx="5034063" cy="119181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   ผู้</a:t>
              </a:r>
              <a:r>
                <a:rPr lang="th-TH" sz="3200" b="1" dirty="0">
                  <a:solidFill>
                    <a:prstClr val="black"/>
                  </a:solidFill>
                </a:rPr>
                <a:t>ที่จะประกอบธุรกิจ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ค้าขาย</a:t>
              </a:r>
              <a:r>
                <a:rPr lang="th-TH" sz="3200" i="1" dirty="0" smtClean="0">
                  <a:solidFill>
                    <a:prstClr val="black"/>
                  </a:solidFill>
                </a:rPr>
                <a:t>ไม่จำเป็น</a:t>
              </a:r>
            </a:p>
            <a:p>
              <a:r>
                <a:rPr lang="th-TH" sz="3200" b="1" i="1" dirty="0" smtClean="0">
                  <a:solidFill>
                    <a:prstClr val="black"/>
                  </a:solidFill>
                </a:rPr>
                <a:t>   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ต้องเตรียมความพร้อมด้านใด</a:t>
              </a:r>
              <a:endParaRPr lang="th-TH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907704" y="1057967"/>
              <a:ext cx="644688" cy="6352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7</a:t>
              </a:r>
              <a:r>
                <a:rPr lang="th-TH" sz="32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.</a:t>
              </a:r>
              <a:endParaRPr lang="th-TH" sz="32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09907" y="2066830"/>
            <a:ext cx="2700558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ก	</a:t>
            </a:r>
            <a:r>
              <a:rPr lang="th-TH" dirty="0" smtClean="0">
                <a:solidFill>
                  <a:prstClr val="black"/>
                </a:solidFill>
              </a:rPr>
              <a:t>ด้านการเงิน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09909" y="2713816"/>
            <a:ext cx="249162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265113" algn="l"/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ข		</a:t>
            </a:r>
            <a:r>
              <a:rPr lang="th-TH" dirty="0" smtClean="0">
                <a:solidFill>
                  <a:prstClr val="black"/>
                </a:solidFill>
              </a:rPr>
              <a:t>ด้านการผลิต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0498" y="3327492"/>
            <a:ext cx="2491034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ค </a:t>
            </a:r>
            <a:r>
              <a:rPr lang="th-TH" dirty="0">
                <a:solidFill>
                  <a:prstClr val="black"/>
                </a:solidFill>
              </a:rPr>
              <a:t>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ด้านการตลาด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9908" y="4007788"/>
            <a:ext cx="2213714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ง	</a:t>
            </a:r>
            <a:r>
              <a:rPr lang="th-TH" dirty="0" smtClean="0">
                <a:solidFill>
                  <a:prstClr val="black"/>
                </a:solidFill>
              </a:rPr>
              <a:t>ด้านบุคลิกภาพ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09907" y="2798057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ข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เพราะผู้ที่ตัดสินใจประกอบธุรกิจควรเตรียมความพร้อมด้านต่าง ๆ ได้แก่ ด้านบุคลิกภาพ</a:t>
            </a:r>
          </a:p>
          <a:p>
            <a:r>
              <a:rPr lang="th-TH" sz="2400" dirty="0" smtClean="0">
                <a:solidFill>
                  <a:prstClr val="black"/>
                </a:solidFill>
              </a:rPr>
              <a:t>ส่วน</a:t>
            </a:r>
            <a:r>
              <a:rPr lang="th-TH" sz="2400" dirty="0">
                <a:solidFill>
                  <a:prstClr val="black"/>
                </a:solidFill>
              </a:rPr>
              <a:t>บุคคล ด้านการเงิน ด้านการตลาด และด้านการบริหารงานทั่วไป ดังนั้น ผู้ที่ประกอบ</a:t>
            </a:r>
            <a:r>
              <a:rPr lang="th-TH" sz="2400" dirty="0" smtClean="0">
                <a:solidFill>
                  <a:prstClr val="black"/>
                </a:solidFill>
              </a:rPr>
              <a:t>ธุรกิจค้าขาย</a:t>
            </a:r>
            <a:r>
              <a:rPr lang="th-TH" sz="2400" dirty="0">
                <a:solidFill>
                  <a:prstClr val="black"/>
                </a:solidFill>
              </a:rPr>
              <a:t>จึงไม่จำเป็นต้องเตรียมความพร้อมด้านการผลิต แต่คำตอบนี้สัมพันธ์กันกับคำถาม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107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 animBg="1"/>
      <p:bldP spid="15" grpId="1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763688" y="988321"/>
            <a:ext cx="5707838" cy="646986"/>
            <a:chOff x="1403648" y="1011407"/>
            <a:chExt cx="5707838" cy="646986"/>
          </a:xfrm>
        </p:grpSpPr>
        <p:sp>
          <p:nvSpPr>
            <p:cNvPr id="6" name="TextBox 5"/>
            <p:cNvSpPr txBox="1"/>
            <p:nvPr/>
          </p:nvSpPr>
          <p:spPr>
            <a:xfrm>
              <a:off x="1907704" y="1011407"/>
              <a:ext cx="5203782" cy="64698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    </a:t>
              </a:r>
              <a:r>
                <a:rPr lang="th-TH" sz="3200" b="1" dirty="0">
                  <a:solidFill>
                    <a:prstClr val="black"/>
                  </a:solidFill>
                </a:rPr>
                <a:t>ข้อใดจัดเป็นการประกอบธุรกิจการผลิต</a:t>
              </a:r>
              <a:endParaRPr 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03648" y="1023142"/>
              <a:ext cx="685302" cy="6352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8</a:t>
              </a:r>
              <a:r>
                <a:rPr lang="th-TH" sz="32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.</a:t>
              </a:r>
              <a:endParaRPr lang="th-TH" sz="32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64738" y="1793292"/>
            <a:ext cx="2467477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ก	</a:t>
            </a:r>
            <a:r>
              <a:rPr lang="th-TH" dirty="0" smtClean="0">
                <a:solidFill>
                  <a:prstClr val="black"/>
                </a:solidFill>
              </a:rPr>
              <a:t>การ</a:t>
            </a:r>
            <a:r>
              <a:rPr lang="th-TH" dirty="0">
                <a:solidFill>
                  <a:prstClr val="black"/>
                </a:solidFill>
              </a:rPr>
              <a:t>ขายเสื้อผ้า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4738" y="2440278"/>
            <a:ext cx="3163944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ข	</a:t>
            </a:r>
            <a:r>
              <a:rPr lang="th-TH" dirty="0" smtClean="0">
                <a:solidFill>
                  <a:prstClr val="black"/>
                </a:solidFill>
              </a:rPr>
              <a:t>การ</a:t>
            </a:r>
            <a:r>
              <a:rPr lang="th-TH" dirty="0">
                <a:solidFill>
                  <a:prstClr val="black"/>
                </a:solidFill>
              </a:rPr>
              <a:t>ซ่อม</a:t>
            </a:r>
            <a:r>
              <a:rPr lang="th-TH" dirty="0" smtClean="0">
                <a:solidFill>
                  <a:prstClr val="black"/>
                </a:solidFill>
              </a:rPr>
              <a:t>เครื่องใช้ไฟฟ้า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4736" y="3087264"/>
            <a:ext cx="2947921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ค	</a:t>
            </a:r>
            <a:r>
              <a:rPr lang="th-TH" dirty="0" smtClean="0">
                <a:solidFill>
                  <a:prstClr val="black"/>
                </a:solidFill>
              </a:rPr>
              <a:t>การ</a:t>
            </a:r>
            <a:r>
              <a:rPr lang="th-TH" dirty="0">
                <a:solidFill>
                  <a:prstClr val="black"/>
                </a:solidFill>
              </a:rPr>
              <a:t>ประดิษฐ์ของที่ระลึก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4738" y="3734250"/>
            <a:ext cx="3163944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ง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การบริการนวดแผนไทย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33100" y="3171505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ค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เพราะการประกอบธุรกิจการผลิตเป็นการนำวัตถุดิบและปัจจัยในการ</a:t>
            </a:r>
            <a:r>
              <a:rPr lang="th-TH" sz="2400" dirty="0" smtClean="0">
                <a:solidFill>
                  <a:prstClr val="black"/>
                </a:solidFill>
              </a:rPr>
              <a:t>ผลิตมา</a:t>
            </a:r>
            <a:r>
              <a:rPr lang="th-TH" sz="2400" dirty="0">
                <a:solidFill>
                  <a:prstClr val="black"/>
                </a:solidFill>
              </a:rPr>
              <a:t>ผ่านกระบวนการต่าง ๆ เพื่อผลิตสินค้า ดังนั้น การประดิษฐ์ของที่ระลึกจึง</a:t>
            </a:r>
            <a:r>
              <a:rPr lang="th-TH" sz="2400" dirty="0" smtClean="0">
                <a:solidFill>
                  <a:prstClr val="black"/>
                </a:solidFill>
              </a:rPr>
              <a:t>จัดเป็นการ</a:t>
            </a:r>
            <a:r>
              <a:rPr lang="th-TH" sz="2400" dirty="0">
                <a:solidFill>
                  <a:prstClr val="black"/>
                </a:solidFill>
              </a:rPr>
              <a:t>ประกอบธุรกิจการผลิต </a:t>
            </a:r>
          </a:p>
          <a:p>
            <a:endParaRPr lang="th-TH" sz="2600" b="1" dirty="0">
              <a:solidFill>
                <a:prstClr val="black"/>
              </a:solidFill>
            </a:endParaRP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108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84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 animBg="1"/>
      <p:bldP spid="14" grpId="1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35696" y="1844824"/>
            <a:ext cx="558057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ก	</a:t>
            </a:r>
            <a:r>
              <a:rPr lang="th-TH" dirty="0" smtClean="0">
                <a:solidFill>
                  <a:prstClr val="black"/>
                </a:solidFill>
              </a:rPr>
              <a:t>ลดราคาสินค้าให้แก่ลูกค้า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2491810"/>
            <a:ext cx="558057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ข	</a:t>
            </a:r>
            <a:r>
              <a:rPr lang="th-TH" dirty="0" smtClean="0">
                <a:solidFill>
                  <a:prstClr val="black"/>
                </a:solidFill>
              </a:rPr>
              <a:t>เลือกสถานที่บริการในย่านชุมชน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696" y="3138796"/>
            <a:ext cx="55673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  <a:tab pos="446088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ค	</a:t>
            </a:r>
            <a:r>
              <a:rPr lang="th-TH" dirty="0" smtClean="0">
                <a:solidFill>
                  <a:prstClr val="black"/>
                </a:solidFill>
              </a:rPr>
              <a:t>อำนวยความสะดวกสบายให้แก่ลูกค้า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5696" y="3785782"/>
            <a:ext cx="558057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ง	</a:t>
            </a:r>
            <a:r>
              <a:rPr lang="th-TH" dirty="0" smtClean="0">
                <a:solidFill>
                  <a:prstClr val="black"/>
                </a:solidFill>
              </a:rPr>
              <a:t>บริหารงานบริการอย่างมีประสิทธิภาพ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15759" y="3223037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1043608" y="1034143"/>
            <a:ext cx="6801645" cy="668287"/>
            <a:chOff x="899592" y="692696"/>
            <a:chExt cx="6801645" cy="668287"/>
          </a:xfrm>
        </p:grpSpPr>
        <p:sp>
          <p:nvSpPr>
            <p:cNvPr id="6" name="TextBox 5"/>
            <p:cNvSpPr txBox="1"/>
            <p:nvPr/>
          </p:nvSpPr>
          <p:spPr>
            <a:xfrm>
              <a:off x="1385624" y="692696"/>
              <a:ext cx="6315613" cy="64698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</a:rPr>
                <a:t>    </a:t>
              </a:r>
              <a:r>
                <a:rPr lang="th-TH" sz="3200" b="1" dirty="0">
                  <a:solidFill>
                    <a:prstClr val="black"/>
                  </a:solidFill>
                </a:rPr>
                <a:t>ข้อ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ใดเป็นกล</a:t>
              </a:r>
              <a:r>
                <a:rPr lang="th-TH" sz="3200" b="1" dirty="0">
                  <a:solidFill>
                    <a:prstClr val="black"/>
                  </a:solidFill>
                </a:rPr>
                <a:t>ยุทธ์ของผู้ประกอบ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ธุรกิจด้าน</a:t>
              </a:r>
              <a:r>
                <a:rPr lang="th-TH" sz="3200" b="1" dirty="0">
                  <a:solidFill>
                    <a:prstClr val="black"/>
                  </a:solidFill>
                </a:rPr>
                <a:t>การ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บริการ</a:t>
              </a:r>
              <a:endParaRPr lang="th-TH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99592" y="783296"/>
              <a:ext cx="612024" cy="57768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9.</a:t>
              </a:r>
              <a:endParaRPr lang="th-TH" sz="32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3" name="สี่เหลี่ยมผืนผ้า 2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ค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เพราะอำนวยความสะดวกสบายให้แก่ลูกค้าเป็นกลยุทธ์ด้านการบริการ ซึ่ง</a:t>
            </a:r>
            <a:r>
              <a:rPr lang="th-TH" sz="2400" dirty="0" smtClean="0">
                <a:solidFill>
                  <a:prstClr val="black"/>
                </a:solidFill>
              </a:rPr>
              <a:t>จะสร้าง</a:t>
            </a:r>
            <a:r>
              <a:rPr lang="th-TH" sz="2400" dirty="0">
                <a:solidFill>
                  <a:prstClr val="black"/>
                </a:solidFill>
              </a:rPr>
              <a:t>ความพึงพอใจให้แก่ลูกค้าที่มาใช้บริการและทำให้มีลูกค้าถาวร ดังนั้น อำนวย</a:t>
            </a:r>
            <a:r>
              <a:rPr lang="th-TH" sz="2400" dirty="0" smtClean="0">
                <a:solidFill>
                  <a:prstClr val="black"/>
                </a:solidFill>
              </a:rPr>
              <a:t>ความสะดวกสบาย</a:t>
            </a:r>
            <a:r>
              <a:rPr lang="th-TH" sz="2400" dirty="0">
                <a:solidFill>
                  <a:prstClr val="black"/>
                </a:solidFill>
              </a:rPr>
              <a:t>ให้แก่ลูกค้าจึง</a:t>
            </a:r>
            <a:r>
              <a:rPr lang="th-TH" sz="2400" dirty="0" smtClean="0">
                <a:solidFill>
                  <a:prstClr val="black"/>
                </a:solidFill>
              </a:rPr>
              <a:t>เป็น</a:t>
            </a:r>
          </a:p>
          <a:p>
            <a:r>
              <a:rPr lang="th-TH" sz="2400" dirty="0" smtClean="0">
                <a:solidFill>
                  <a:prstClr val="black"/>
                </a:solidFill>
              </a:rPr>
              <a:t>กล</a:t>
            </a:r>
            <a:r>
              <a:rPr lang="th-TH" sz="2400" dirty="0">
                <a:solidFill>
                  <a:prstClr val="black"/>
                </a:solidFill>
              </a:rPr>
              <a:t>ยุทธ์ของผู้ประกอบธุรกิจด้านการบริการ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109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03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14" grpId="0" animBg="1"/>
      <p:bldP spid="14" grpId="1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073806" y="731716"/>
            <a:ext cx="5946466" cy="1191816"/>
            <a:chOff x="1604262" y="856878"/>
            <a:chExt cx="5946466" cy="1191816"/>
          </a:xfrm>
        </p:grpSpPr>
        <p:sp>
          <p:nvSpPr>
            <p:cNvPr id="6" name="TextBox 5"/>
            <p:cNvSpPr txBox="1"/>
            <p:nvPr/>
          </p:nvSpPr>
          <p:spPr>
            <a:xfrm>
              <a:off x="2105748" y="856878"/>
              <a:ext cx="5444980" cy="119181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3200" i="1" dirty="0" smtClean="0">
                  <a:solidFill>
                    <a:prstClr val="black"/>
                  </a:solidFill>
                </a:rPr>
                <a:t>   “ชาตรีชอบปลูก</a:t>
              </a:r>
              <a:r>
                <a:rPr lang="th-TH" sz="3200" i="1" dirty="0">
                  <a:solidFill>
                    <a:prstClr val="black"/>
                  </a:solidFill>
                </a:rPr>
                <a:t>และ</a:t>
              </a:r>
              <a:r>
                <a:rPr lang="th-TH" sz="3200" i="1" dirty="0" smtClean="0">
                  <a:solidFill>
                    <a:prstClr val="black"/>
                  </a:solidFill>
                </a:rPr>
                <a:t>ดูแลไม้ดอก ไม้ประดับ” </a:t>
              </a:r>
            </a:p>
            <a:p>
              <a:r>
                <a:rPr lang="th-TH" sz="3200" b="1" i="1" dirty="0">
                  <a:solidFill>
                    <a:prstClr val="black"/>
                  </a:solidFill>
                </a:rPr>
                <a:t> </a:t>
              </a:r>
              <a:r>
                <a:rPr lang="th-TH" sz="3200" b="1" i="1" dirty="0" smtClean="0">
                  <a:solidFill>
                    <a:prstClr val="black"/>
                  </a:solidFill>
                </a:rPr>
                <a:t>   </a:t>
              </a:r>
              <a:r>
                <a:rPr lang="th-TH" sz="3200" b="1" dirty="0" smtClean="0">
                  <a:solidFill>
                    <a:prstClr val="black"/>
                  </a:solidFill>
                </a:rPr>
                <a:t>ชาตรีควรประกอบอาชีพ</a:t>
              </a:r>
              <a:r>
                <a:rPr lang="th-TH" sz="3200" b="1" dirty="0">
                  <a:solidFill>
                    <a:prstClr val="black"/>
                  </a:solidFill>
                </a:rPr>
                <a:t>ใด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604262" y="1050571"/>
              <a:ext cx="740981" cy="7257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10.</a:t>
              </a:r>
              <a:endParaRPr lang="th-TH" sz="32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79712" y="2060848"/>
            <a:ext cx="235824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ก	</a:t>
            </a:r>
            <a:r>
              <a:rPr lang="th-TH" dirty="0" smtClean="0">
                <a:solidFill>
                  <a:prstClr val="black"/>
                </a:solidFill>
              </a:rPr>
              <a:t>ขายพันธุ์ไม้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9712" y="2570518"/>
            <a:ext cx="471648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ข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รับจัดดอกไม้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6368" y="3107235"/>
            <a:ext cx="471648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</a:rPr>
              <a:t>ค	</a:t>
            </a:r>
            <a:r>
              <a:rPr lang="th-TH" dirty="0" smtClean="0">
                <a:solidFill>
                  <a:prstClr val="black"/>
                </a:solidFill>
              </a:rPr>
              <a:t>รับ</a:t>
            </a:r>
            <a:r>
              <a:rPr lang="th-TH" dirty="0">
                <a:solidFill>
                  <a:prstClr val="black"/>
                </a:solidFill>
              </a:rPr>
              <a:t>จัดสวนหย่อม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9712" y="3686117"/>
            <a:ext cx="471648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</a:rPr>
              <a:t>ง </a:t>
            </a:r>
            <a:r>
              <a:rPr lang="th-TH" dirty="0">
                <a:solidFill>
                  <a:prstClr val="black"/>
                </a:solidFill>
              </a:rPr>
              <a:t>  </a:t>
            </a:r>
            <a:r>
              <a:rPr lang="th-TH" dirty="0" smtClean="0">
                <a:solidFill>
                  <a:prstClr val="black"/>
                </a:solidFill>
              </a:rPr>
              <a:t>  </a:t>
            </a:r>
            <a:r>
              <a:rPr lang="th-TH" dirty="0">
                <a:solidFill>
                  <a:prstClr val="black"/>
                </a:solidFill>
              </a:rPr>
              <a:t>ช่างประดิษฐ์ดอกไม้</a:t>
            </a:r>
          </a:p>
        </p:txBody>
      </p:sp>
      <p:sp>
        <p:nvSpPr>
          <p:cNvPr id="15" name="Oval 14"/>
          <p:cNvSpPr/>
          <p:nvPr/>
        </p:nvSpPr>
        <p:spPr>
          <a:xfrm>
            <a:off x="1975261" y="319147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-14180" y="5301208"/>
            <a:ext cx="9158179" cy="1556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400" b="1" dirty="0" smtClean="0">
                <a:solidFill>
                  <a:prstClr val="black"/>
                </a:solidFill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ค ถูกต้อง </a:t>
            </a:r>
            <a:r>
              <a:rPr lang="th-TH" sz="2400" dirty="0">
                <a:solidFill>
                  <a:prstClr val="black"/>
                </a:solidFill>
              </a:rPr>
              <a:t>เพราะการรับจัด</a:t>
            </a:r>
            <a:r>
              <a:rPr lang="th-TH" sz="2400" dirty="0" smtClean="0">
                <a:solidFill>
                  <a:prstClr val="black"/>
                </a:solidFill>
              </a:rPr>
              <a:t>สวนหย่อม</a:t>
            </a:r>
            <a:r>
              <a:rPr lang="th-TH" sz="2400" dirty="0">
                <a:solidFill>
                  <a:prstClr val="black"/>
                </a:solidFill>
              </a:rPr>
              <a:t>เป็นการปลูกไม้ดอก ไม้ประดับในบริเวณต่าง ๆ เพื่อ</a:t>
            </a:r>
            <a:r>
              <a:rPr lang="th-TH" sz="2400" dirty="0" smtClean="0">
                <a:solidFill>
                  <a:prstClr val="black"/>
                </a:solidFill>
              </a:rPr>
              <a:t>ตกแต่งบ้านเรือน</a:t>
            </a:r>
            <a:r>
              <a:rPr lang="th-TH" sz="2400" dirty="0">
                <a:solidFill>
                  <a:prstClr val="black"/>
                </a:solidFill>
              </a:rPr>
              <a:t>หรืออาคารสำนักงานให้สวยงาม ดังนั้น ชาตรีชอบปลูกและดูแลไม้ดอก ไม้ประดับ </a:t>
            </a:r>
            <a:r>
              <a:rPr lang="th-TH" sz="2400" dirty="0" smtClean="0">
                <a:solidFill>
                  <a:prstClr val="black"/>
                </a:solidFill>
              </a:rPr>
              <a:t>ชาตรี</a:t>
            </a:r>
            <a:r>
              <a:rPr lang="th-TH" sz="2400" dirty="0">
                <a:solidFill>
                  <a:prstClr val="black"/>
                </a:solidFill>
              </a:rPr>
              <a:t>ควรประกอบอาชีพรับจัดสวนหย่อม ซึ่งจะทำให้มีรายได้มากขึ้น</a:t>
            </a:r>
          </a:p>
          <a:p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110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85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 animBg="1"/>
      <p:bldP spid="15" grpId="1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 rot="10800000">
            <a:off x="2581996" y="1550519"/>
            <a:ext cx="4251937" cy="735792"/>
            <a:chOff x="27515" y="236137"/>
            <a:chExt cx="7422171" cy="735792"/>
          </a:xfrm>
        </p:grpSpPr>
        <p:sp>
          <p:nvSpPr>
            <p:cNvPr id="9" name="รูปห้าเหลี่ยม 8"/>
            <p:cNvSpPr/>
            <p:nvPr/>
          </p:nvSpPr>
          <p:spPr>
            <a:xfrm rot="10800000">
              <a:off x="27515" y="236137"/>
              <a:ext cx="7296474" cy="735792"/>
            </a:xfrm>
            <a:prstGeom prst="homePlate">
              <a:avLst/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lumMod val="95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82000"/>
                    <a:satMod val="125000"/>
                    <a:lumMod val="74000"/>
                  </a:srgb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rgbClr val="4F81BD">
                  <a:hueOff val="0"/>
                  <a:satOff val="0"/>
                  <a:lumOff val="0"/>
                  <a:alphaOff val="0"/>
                  <a:shade val="30000"/>
                  <a:satMod val="120000"/>
                </a:srgbClr>
              </a:contourClr>
            </a:sp3d>
          </p:spPr>
        </p:sp>
        <p:sp>
          <p:nvSpPr>
            <p:cNvPr id="10" name="รูปห้าเหลี่ยม 4"/>
            <p:cNvSpPr/>
            <p:nvPr/>
          </p:nvSpPr>
          <p:spPr>
            <a:xfrm rot="10800000">
              <a:off x="337161" y="236137"/>
              <a:ext cx="7112525" cy="7357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51676" tIns="167640" rIns="312928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4400" b="1" dirty="0" err="1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บูรณา</a:t>
              </a:r>
              <a:r>
                <a:rPr lang="th-TH" sz="4400" b="1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การอาเซียน</a:t>
              </a:r>
              <a:endParaRPr lang="th-TH" sz="44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Picture 2" descr="D:\TEN\New folder\A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49" y="1257191"/>
            <a:ext cx="1357440" cy="13614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อาชีพอิสระ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116190" y="2639323"/>
            <a:ext cx="4447123" cy="4244472"/>
            <a:chOff x="146051" y="2585583"/>
            <a:chExt cx="4447123" cy="4244472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125" y="2585583"/>
              <a:ext cx="3693458" cy="24285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สี่เหลี่ยมผืนผ้า 14"/>
            <p:cNvSpPr/>
            <p:nvPr/>
          </p:nvSpPr>
          <p:spPr>
            <a:xfrm>
              <a:off x="146051" y="5014173"/>
              <a:ext cx="444712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       ประเทศสมาชิกอาเซียนที่ประกอบอาชีพ</a:t>
              </a:r>
            </a:p>
            <a:p>
              <a:r>
                <a:rPr lang="th-TH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ด้านการเกษตร </a:t>
              </a:r>
              <a:r>
                <a:rPr lang="th-TH" dirty="0" smtClean="0">
                  <a:solidFill>
                    <a:prstClr val="black"/>
                  </a:solidFill>
                  <a:latin typeface="Times New Roman"/>
                </a:rPr>
                <a:t>ได้แก่ ประเทศเวียดนาม </a:t>
              </a:r>
              <a:r>
                <a:rPr lang="th-TH" dirty="0">
                  <a:solidFill>
                    <a:prstClr val="black"/>
                  </a:solidFill>
                  <a:latin typeface="Times New Roman"/>
                </a:rPr>
                <a:t>ลาว</a:t>
              </a:r>
              <a:endParaRPr lang="th-TH" dirty="0" smtClean="0">
                <a:solidFill>
                  <a:prstClr val="black"/>
                </a:solidFill>
                <a:latin typeface="Times New Roman"/>
              </a:endParaRPr>
            </a:p>
            <a:p>
              <a:r>
                <a:rPr lang="th-TH" dirty="0" err="1" smtClean="0">
                  <a:solidFill>
                    <a:prstClr val="black"/>
                  </a:solidFill>
                  <a:latin typeface="Times New Roman"/>
                </a:rPr>
                <a:t>เมียนมา</a:t>
              </a:r>
              <a:r>
                <a:rPr lang="th-TH" dirty="0" smtClean="0">
                  <a:solidFill>
                    <a:prstClr val="black"/>
                  </a:solidFill>
                  <a:latin typeface="Times New Roman"/>
                </a:rPr>
                <a:t> กัมพูชา ฟิลิปปินส์  อินโดนีเซีย </a:t>
              </a:r>
            </a:p>
            <a:p>
              <a:r>
                <a:rPr lang="th-TH" dirty="0" smtClean="0">
                  <a:solidFill>
                    <a:prstClr val="black"/>
                  </a:solidFill>
                  <a:latin typeface="Times New Roman"/>
                </a:rPr>
                <a:t>และไทย</a:t>
              </a:r>
              <a:endParaRPr lang="th-TH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4703021" y="2648613"/>
            <a:ext cx="4384101" cy="4274045"/>
            <a:chOff x="4790911" y="2601491"/>
            <a:chExt cx="4384101" cy="4274045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925" y="2601491"/>
              <a:ext cx="3624819" cy="24285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สี่เหลี่ยมผืนผ้า 13"/>
            <p:cNvSpPr/>
            <p:nvPr/>
          </p:nvSpPr>
          <p:spPr>
            <a:xfrm>
              <a:off x="4790911" y="5014173"/>
              <a:ext cx="410499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       ประเทศสมาชิกอาเซียนที่ประชากรประกอบอาชีพด้านการค้าและการบริการ</a:t>
              </a:r>
              <a:r>
                <a:rPr lang="th-TH" dirty="0" smtClean="0">
                  <a:solidFill>
                    <a:prstClr val="black"/>
                  </a:solidFill>
                  <a:latin typeface="Times New Roman"/>
                </a:rPr>
                <a:t>ได้แก่ ประเทศสิงคโปร์ มาเลเซีย และไทย</a:t>
              </a:r>
              <a:endParaRPr lang="th-TH" dirty="0">
                <a:solidFill>
                  <a:prstClr val="black"/>
                </a:solidFill>
              </a:endParaRPr>
            </a:p>
          </p:txBody>
        </p:sp>
        <p:sp>
          <p:nvSpPr>
            <p:cNvPr id="13" name="Slide Number Placeholder 3"/>
            <p:cNvSpPr txBox="1">
              <a:spLocks/>
            </p:cNvSpPr>
            <p:nvPr/>
          </p:nvSpPr>
          <p:spPr>
            <a:xfrm>
              <a:off x="8641612" y="6494536"/>
              <a:ext cx="533400" cy="381000"/>
            </a:xfrm>
            <a:prstGeom prst="rect">
              <a:avLst/>
            </a:prstGeom>
          </p:spPr>
          <p:txBody>
            <a:bodyPr vert="horz" anchor="ctr" anchorCtr="0">
              <a:normAutofit/>
            </a:bodyPr>
            <a:lstStyle>
              <a:defPPr>
                <a:defRPr lang="th-TH"/>
              </a:defPPr>
              <a:lvl1pPr marL="0" algn="ctr" defTabSz="914400" rtl="0" eaLnBrk="1" latinLnBrk="0" hangingPunct="1">
                <a:defRPr kumimoji="0"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D73BA2-B6CE-46F8-B499-BCC4D6853D73}" type="slidenum">
                <a:rPr lang="th-TH" sz="160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pPr/>
                <a:t>75</a:t>
              </a:fld>
              <a:endParaRPr lang="th-TH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6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8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9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3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1101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" fill="hold">
                                          <p:stCondLst>
                                            <p:cond delay="2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" fill="hold">
                                          <p:stCondLst>
                                            <p:cond delay="2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 txBox="1">
            <a:spLocks/>
          </p:cNvSpPr>
          <p:nvPr/>
        </p:nvSpPr>
        <p:spPr>
          <a:xfrm>
            <a:off x="8599760" y="64770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pPr/>
              <a:t>111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ชื่อเรื่อง 2"/>
          <p:cNvSpPr txBox="1">
            <a:spLocks/>
          </p:cNvSpPr>
          <p:nvPr/>
        </p:nvSpPr>
        <p:spPr>
          <a:xfrm>
            <a:off x="1371600" y="404780"/>
            <a:ext cx="7772400" cy="990600"/>
          </a:xfrm>
          <a:prstGeom prst="rect">
            <a:avLst/>
          </a:prstGeom>
          <a:solidFill>
            <a:srgbClr val="E0773C">
              <a:lumMod val="75000"/>
            </a:srgbClr>
          </a:solidFill>
        </p:spPr>
        <p:txBody>
          <a:bodyPr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คำถามเชื่อมโยงสู่บทเรียนต่อไป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pic>
        <p:nvPicPr>
          <p:cNvPr id="16" name="Picture 2" descr="T:\56-01-0564 Powerpoint เศรษฐศาสตร์ ม.1\หน่วย 4\ภาพ\co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105" y="4519339"/>
            <a:ext cx="1643074" cy="1968973"/>
          </a:xfrm>
          <a:prstGeom prst="rect">
            <a:avLst/>
          </a:prstGeom>
          <a:noFill/>
        </p:spPr>
      </p:pic>
      <p:grpSp>
        <p:nvGrpSpPr>
          <p:cNvPr id="17" name="Group 14"/>
          <p:cNvGrpSpPr/>
          <p:nvPr/>
        </p:nvGrpSpPr>
        <p:grpSpPr>
          <a:xfrm>
            <a:off x="3313583" y="2904752"/>
            <a:ext cx="4009558" cy="2074367"/>
            <a:chOff x="3238699" y="3670162"/>
            <a:chExt cx="6299197" cy="2278881"/>
          </a:xfrm>
        </p:grpSpPr>
        <p:sp>
          <p:nvSpPr>
            <p:cNvPr id="23" name="Oval Callout 15"/>
            <p:cNvSpPr/>
            <p:nvPr/>
          </p:nvSpPr>
          <p:spPr>
            <a:xfrm>
              <a:off x="3466438" y="3670162"/>
              <a:ext cx="6071458" cy="2278881"/>
            </a:xfrm>
            <a:prstGeom prst="wedgeEllipseCallout">
              <a:avLst>
                <a:gd name="adj1" fmla="val -47062"/>
                <a:gd name="adj2" fmla="val 39872"/>
              </a:avLst>
            </a:prstGeom>
            <a:solidFill>
              <a:srgbClr val="DEAE00">
                <a:lumMod val="50000"/>
              </a:srgbClr>
            </a:solidFill>
            <a:ln w="158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24" name="Cloud Callout 6"/>
            <p:cNvSpPr/>
            <p:nvPr/>
          </p:nvSpPr>
          <p:spPr>
            <a:xfrm>
              <a:off x="3238699" y="3700975"/>
              <a:ext cx="6108904" cy="1878899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endParaRPr lang="th-TH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lvl="0" algn="ctr"/>
              <a:r>
                <a:rPr lang="th-TH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       ให้นักเรียนไปศึกษาเนื้อหา</a:t>
              </a:r>
            </a:p>
            <a:p>
              <a:pPr lvl="0" algn="ctr"/>
              <a:r>
                <a:rPr lang="th-TH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       ในหน่วยการเรียนรู้ที่ 2 </a:t>
              </a:r>
            </a:p>
            <a:p>
              <a:pPr lvl="0" algn="ctr"/>
              <a:r>
                <a:rPr lang="th-TH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       เส้นทางสู่งานอาชีพ</a:t>
              </a: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0" y="369689"/>
            <a:ext cx="1285852" cy="1200329"/>
            <a:chOff x="0" y="369689"/>
            <a:chExt cx="1285852" cy="1200329"/>
          </a:xfrm>
        </p:grpSpPr>
        <p:sp>
          <p:nvSpPr>
            <p:cNvPr id="18" name="ชื่อเรื่อง 2"/>
            <p:cNvSpPr txBox="1">
              <a:spLocks/>
            </p:cNvSpPr>
            <p:nvPr/>
          </p:nvSpPr>
          <p:spPr>
            <a:xfrm>
              <a:off x="0" y="404780"/>
              <a:ext cx="1285852" cy="990600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anchor="ctr">
              <a:norm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sz="4400" b="1" dirty="0" smtClean="0">
                  <a:solidFill>
                    <a:srgbClr val="FFFFFF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  <a:endParaRPr lang="th-TH" sz="44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0" y="369689"/>
              <a:ext cx="12596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7200" b="1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?</a:t>
              </a: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-36512" y="1570018"/>
            <a:ext cx="9144000" cy="936104"/>
            <a:chOff x="48819" y="2132856"/>
            <a:chExt cx="9144000" cy="936104"/>
          </a:xfrm>
          <a:solidFill>
            <a:srgbClr val="FFFF00"/>
          </a:solidFill>
        </p:grpSpPr>
        <p:sp>
          <p:nvSpPr>
            <p:cNvPr id="21" name="สี่เหลี่ยมผืนผ้า 20"/>
            <p:cNvSpPr/>
            <p:nvPr/>
          </p:nvSpPr>
          <p:spPr>
            <a:xfrm>
              <a:off x="48819" y="2132856"/>
              <a:ext cx="9144000" cy="936104"/>
            </a:xfrm>
            <a:prstGeom prst="rect">
              <a:avLst/>
            </a:prstGeom>
            <a:solidFill>
              <a:srgbClr val="92D050"/>
            </a:solidFill>
            <a:ln w="158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22" name="สี่เหลี่ยมผืนผ้า 21"/>
            <p:cNvSpPr/>
            <p:nvPr/>
          </p:nvSpPr>
          <p:spPr>
            <a:xfrm>
              <a:off x="1344963" y="2348877"/>
              <a:ext cx="69127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DD8047"/>
                </a:buClr>
                <a:buSzPct val="60000"/>
              </a:pPr>
              <a:r>
                <a:rPr lang="th-TH" sz="3200" b="1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ก่อนตัดสินใจเลือกประกอบอาชีพควรปฏิบัติอย่างไร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409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4427984" y="1628800"/>
            <a:ext cx="4317725" cy="1595275"/>
          </a:xfrm>
          <a:prstGeom prst="wedgeRoundRectCallout">
            <a:avLst>
              <a:gd name="adj1" fmla="val -68591"/>
              <a:gd name="adj2" fmla="val 22410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ธุรกิจประเภทใดที่ต้องพึ่งพาอาศัย</a:t>
            </a:r>
          </a:p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กันมากที่สุดจึงจะประสบความสำเร็จ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547886" y="1535516"/>
            <a:ext cx="3448050" cy="202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406598" y="3884899"/>
            <a:ext cx="4685682" cy="2813267"/>
            <a:chOff x="3923928" y="3408219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3923928" y="3408219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70456" y="4295442"/>
              <a:ext cx="3474797" cy="533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ธุรกิจการผลิตกับธุรกิจขายสินค้า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76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7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847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กลุ่ม 36"/>
          <p:cNvGrpSpPr/>
          <p:nvPr/>
        </p:nvGrpSpPr>
        <p:grpSpPr>
          <a:xfrm>
            <a:off x="3272487" y="2206910"/>
            <a:ext cx="5830729" cy="4348097"/>
            <a:chOff x="3264682" y="2132855"/>
            <a:chExt cx="5830729" cy="4348097"/>
          </a:xfrm>
        </p:grpSpPr>
        <p:sp>
          <p:nvSpPr>
            <p:cNvPr id="38" name="สี่เหลี่ยมผืนผ้ามุมมน 37"/>
            <p:cNvSpPr/>
            <p:nvPr/>
          </p:nvSpPr>
          <p:spPr>
            <a:xfrm>
              <a:off x="3264682" y="2132855"/>
              <a:ext cx="5555790" cy="4348097"/>
            </a:xfrm>
            <a:prstGeom prst="roundRect">
              <a:avLst>
                <a:gd name="adj" fmla="val 6045"/>
              </a:avLst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41377" y="2204864"/>
              <a:ext cx="5263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1. มีความสามารถในการหาแหล่งเงินทุนหรือมีเงินทุนเป็น</a:t>
              </a:r>
            </a:p>
            <a:p>
              <a:r>
                <a:rPr lang="th-TH" sz="2400" dirty="0" smtClean="0"/>
                <a:t>    ของตนเอง</a:t>
              </a:r>
              <a:endParaRPr lang="th-TH" sz="2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41375" y="3017918"/>
              <a:ext cx="5191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/>
                <a:t>2</a:t>
              </a:r>
              <a:r>
                <a:rPr lang="th-TH" sz="2400" dirty="0" smtClean="0"/>
                <a:t>. สามารถคาดคะเนรายรับ รายจ่าย และกำไรได้ถูกต้อง</a:t>
              </a:r>
              <a:endParaRPr lang="th-TH" sz="2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7669" y="3559068"/>
              <a:ext cx="54024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3. มีความสามารถในการจัดเตรียมงบประมาณและดำเนินงาน</a:t>
              </a:r>
            </a:p>
            <a:p>
              <a:r>
                <a:rPr lang="th-TH" sz="2400" dirty="0"/>
                <a:t> </a:t>
              </a:r>
              <a:r>
                <a:rPr lang="th-TH" sz="2400" dirty="0" smtClean="0"/>
                <a:t>   ตามงบประมาณ</a:t>
              </a:r>
              <a:endParaRPr lang="th-TH" sz="2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41375" y="4436232"/>
              <a:ext cx="5754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4. สามารถเก็บบันทึกทางการเงินและรายงานผลทางการเงินได้</a:t>
              </a:r>
              <a:endParaRPr lang="th-TH" sz="2400" dirty="0"/>
            </a:p>
          </p:txBody>
        </p:sp>
      </p:grpSp>
      <p:grpSp>
        <p:nvGrpSpPr>
          <p:cNvPr id="57" name="กลุ่ม 56"/>
          <p:cNvGrpSpPr/>
          <p:nvPr/>
        </p:nvGrpSpPr>
        <p:grpSpPr>
          <a:xfrm>
            <a:off x="3272487" y="2206909"/>
            <a:ext cx="5858983" cy="4348097"/>
            <a:chOff x="3262721" y="2132856"/>
            <a:chExt cx="5858983" cy="4348097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3262721" y="2132856"/>
              <a:ext cx="5844804" cy="4348097"/>
              <a:chOff x="3264682" y="2132855"/>
              <a:chExt cx="5844804" cy="4348097"/>
            </a:xfrm>
          </p:grpSpPr>
          <p:sp>
            <p:nvSpPr>
              <p:cNvPr id="51" name="สี่เหลี่ยมผืนผ้ามุมมน 50"/>
              <p:cNvSpPr/>
              <p:nvPr/>
            </p:nvSpPr>
            <p:spPr>
              <a:xfrm>
                <a:off x="3264682" y="2132855"/>
                <a:ext cx="5555790" cy="4348097"/>
              </a:xfrm>
              <a:prstGeom prst="roundRect">
                <a:avLst>
                  <a:gd name="adj" fmla="val 6045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341377" y="2204864"/>
                <a:ext cx="57540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/>
                  <a:t>1. มีความสามารถในการใช้กลยุทธ์ด้านสินค้า ราคา การจัดจำหน่าย</a:t>
                </a:r>
              </a:p>
              <a:p>
                <a:r>
                  <a:rPr lang="th-TH" sz="2400" dirty="0" smtClean="0"/>
                  <a:t>    และการส่งเสริมการขาย</a:t>
                </a:r>
                <a:endParaRPr lang="th-TH" sz="2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341375" y="3017918"/>
                <a:ext cx="51910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/>
                  <a:t>2</a:t>
                </a:r>
                <a:r>
                  <a:rPr lang="th-TH" sz="2400" dirty="0" smtClean="0"/>
                  <a:t>. มีความสามารถในการประเมินความต้องการของกลุ่ม</a:t>
                </a:r>
              </a:p>
              <a:p>
                <a:r>
                  <a:rPr lang="th-TH" sz="2400" dirty="0"/>
                  <a:t> </a:t>
                </a:r>
                <a:r>
                  <a:rPr lang="th-TH" sz="2400" dirty="0" smtClean="0"/>
                  <a:t>   ลูกค้าเป้าหมาย</a:t>
                </a:r>
                <a:endParaRPr lang="th-TH" sz="2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358160" y="3824287"/>
                <a:ext cx="54024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/>
                  <a:t>3. ระบุจุดอ่อนและจุดแข็งของคู่แข่งขันได้</a:t>
                </a:r>
                <a:endParaRPr lang="th-TH" sz="24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355450" y="4369958"/>
                <a:ext cx="57540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/>
                  <a:t>4. แสวงหากลยุทธ์ใหม่ ๆ  เพื่อตอบสนองความต้องการของลูกค้า</a:t>
                </a:r>
              </a:p>
              <a:p>
                <a:r>
                  <a:rPr lang="th-TH" sz="2400" dirty="0"/>
                  <a:t> </a:t>
                </a:r>
                <a:r>
                  <a:rPr lang="th-TH" sz="2400" dirty="0" smtClean="0"/>
                  <a:t>   อยู่เสมอ</a:t>
                </a:r>
                <a:endParaRPr lang="th-TH" sz="2400" dirty="0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367668" y="5181148"/>
              <a:ext cx="5754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/>
                <a:t>5</a:t>
              </a:r>
              <a:r>
                <a:rPr lang="th-TH" sz="2400" dirty="0" smtClean="0"/>
                <a:t>. มีความสามารถในการส่งเสริมการขาย </a:t>
              </a:r>
              <a:endParaRPr lang="th-TH" sz="2400" dirty="0"/>
            </a:p>
          </p:txBody>
        </p:sp>
      </p:grpSp>
      <p:grpSp>
        <p:nvGrpSpPr>
          <p:cNvPr id="69" name="กลุ่ม 68"/>
          <p:cNvGrpSpPr/>
          <p:nvPr/>
        </p:nvGrpSpPr>
        <p:grpSpPr>
          <a:xfrm>
            <a:off x="3263509" y="2206909"/>
            <a:ext cx="5765183" cy="4365743"/>
            <a:chOff x="3260011" y="2115210"/>
            <a:chExt cx="5765183" cy="43657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3260011" y="2115210"/>
              <a:ext cx="5754036" cy="4365743"/>
              <a:chOff x="3262721" y="2115210"/>
              <a:chExt cx="5754036" cy="4365743"/>
            </a:xfrm>
          </p:grpSpPr>
          <p:grpSp>
            <p:nvGrpSpPr>
              <p:cNvPr id="59" name="กลุ่ม 58"/>
              <p:cNvGrpSpPr/>
              <p:nvPr/>
            </p:nvGrpSpPr>
            <p:grpSpPr>
              <a:xfrm>
                <a:off x="3262721" y="2115210"/>
                <a:ext cx="5555790" cy="4365743"/>
                <a:chOff x="3264682" y="2115209"/>
                <a:chExt cx="5555790" cy="4365743"/>
              </a:xfrm>
            </p:grpSpPr>
            <p:sp>
              <p:nvSpPr>
                <p:cNvPr id="61" name="สี่เหลี่ยมผืนผ้ามุมมน 60"/>
                <p:cNvSpPr/>
                <p:nvPr/>
              </p:nvSpPr>
              <p:spPr>
                <a:xfrm>
                  <a:off x="3264682" y="2115209"/>
                  <a:ext cx="5555790" cy="4365743"/>
                </a:xfrm>
                <a:prstGeom prst="roundRect">
                  <a:avLst>
                    <a:gd name="adj" fmla="val 6045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3288881" y="2204864"/>
                  <a:ext cx="35247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/>
                    <a:t>1. สามารถกำหนดนโยบายของกิจการ</a:t>
                  </a:r>
                  <a:endParaRPr lang="th-TH" sz="24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3288881" y="2588448"/>
                  <a:ext cx="54806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/>
                    <a:t>2</a:t>
                  </a:r>
                  <a:r>
                    <a:rPr lang="th-TH" sz="2400" dirty="0" smtClean="0"/>
                    <a:t>. สามารถวางแผนการทำงานได้อย่างมีประสิทธิภาพ</a:t>
                  </a:r>
                  <a:endParaRPr lang="th-TH" sz="2400" dirty="0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3281466" y="3027135"/>
                  <a:ext cx="31674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/>
                    <a:t>3. มีความสามารถในการตัดสินใจ</a:t>
                  </a:r>
                  <a:endParaRPr lang="th-TH" sz="2400" dirty="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3275166" y="3475906"/>
                  <a:ext cx="47578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/>
                    <a:t>4. มีความสามารถในการคัดเลือกบุคลากรเข้ามาร่วมงาน</a:t>
                  </a:r>
                  <a:endParaRPr lang="th-TH" sz="2400" dirty="0"/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3262721" y="3928399"/>
                <a:ext cx="57540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/>
                  <a:t>5</a:t>
                </a:r>
                <a:r>
                  <a:rPr lang="th-TH" sz="2400" dirty="0" smtClean="0"/>
                  <a:t>. มีความสามารถในการจูงใจบุคลากรให้ทำงานบรรลุตามเป้าหมาย</a:t>
                </a:r>
                <a:endParaRPr lang="th-TH" sz="2400" dirty="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271158" y="4400715"/>
              <a:ext cx="5754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6. มีความในการปกครองและมีความยุติธรรม</a:t>
              </a:r>
              <a:endParaRPr lang="th-TH" sz="2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275467" y="4802935"/>
              <a:ext cx="3816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/>
                <a:t>7</a:t>
              </a:r>
              <a:r>
                <a:rPr lang="th-TH" sz="2400" dirty="0" smtClean="0"/>
                <a:t>. มีความโปร่งใสในการบริหารจัดการ</a:t>
              </a:r>
              <a:endParaRPr lang="th-TH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289050" y="5198111"/>
              <a:ext cx="5241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8. มีความสามารถในการประเมินผลการทำงาน</a:t>
              </a:r>
              <a:endParaRPr lang="th-TH" sz="2400" dirty="0"/>
            </a:p>
          </p:txBody>
        </p:sp>
      </p:grpSp>
      <p:grpSp>
        <p:nvGrpSpPr>
          <p:cNvPr id="36" name="กลุ่ม 35"/>
          <p:cNvGrpSpPr/>
          <p:nvPr/>
        </p:nvGrpSpPr>
        <p:grpSpPr>
          <a:xfrm>
            <a:off x="3252723" y="2206909"/>
            <a:ext cx="5563883" cy="4367274"/>
            <a:chOff x="3264681" y="2113679"/>
            <a:chExt cx="5563883" cy="4367274"/>
          </a:xfrm>
        </p:grpSpPr>
        <p:sp>
          <p:nvSpPr>
            <p:cNvPr id="23" name="สี่เหลี่ยมผืนผ้ามุมมน 22"/>
            <p:cNvSpPr/>
            <p:nvPr/>
          </p:nvSpPr>
          <p:spPr>
            <a:xfrm>
              <a:off x="3264681" y="2113679"/>
              <a:ext cx="5563883" cy="4367274"/>
            </a:xfrm>
            <a:prstGeom prst="roundRect">
              <a:avLst>
                <a:gd name="adj" fmla="val 6045"/>
              </a:avLst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41377" y="2204864"/>
              <a:ext cx="32909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1. มีสุขภาพดีทั้งร่างกายและจิตใจ</a:t>
              </a:r>
              <a:endParaRPr lang="th-TH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41375" y="2599209"/>
              <a:ext cx="346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/>
                <a:t>2</a:t>
              </a:r>
              <a:r>
                <a:rPr lang="th-TH" sz="2400" dirty="0" smtClean="0"/>
                <a:t>. มีเป้าหมายชัดเจนในการดำเนินธุรกิจ</a:t>
              </a:r>
              <a:endParaRPr lang="th-TH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41374" y="2974911"/>
              <a:ext cx="5402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3. มีประสบการณ์หรือผ่านการอบรมเกี่ยวกับการประกอบธุรกิจ</a:t>
              </a:r>
              <a:endParaRPr lang="th-TH" sz="2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29905" y="3362623"/>
              <a:ext cx="3911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4. พร้อมที่จะทำงานหนักและมีความอดทน</a:t>
              </a:r>
              <a:endParaRPr lang="th-TH" sz="2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3489" y="3743734"/>
              <a:ext cx="2879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5. มีความมั่นใจในตนเอง</a:t>
              </a:r>
              <a:endParaRPr lang="th-TH" sz="2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41377" y="4108349"/>
              <a:ext cx="4043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6. สามารถตัดสินใจได้อย่างรวดเร็ว</a:t>
              </a:r>
              <a:r>
                <a:rPr lang="th-TH" sz="2400" dirty="0" smtClean="0">
                  <a:solidFill>
                    <a:prstClr val="black"/>
                  </a:solidFill>
                </a:rPr>
                <a:t>และถูกต้อง</a:t>
              </a:r>
              <a:endParaRPr lang="th-TH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67668" y="4483522"/>
              <a:ext cx="4043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/>
                <a:t>7</a:t>
              </a:r>
              <a:r>
                <a:rPr lang="th-TH" sz="2400" dirty="0" smtClean="0"/>
                <a:t>. มีความคิดสร้างสรรค์</a:t>
              </a:r>
              <a:endParaRPr lang="th-TH" sz="2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7668" y="4862402"/>
              <a:ext cx="4043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8. มีความสุขกับการเรียนรู้สิ่งใหม่ ๆ </a:t>
              </a:r>
              <a:endParaRPr lang="th-TH" sz="2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53489" y="5243146"/>
              <a:ext cx="4043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9. กล้าเสี่ยง</a:t>
              </a:r>
              <a:endParaRPr lang="th-TH" sz="2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76795" y="5649833"/>
              <a:ext cx="4043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10. ได้รับการสนับสนุนจากครอบครัว</a:t>
              </a:r>
              <a:endParaRPr lang="th-TH" sz="2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75467" y="6019288"/>
              <a:ext cx="4043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/>
                <a:t>11. มี</a:t>
              </a:r>
              <a:r>
                <a:rPr lang="th-TH" sz="2400" dirty="0" err="1" smtClean="0"/>
                <a:t>มนุษย</a:t>
              </a:r>
              <a:r>
                <a:rPr lang="th-TH" sz="2400" dirty="0" smtClean="0"/>
                <a:t>สัมพันธ์</a:t>
              </a:r>
              <a:endParaRPr lang="th-TH" sz="2400" dirty="0"/>
            </a:p>
          </p:txBody>
        </p:sp>
      </p:grpSp>
      <p:pic>
        <p:nvPicPr>
          <p:cNvPr id="4" name="Picture 17" descr="C:\Users\panudda.ADPP\Desktop\w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97" y="44624"/>
            <a:ext cx="25003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12" name="กลุ่ม 11"/>
          <p:cNvGrpSpPr/>
          <p:nvPr/>
        </p:nvGrpSpPr>
        <p:grpSpPr>
          <a:xfrm>
            <a:off x="962716" y="1354410"/>
            <a:ext cx="4613765" cy="621345"/>
            <a:chOff x="215551" y="846054"/>
            <a:chExt cx="5106456" cy="621345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233771" y="846054"/>
              <a:ext cx="5088236" cy="621345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215551" y="867075"/>
              <a:ext cx="51064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sz="3200" b="1" kern="0" dirty="0" smtClean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การเตรียมความพร้อมเพื่อประก</a:t>
              </a:r>
              <a:r>
                <a:rPr lang="th-TH" sz="3200" b="1" kern="0" dirty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อ</a:t>
              </a:r>
              <a:r>
                <a:rPr lang="th-TH" sz="3200" b="1" kern="0" dirty="0" smtClean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บธุรกิจ</a:t>
              </a:r>
              <a:endParaRPr lang="th-TH" sz="3200" b="1" kern="0" dirty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134735" y="2662505"/>
            <a:ext cx="3000820" cy="648072"/>
            <a:chOff x="126929" y="2373623"/>
            <a:chExt cx="3000820" cy="648072"/>
          </a:xfrm>
        </p:grpSpPr>
        <p:sp>
          <p:nvSpPr>
            <p:cNvPr id="8" name="สี่เหลี่ยมผืนผ้ามุมมน 7"/>
            <p:cNvSpPr/>
            <p:nvPr/>
          </p:nvSpPr>
          <p:spPr>
            <a:xfrm>
              <a:off x="131019" y="2373623"/>
              <a:ext cx="2856805" cy="64807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6929" y="2436049"/>
              <a:ext cx="300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/>
                <a:t>1. ด้านบุคลิกภาพส่วนบุคคล</a:t>
              </a:r>
              <a:endParaRPr lang="th-TH" b="1" dirty="0"/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144339" y="3462977"/>
            <a:ext cx="2851290" cy="648072"/>
            <a:chOff x="136533" y="3174095"/>
            <a:chExt cx="2851290" cy="648072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146232" y="3174095"/>
              <a:ext cx="2841591" cy="64807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533" y="3236521"/>
              <a:ext cx="20592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/>
                <a:t>2. ด้านการเงิน</a:t>
              </a:r>
              <a:endParaRPr lang="th-TH" b="1" dirty="0"/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144115" y="4350812"/>
            <a:ext cx="2817434" cy="648072"/>
            <a:chOff x="170388" y="4029807"/>
            <a:chExt cx="2817434" cy="648072"/>
          </a:xfrm>
        </p:grpSpPr>
        <p:sp>
          <p:nvSpPr>
            <p:cNvPr id="10" name="สี่เหลี่ยมผืนผ้ามุมมน 9"/>
            <p:cNvSpPr/>
            <p:nvPr/>
          </p:nvSpPr>
          <p:spPr>
            <a:xfrm>
              <a:off x="175145" y="4029807"/>
              <a:ext cx="2812677" cy="64807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0388" y="4092233"/>
              <a:ext cx="19533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/>
                <a:t>3</a:t>
              </a:r>
              <a:r>
                <a:rPr lang="th-TH" b="1" dirty="0" smtClean="0"/>
                <a:t>. ด้านการตลาด</a:t>
              </a:r>
              <a:endParaRPr lang="th-TH" b="1" dirty="0"/>
            </a:p>
          </p:txBody>
        </p:sp>
      </p:grpSp>
      <p:grpSp>
        <p:nvGrpSpPr>
          <p:cNvPr id="22" name="กลุ่ม 21"/>
          <p:cNvGrpSpPr/>
          <p:nvPr/>
        </p:nvGrpSpPr>
        <p:grpSpPr>
          <a:xfrm>
            <a:off x="149280" y="5172179"/>
            <a:ext cx="3000820" cy="648072"/>
            <a:chOff x="189379" y="4893903"/>
            <a:chExt cx="3000820" cy="648072"/>
          </a:xfrm>
        </p:grpSpPr>
        <p:sp>
          <p:nvSpPr>
            <p:cNvPr id="11" name="สี่เหลี่ยมผืนผ้ามุมมน 10"/>
            <p:cNvSpPr/>
            <p:nvPr/>
          </p:nvSpPr>
          <p:spPr>
            <a:xfrm>
              <a:off x="190358" y="4893903"/>
              <a:ext cx="2797463" cy="64807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9379" y="5008149"/>
              <a:ext cx="300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/>
                <a:t>4</a:t>
              </a:r>
              <a:r>
                <a:rPr lang="th-TH" b="1" dirty="0" smtClean="0"/>
                <a:t>. ด้านการบริหารงานทั่วไป</a:t>
              </a:r>
              <a:endParaRPr lang="th-TH" b="1" dirty="0"/>
            </a:p>
          </p:txBody>
        </p:sp>
      </p:grpSp>
      <p:sp>
        <p:nvSpPr>
          <p:cNvPr id="70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77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012">
            <a:off x="2790962" y="3133867"/>
            <a:ext cx="152381" cy="228572"/>
          </a:xfrm>
          <a:prstGeom prst="rect">
            <a:avLst/>
          </a:prstGeom>
        </p:spPr>
      </p:pic>
      <p:pic>
        <p:nvPicPr>
          <p:cNvPr id="72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012">
            <a:off x="2795582" y="3882981"/>
            <a:ext cx="152381" cy="228572"/>
          </a:xfrm>
          <a:prstGeom prst="rect">
            <a:avLst/>
          </a:prstGeom>
        </p:spPr>
      </p:pic>
      <p:pic>
        <p:nvPicPr>
          <p:cNvPr id="7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012">
            <a:off x="2790959" y="4816162"/>
            <a:ext cx="152381" cy="228572"/>
          </a:xfrm>
          <a:prstGeom prst="rect">
            <a:avLst/>
          </a:prstGeom>
        </p:spPr>
      </p:pic>
      <p:pic>
        <p:nvPicPr>
          <p:cNvPr id="74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012">
            <a:off x="2790959" y="5669340"/>
            <a:ext cx="152381" cy="228572"/>
          </a:xfrm>
          <a:prstGeom prst="rect">
            <a:avLst/>
          </a:prstGeom>
        </p:spPr>
      </p:pic>
      <p:grpSp>
        <p:nvGrpSpPr>
          <p:cNvPr id="75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6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77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78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79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8776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7"/>
          <p:cNvSpPr/>
          <p:nvPr/>
        </p:nvSpPr>
        <p:spPr>
          <a:xfrm>
            <a:off x="3635896" y="1408621"/>
            <a:ext cx="5328592" cy="2088232"/>
          </a:xfrm>
          <a:prstGeom prst="wedgeRoundRectCallout">
            <a:avLst>
              <a:gd name="adj1" fmla="val -62230"/>
              <a:gd name="adj2" fmla="val 18009"/>
              <a:gd name="adj3" fmla="val 16667"/>
            </a:avLst>
          </a:prstGeom>
          <a:solidFill>
            <a:srgbClr val="4BACC6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ผู้ประกอบการที่สามารถสร้างผลิตภัณฑ์</a:t>
            </a:r>
          </a:p>
          <a:p>
            <a:pPr>
              <a:defRPr/>
            </a:pPr>
            <a:r>
              <a:rPr lang="th-TH" sz="3200" b="1" kern="0" dirty="0" smtClean="0">
                <a:solidFill>
                  <a:prstClr val="black"/>
                </a:solidFill>
              </a:rPr>
              <a:t>ได้ตรงกับความต้องการของลูกค้า โดยใช้ทรัพยากรที่มีอยู่อย่างมีประสิทธิภาพ แสดงว่า ผู้ประกอบการคนนั้นมีคุณสมบัติด้านใด</a:t>
            </a:r>
            <a:endParaRPr lang="th-TH" sz="3200" b="1" kern="0" dirty="0">
              <a:solidFill>
                <a:prstClr val="black"/>
              </a:solidFill>
            </a:endParaRPr>
          </a:p>
        </p:txBody>
      </p:sp>
      <p:pic>
        <p:nvPicPr>
          <p:cNvPr id="10" name="Picture 3" descr="D:\TEN\New folder\Q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0267" r="8875" b="19642"/>
          <a:stretch/>
        </p:blipFill>
        <p:spPr bwMode="auto">
          <a:xfrm>
            <a:off x="103449" y="1691571"/>
            <a:ext cx="3123506" cy="1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กลุ่ม 14"/>
          <p:cNvGrpSpPr/>
          <p:nvPr/>
        </p:nvGrpSpPr>
        <p:grpSpPr>
          <a:xfrm>
            <a:off x="2406598" y="3850028"/>
            <a:ext cx="4685682" cy="2813267"/>
            <a:chOff x="1886504" y="3384687"/>
            <a:chExt cx="4685682" cy="3045118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" t="3821" r="10870" b="11775"/>
            <a:stretch/>
          </p:blipFill>
          <p:spPr>
            <a:xfrm>
              <a:off x="1886504" y="3384687"/>
              <a:ext cx="4685682" cy="30451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3488" y="4424190"/>
              <a:ext cx="3474797" cy="966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 smtClean="0">
                  <a:solidFill>
                    <a:prstClr val="black"/>
                  </a:solidFill>
                </a:rPr>
                <a:t>ด้านการตลาดและด้านการบริหารงานทั่วไป</a:t>
              </a:r>
              <a:endParaRPr lang="th-TH" sz="2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78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7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19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21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374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grpSp>
        <p:nvGrpSpPr>
          <p:cNvPr id="5" name="กลุ่ม 4"/>
          <p:cNvGrpSpPr/>
          <p:nvPr/>
        </p:nvGrpSpPr>
        <p:grpSpPr>
          <a:xfrm>
            <a:off x="756656" y="1366769"/>
            <a:ext cx="5494899" cy="621345"/>
            <a:chOff x="233770" y="846054"/>
            <a:chExt cx="6081684" cy="621345"/>
          </a:xfrm>
        </p:grpSpPr>
        <p:sp>
          <p:nvSpPr>
            <p:cNvPr id="6" name="สี่เหลี่ยมผืนผ้ามุมมน 5"/>
            <p:cNvSpPr/>
            <p:nvPr/>
          </p:nvSpPr>
          <p:spPr>
            <a:xfrm>
              <a:off x="233770" y="846054"/>
              <a:ext cx="6081684" cy="621345"/>
            </a:xfrm>
            <a:prstGeom prst="roundRect">
              <a:avLst/>
            </a:prstGeom>
            <a:solidFill>
              <a:srgbClr val="7030A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297927" y="867075"/>
              <a:ext cx="59154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sz="3200" b="1" kern="0" dirty="0" smtClean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rPr>
                <a:t>ข้อควรคำนึงในการตัดสินใจเลือกประกอบธุรกิจ</a:t>
              </a:r>
              <a:endParaRPr lang="th-TH" sz="3200" b="1" kern="0" dirty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" name="บล็อกส่วนโค้ง 7"/>
          <p:cNvSpPr/>
          <p:nvPr/>
        </p:nvSpPr>
        <p:spPr>
          <a:xfrm>
            <a:off x="-4556640" y="1234387"/>
            <a:ext cx="6516179" cy="6516179"/>
          </a:xfrm>
          <a:prstGeom prst="blockArc">
            <a:avLst>
              <a:gd name="adj1" fmla="val 18900000"/>
              <a:gd name="adj2" fmla="val 2700000"/>
              <a:gd name="adj3" fmla="val 331"/>
            </a:avLst>
          </a:prstGeom>
          <a:noFill/>
          <a:ln w="9525" cap="flat" cmpd="sng" algn="ctr">
            <a:solidFill>
              <a:srgbClr val="CCAF0A"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</p:spPr>
      </p:sp>
      <p:grpSp>
        <p:nvGrpSpPr>
          <p:cNvPr id="47" name="กลุ่ม 46"/>
          <p:cNvGrpSpPr/>
          <p:nvPr/>
        </p:nvGrpSpPr>
        <p:grpSpPr>
          <a:xfrm>
            <a:off x="978776" y="2277242"/>
            <a:ext cx="5958050" cy="636985"/>
            <a:chOff x="1449091" y="2071220"/>
            <a:chExt cx="5958050" cy="636985"/>
          </a:xfrm>
        </p:grpSpPr>
        <p:grpSp>
          <p:nvGrpSpPr>
            <p:cNvPr id="46" name="กลุ่ม 45"/>
            <p:cNvGrpSpPr/>
            <p:nvPr/>
          </p:nvGrpSpPr>
          <p:grpSpPr>
            <a:xfrm>
              <a:off x="1767583" y="2121286"/>
              <a:ext cx="5639558" cy="523220"/>
              <a:chOff x="1767583" y="2121286"/>
              <a:chExt cx="5639558" cy="523220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767583" y="2134918"/>
                <a:ext cx="5639558" cy="509588"/>
                <a:chOff x="388993" y="254890"/>
                <a:chExt cx="5639558" cy="509588"/>
              </a:xfrm>
            </p:grpSpPr>
            <p:sp>
              <p:nvSpPr>
                <p:cNvPr id="31" name="สี่เหลี่ยมผืนผ้ามุมมน 30">
                  <a:hlinkClick r:id="rId3" action="ppaction://hlinksldjump"/>
                </p:cNvPr>
                <p:cNvSpPr/>
                <p:nvPr/>
              </p:nvSpPr>
              <p:spPr>
                <a:xfrm>
                  <a:off x="388993" y="254890"/>
                  <a:ext cx="4762094" cy="509588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CCAF0A">
                        <a:hueOff val="0"/>
                        <a:satOff val="0"/>
                        <a:lumOff val="0"/>
                        <a:alphaOff val="0"/>
                        <a:shade val="51000"/>
                        <a:satMod val="130000"/>
                      </a:srgbClr>
                    </a:gs>
                    <a:gs pos="80000">
                      <a:srgbClr val="CCAF0A">
                        <a:hueOff val="0"/>
                        <a:satOff val="0"/>
                        <a:lumOff val="0"/>
                        <a:alphaOff val="0"/>
                        <a:shade val="93000"/>
                        <a:satMod val="130000"/>
                      </a:srgbClr>
                    </a:gs>
                    <a:gs pos="100000">
                      <a:srgbClr val="CCAF0A">
                        <a:hueOff val="0"/>
                        <a:satOff val="0"/>
                        <a:lumOff val="0"/>
                        <a:alphaOff val="0"/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sp>
            <p:sp>
              <p:nvSpPr>
                <p:cNvPr id="32" name="สี่เหลี่ยมผืนผ้า 31"/>
                <p:cNvSpPr/>
                <p:nvPr/>
              </p:nvSpPr>
              <p:spPr>
                <a:xfrm>
                  <a:off x="388993" y="254890"/>
                  <a:ext cx="5639558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404486" tIns="58420" rIns="58420" bIns="58420" numCol="1" spcCol="1270" anchor="ctr" anchorCtr="0">
                  <a:noAutofit/>
                </a:bodyPr>
                <a:lstStyle/>
                <a:p>
                  <a:pPr marL="0" marR="0" lvl="0" indent="0" algn="l" defTabSz="10223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3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Cordia New"/>
                  </a:endParaRPr>
                </a:p>
              </p:txBody>
            </p:sp>
          </p:grpSp>
          <p:sp>
            <p:nvSpPr>
              <p:cNvPr id="33" name="TextBox 32">
                <a:hlinkClick r:id="rId3" action="ppaction://hlinksldjump"/>
              </p:cNvPr>
              <p:cNvSpPr txBox="1"/>
              <p:nvPr/>
            </p:nvSpPr>
            <p:spPr>
              <a:xfrm>
                <a:off x="2129195" y="2121286"/>
                <a:ext cx="35373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dirty="0" smtClean="0">
                    <a:solidFill>
                      <a:schemeClr val="bg1"/>
                    </a:solidFill>
                  </a:rPr>
                  <a:t>ธุรกิจจากงานหรือกิจกรรมที่ชอบ</a:t>
                </a:r>
                <a:endParaRPr lang="th-TH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วงรี 9"/>
            <p:cNvSpPr/>
            <p:nvPr/>
          </p:nvSpPr>
          <p:spPr>
            <a:xfrm>
              <a:off x="1449091" y="2071220"/>
              <a:ext cx="636985" cy="636985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CCAF0A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34" name="TextBox 33"/>
            <p:cNvSpPr txBox="1"/>
            <p:nvPr/>
          </p:nvSpPr>
          <p:spPr>
            <a:xfrm>
              <a:off x="1580339" y="2090508"/>
              <a:ext cx="539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/>
                <a:t>1.</a:t>
              </a:r>
              <a:endParaRPr lang="th-TH" sz="3200" b="1" dirty="0"/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1372038" y="3048345"/>
            <a:ext cx="5538879" cy="636985"/>
            <a:chOff x="1868262" y="2835505"/>
            <a:chExt cx="5538879" cy="636985"/>
          </a:xfrm>
        </p:grpSpPr>
        <p:grpSp>
          <p:nvGrpSpPr>
            <p:cNvPr id="11" name="กลุ่ม 10"/>
            <p:cNvGrpSpPr/>
            <p:nvPr/>
          </p:nvGrpSpPr>
          <p:grpSpPr>
            <a:xfrm>
              <a:off x="2186754" y="2899204"/>
              <a:ext cx="5220387" cy="509588"/>
              <a:chOff x="808164" y="1019176"/>
              <a:chExt cx="5220387" cy="509588"/>
            </a:xfrm>
          </p:grpSpPr>
          <p:sp>
            <p:nvSpPr>
              <p:cNvPr id="29" name="สี่เหลี่ยมผืนผ้ามุมมน 28">
                <a:hlinkClick r:id="rId4" action="ppaction://hlinksldjump"/>
              </p:cNvPr>
              <p:cNvSpPr/>
              <p:nvPr/>
            </p:nvSpPr>
            <p:spPr>
              <a:xfrm>
                <a:off x="808165" y="1019176"/>
                <a:ext cx="4689502" cy="509588"/>
              </a:xfrm>
              <a:prstGeom prst="roundRect">
                <a:avLst/>
              </a:prstGeom>
              <a:gradFill rotWithShape="1">
                <a:gsLst>
                  <a:gs pos="0">
                    <a:srgbClr val="8D89A4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8D89A4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8D89A4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30" name="สี่เหลี่ยมผืนผ้า 29"/>
              <p:cNvSpPr/>
              <p:nvPr/>
            </p:nvSpPr>
            <p:spPr>
              <a:xfrm>
                <a:off x="808164" y="1019176"/>
                <a:ext cx="5220387" cy="509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04486" tIns="58420" rIns="58420" bIns="58420" numCol="1" spcCol="1270" anchor="ctr" anchorCtr="0">
                <a:noAutofit/>
              </a:bodyPr>
              <a:lstStyle/>
              <a:p>
                <a:pPr marL="0" marR="0" lvl="0" indent="0" algn="l" defTabSz="10223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3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</p:grpSp>
        <p:sp>
          <p:nvSpPr>
            <p:cNvPr id="12" name="วงรี 11"/>
            <p:cNvSpPr/>
            <p:nvPr/>
          </p:nvSpPr>
          <p:spPr>
            <a:xfrm>
              <a:off x="1868262" y="2835505"/>
              <a:ext cx="636985" cy="636985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8D89A4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35" name="TextBox 34"/>
            <p:cNvSpPr txBox="1"/>
            <p:nvPr/>
          </p:nvSpPr>
          <p:spPr>
            <a:xfrm>
              <a:off x="1976918" y="2861610"/>
              <a:ext cx="539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/>
                <a:t>2</a:t>
              </a:r>
              <a:r>
                <a:rPr lang="th-TH" sz="3200" b="1" dirty="0" smtClean="0"/>
                <a:t>.</a:t>
              </a:r>
              <a:endParaRPr lang="th-TH" sz="3200" b="1" dirty="0"/>
            </a:p>
          </p:txBody>
        </p:sp>
        <p:sp>
          <p:nvSpPr>
            <p:cNvPr id="40" name="TextBox 39">
              <a:hlinkClick r:id="rId4" action="ppaction://hlinksldjump"/>
            </p:cNvPr>
            <p:cNvSpPr txBox="1"/>
            <p:nvPr/>
          </p:nvSpPr>
          <p:spPr>
            <a:xfrm>
              <a:off x="2546022" y="2883418"/>
              <a:ext cx="4114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schemeClr val="bg1"/>
                  </a:solidFill>
                </a:rPr>
                <a:t>ธุรกิจที่ตอบสนองความต้องการของตลาด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กลุ่ม 48"/>
          <p:cNvGrpSpPr/>
          <p:nvPr/>
        </p:nvGrpSpPr>
        <p:grpSpPr>
          <a:xfrm>
            <a:off x="1563714" y="3812630"/>
            <a:ext cx="5347204" cy="636985"/>
            <a:chOff x="2059938" y="3599790"/>
            <a:chExt cx="5347204" cy="636985"/>
          </a:xfrm>
        </p:grpSpPr>
        <p:grpSp>
          <p:nvGrpSpPr>
            <p:cNvPr id="13" name="กลุ่ม 12"/>
            <p:cNvGrpSpPr/>
            <p:nvPr/>
          </p:nvGrpSpPr>
          <p:grpSpPr>
            <a:xfrm>
              <a:off x="2378431" y="3663489"/>
              <a:ext cx="5028711" cy="509588"/>
              <a:chOff x="999841" y="1783461"/>
              <a:chExt cx="5028711" cy="509588"/>
            </a:xfrm>
          </p:grpSpPr>
          <p:sp>
            <p:nvSpPr>
              <p:cNvPr id="27" name="สี่เหลี่ยมผืนผ้ามุมมน 26">
                <a:hlinkClick r:id="rId5" action="ppaction://hlinksldjump"/>
              </p:cNvPr>
              <p:cNvSpPr/>
              <p:nvPr/>
            </p:nvSpPr>
            <p:spPr>
              <a:xfrm>
                <a:off x="999841" y="1783461"/>
                <a:ext cx="5028711" cy="509588"/>
              </a:xfrm>
              <a:prstGeom prst="roundRect">
                <a:avLst/>
              </a:prstGeom>
              <a:gradFill rotWithShape="1">
                <a:gsLst>
                  <a:gs pos="0">
                    <a:srgbClr val="748560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748560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748560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28" name="สี่เหลี่ยมผืนผ้า 27"/>
              <p:cNvSpPr/>
              <p:nvPr/>
            </p:nvSpPr>
            <p:spPr>
              <a:xfrm>
                <a:off x="999841" y="1783461"/>
                <a:ext cx="5028711" cy="509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04486" tIns="58420" rIns="58420" bIns="58420" numCol="1" spcCol="1270" anchor="ctr" anchorCtr="0">
                <a:noAutofit/>
              </a:bodyPr>
              <a:lstStyle/>
              <a:p>
                <a:pPr marL="0" marR="0" lvl="0" indent="0" algn="l" defTabSz="10223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</p:grpSp>
        <p:sp>
          <p:nvSpPr>
            <p:cNvPr id="14" name="วงรี 13"/>
            <p:cNvSpPr/>
            <p:nvPr/>
          </p:nvSpPr>
          <p:spPr>
            <a:xfrm>
              <a:off x="2059938" y="3599790"/>
              <a:ext cx="636985" cy="636985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748560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36" name="TextBox 35"/>
            <p:cNvSpPr txBox="1"/>
            <p:nvPr/>
          </p:nvSpPr>
          <p:spPr>
            <a:xfrm>
              <a:off x="2202940" y="3616408"/>
              <a:ext cx="539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/>
                <a:t>3</a:t>
              </a:r>
              <a:r>
                <a:rPr lang="th-TH" sz="3200" b="1" dirty="0" smtClean="0"/>
                <a:t>.</a:t>
              </a:r>
              <a:endParaRPr lang="th-TH" sz="3200" b="1" dirty="0"/>
            </a:p>
          </p:txBody>
        </p:sp>
        <p:sp>
          <p:nvSpPr>
            <p:cNvPr id="41" name="TextBox 40">
              <a:hlinkClick r:id="rId5" action="ppaction://hlinksldjump"/>
            </p:cNvPr>
            <p:cNvSpPr txBox="1"/>
            <p:nvPr/>
          </p:nvSpPr>
          <p:spPr>
            <a:xfrm>
              <a:off x="2715254" y="3656672"/>
              <a:ext cx="3537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schemeClr val="bg1"/>
                  </a:solidFill>
                </a:rPr>
                <a:t>ธุรกิจที่เหมาะสมกับเวลา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กลุ่ม 49"/>
          <p:cNvGrpSpPr/>
          <p:nvPr/>
        </p:nvGrpSpPr>
        <p:grpSpPr>
          <a:xfrm>
            <a:off x="1563714" y="4564943"/>
            <a:ext cx="5347204" cy="648474"/>
            <a:chOff x="2059938" y="4352103"/>
            <a:chExt cx="5347204" cy="648474"/>
          </a:xfrm>
        </p:grpSpPr>
        <p:grpSp>
          <p:nvGrpSpPr>
            <p:cNvPr id="15" name="กลุ่ม 14"/>
            <p:cNvGrpSpPr/>
            <p:nvPr/>
          </p:nvGrpSpPr>
          <p:grpSpPr>
            <a:xfrm>
              <a:off x="2378431" y="4427290"/>
              <a:ext cx="5028711" cy="509588"/>
              <a:chOff x="999841" y="2547262"/>
              <a:chExt cx="5028711" cy="509588"/>
            </a:xfrm>
          </p:grpSpPr>
          <p:sp>
            <p:nvSpPr>
              <p:cNvPr id="25" name="สี่เหลี่ยมผืนผ้ามุมมน 24"/>
              <p:cNvSpPr/>
              <p:nvPr/>
            </p:nvSpPr>
            <p:spPr>
              <a:xfrm>
                <a:off x="999841" y="2547262"/>
                <a:ext cx="5028711" cy="509588"/>
              </a:xfrm>
              <a:prstGeom prst="roundRect">
                <a:avLst/>
              </a:prstGeom>
              <a:gradFill rotWithShape="1">
                <a:gsLst>
                  <a:gs pos="0">
                    <a:srgbClr val="9E9273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9E9273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9E9273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26" name="สี่เหลี่ยมผืนผ้า 25"/>
              <p:cNvSpPr/>
              <p:nvPr/>
            </p:nvSpPr>
            <p:spPr>
              <a:xfrm>
                <a:off x="999841" y="2547262"/>
                <a:ext cx="5028711" cy="509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04486" tIns="58420" rIns="58420" bIns="58420" numCol="1" spcCol="1270" anchor="ctr" anchorCtr="0">
                <a:noAutofit/>
              </a:bodyPr>
              <a:lstStyle/>
              <a:p>
                <a:pPr marL="0" marR="0" lvl="0" indent="0" algn="l" defTabSz="10223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</p:grpSp>
        <p:sp>
          <p:nvSpPr>
            <p:cNvPr id="16" name="วงรี 15"/>
            <p:cNvSpPr/>
            <p:nvPr/>
          </p:nvSpPr>
          <p:spPr>
            <a:xfrm>
              <a:off x="2059938" y="4363592"/>
              <a:ext cx="636985" cy="636985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9E9273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37" name="TextBox 36"/>
            <p:cNvSpPr txBox="1"/>
            <p:nvPr/>
          </p:nvSpPr>
          <p:spPr>
            <a:xfrm>
              <a:off x="2186754" y="4352103"/>
              <a:ext cx="539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/>
                <a:t>4</a:t>
              </a:r>
              <a:r>
                <a:rPr lang="th-TH" sz="3200" b="1" dirty="0" smtClean="0"/>
                <a:t>.</a:t>
              </a:r>
              <a:endParaRPr lang="th-TH" sz="32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85338" y="4413658"/>
              <a:ext cx="3974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schemeClr val="bg1"/>
                  </a:solidFill>
                </a:rPr>
                <a:t>ธุรกิจที่ต้องมีความชำนาญเฉพาะด้าน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1372038" y="5340717"/>
            <a:ext cx="5538879" cy="636985"/>
            <a:chOff x="1868262" y="5127877"/>
            <a:chExt cx="5538879" cy="636985"/>
          </a:xfrm>
        </p:grpSpPr>
        <p:grpSp>
          <p:nvGrpSpPr>
            <p:cNvPr id="17" name="กลุ่ม 16"/>
            <p:cNvGrpSpPr/>
            <p:nvPr/>
          </p:nvGrpSpPr>
          <p:grpSpPr>
            <a:xfrm>
              <a:off x="2186754" y="5191575"/>
              <a:ext cx="5220387" cy="509588"/>
              <a:chOff x="808164" y="3311547"/>
              <a:chExt cx="5220387" cy="509588"/>
            </a:xfrm>
          </p:grpSpPr>
          <p:sp>
            <p:nvSpPr>
              <p:cNvPr id="23" name="สี่เหลี่ยมผืนผ้ามุมมน 22"/>
              <p:cNvSpPr/>
              <p:nvPr/>
            </p:nvSpPr>
            <p:spPr>
              <a:xfrm>
                <a:off x="808164" y="3311547"/>
                <a:ext cx="4689503" cy="509588"/>
              </a:xfrm>
              <a:prstGeom prst="roundRect">
                <a:avLst/>
              </a:prstGeom>
              <a:gradFill rotWithShape="1">
                <a:gsLst>
                  <a:gs pos="0">
                    <a:srgbClr val="7E848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7E848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7E848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24" name="สี่เหลี่ยมผืนผ้า 23"/>
              <p:cNvSpPr/>
              <p:nvPr/>
            </p:nvSpPr>
            <p:spPr>
              <a:xfrm>
                <a:off x="808164" y="3311547"/>
                <a:ext cx="5220387" cy="509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04486" tIns="58420" rIns="58420" bIns="58420" numCol="1" spcCol="1270" anchor="ctr" anchorCtr="0">
                <a:noAutofit/>
              </a:bodyPr>
              <a:lstStyle/>
              <a:p>
                <a:pPr marL="0" marR="0" lvl="0" indent="0" algn="l" defTabSz="10223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</p:grpSp>
        <p:sp>
          <p:nvSpPr>
            <p:cNvPr id="18" name="วงรี 17"/>
            <p:cNvSpPr/>
            <p:nvPr/>
          </p:nvSpPr>
          <p:spPr>
            <a:xfrm>
              <a:off x="1868262" y="5127877"/>
              <a:ext cx="636985" cy="636985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7E848D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38" name="TextBox 37"/>
            <p:cNvSpPr txBox="1"/>
            <p:nvPr/>
          </p:nvSpPr>
          <p:spPr>
            <a:xfrm>
              <a:off x="2003459" y="5153981"/>
              <a:ext cx="539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/>
                <a:t>5</a:t>
              </a:r>
              <a:r>
                <a:rPr lang="th-TH" sz="3200" b="1" dirty="0" smtClean="0"/>
                <a:t>.</a:t>
              </a:r>
              <a:endParaRPr lang="th-TH" sz="32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546022" y="5177943"/>
              <a:ext cx="3537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schemeClr val="bg1"/>
                  </a:solidFill>
                </a:rPr>
                <a:t>ธุรกิจที่มีการต่อยอดธุรกิจ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กลุ่ม 51"/>
          <p:cNvGrpSpPr/>
          <p:nvPr/>
        </p:nvGrpSpPr>
        <p:grpSpPr>
          <a:xfrm>
            <a:off x="952867" y="6105002"/>
            <a:ext cx="5958050" cy="636985"/>
            <a:chOff x="1449091" y="5892162"/>
            <a:chExt cx="5958050" cy="636985"/>
          </a:xfrm>
        </p:grpSpPr>
        <p:grpSp>
          <p:nvGrpSpPr>
            <p:cNvPr id="19" name="กลุ่ม 18"/>
            <p:cNvGrpSpPr/>
            <p:nvPr/>
          </p:nvGrpSpPr>
          <p:grpSpPr>
            <a:xfrm>
              <a:off x="1767583" y="5955861"/>
              <a:ext cx="5639558" cy="509588"/>
              <a:chOff x="388993" y="4075833"/>
              <a:chExt cx="5639558" cy="509588"/>
            </a:xfrm>
          </p:grpSpPr>
          <p:sp>
            <p:nvSpPr>
              <p:cNvPr id="21" name="สี่เหลี่ยมผืนผ้ามุมมน 20"/>
              <p:cNvSpPr/>
              <p:nvPr/>
            </p:nvSpPr>
            <p:spPr>
              <a:xfrm>
                <a:off x="388993" y="4075833"/>
                <a:ext cx="4788003" cy="509588"/>
              </a:xfrm>
              <a:prstGeom prst="roundRect">
                <a:avLst/>
              </a:prstGeom>
              <a:gradFill rotWithShape="1">
                <a:gsLst>
                  <a:gs pos="0">
                    <a:srgbClr val="CCAF0A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CCAF0A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CCAF0A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22" name="สี่เหลี่ยมผืนผ้า 21"/>
              <p:cNvSpPr/>
              <p:nvPr/>
            </p:nvSpPr>
            <p:spPr>
              <a:xfrm>
                <a:off x="388993" y="4075833"/>
                <a:ext cx="5639558" cy="509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04486" tIns="58420" rIns="58420" bIns="58420" numCol="1" spcCol="1270" anchor="ctr" anchorCtr="0">
                <a:noAutofit/>
              </a:bodyPr>
              <a:lstStyle/>
              <a:p>
                <a:pPr marL="0" marR="0" lvl="0" indent="0" algn="l" defTabSz="10223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</p:grpSp>
        <p:sp>
          <p:nvSpPr>
            <p:cNvPr id="20" name="วงรี 19"/>
            <p:cNvSpPr/>
            <p:nvPr/>
          </p:nvSpPr>
          <p:spPr>
            <a:xfrm>
              <a:off x="1449091" y="5892162"/>
              <a:ext cx="636985" cy="636985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CCAF0A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  <p:sp>
          <p:nvSpPr>
            <p:cNvPr id="39" name="TextBox 38"/>
            <p:cNvSpPr txBox="1"/>
            <p:nvPr/>
          </p:nvSpPr>
          <p:spPr>
            <a:xfrm>
              <a:off x="1576786" y="5918266"/>
              <a:ext cx="539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/>
                <a:t>6</a:t>
              </a:r>
              <a:r>
                <a:rPr lang="th-TH" sz="3200" b="1" dirty="0" smtClean="0"/>
                <a:t>.</a:t>
              </a:r>
              <a:endParaRPr lang="th-TH" sz="32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00595" y="5955861"/>
              <a:ext cx="3537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schemeClr val="bg1"/>
                  </a:solidFill>
                </a:rPr>
                <a:t>ธุรกิจที่มีการรับช่วงการผลิต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pic>
        <p:nvPicPr>
          <p:cNvPr id="4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012">
            <a:off x="5854693" y="2625065"/>
            <a:ext cx="152381" cy="228572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012">
            <a:off x="6706247" y="4134352"/>
            <a:ext cx="152381" cy="228572"/>
          </a:xfrm>
          <a:prstGeom prst="rect">
            <a:avLst/>
          </a:prstGeom>
        </p:spPr>
      </p:pic>
      <p:sp>
        <p:nvSpPr>
          <p:cNvPr id="56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79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012">
            <a:off x="6175365" y="3407660"/>
            <a:ext cx="152381" cy="228572"/>
          </a:xfrm>
          <a:prstGeom prst="rect">
            <a:avLst/>
          </a:prstGeom>
        </p:spPr>
      </p:pic>
      <p:pic>
        <p:nvPicPr>
          <p:cNvPr id="61" name="รูปภาพ 6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010" y="5940994"/>
            <a:ext cx="1377696" cy="896112"/>
          </a:xfrm>
          <a:prstGeom prst="rect">
            <a:avLst/>
          </a:prstGeom>
        </p:spPr>
      </p:pic>
      <p:grpSp>
        <p:nvGrpSpPr>
          <p:cNvPr id="58" name="Diagram group"/>
          <p:cNvGrpSpPr/>
          <p:nvPr/>
        </p:nvGrpSpPr>
        <p:grpSpPr>
          <a:xfrm>
            <a:off x="103449" y="426083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9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60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62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63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1676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อาชีพอิสระ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1435" y="230079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C00000"/>
                </a:solidFill>
              </a:rPr>
              <a:t>แนวทางการประกอบธุรกิจจากงานหรือกิจกรรมที่ชอบ</a:t>
            </a:r>
            <a:endParaRPr lang="th-TH" b="1" dirty="0">
              <a:solidFill>
                <a:srgbClr val="C00000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574967" y="2800667"/>
            <a:ext cx="2429972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</a:rPr>
              <a:t>งานหรือกิจกรรมที่ชอบ</a:t>
            </a:r>
            <a:endParaRPr lang="th-TH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004938" y="2800667"/>
            <a:ext cx="4266771" cy="5690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</a:rPr>
              <a:t>แนวทางการประกอบธุรกิจ</a:t>
            </a:r>
            <a:endParaRPr lang="th-TH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574966" y="3368460"/>
            <a:ext cx="2429972" cy="9853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1. ชอบทำอาหาร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004937" y="3368459"/>
            <a:ext cx="4266771" cy="9853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1. เปิดร้านขายอาหารตามสั่ง</a:t>
            </a:r>
          </a:p>
          <a:p>
            <a:r>
              <a:rPr lang="th-TH" sz="2000" dirty="0" smtClean="0">
                <a:solidFill>
                  <a:sysClr val="windowText" lastClr="000000"/>
                </a:solidFill>
              </a:rPr>
              <a:t>2. เปิดร้านขายก๋วยเตี๋ยว</a:t>
            </a:r>
          </a:p>
          <a:p>
            <a:r>
              <a:rPr lang="th-TH" sz="2000" dirty="0" smtClean="0">
                <a:solidFill>
                  <a:sysClr val="windowText" lastClr="000000"/>
                </a:solidFill>
              </a:rPr>
              <a:t>3. เปิดร้านขายอาหารเพื่อสุขภาพ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574967" y="4353833"/>
            <a:ext cx="2429972" cy="721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>
                <a:solidFill>
                  <a:sysClr val="windowText" lastClr="000000"/>
                </a:solidFill>
              </a:rPr>
              <a:t>2</a:t>
            </a:r>
            <a:r>
              <a:rPr lang="th-TH" sz="2000" dirty="0" smtClean="0">
                <a:solidFill>
                  <a:sysClr val="windowText" lastClr="000000"/>
                </a:solidFill>
              </a:rPr>
              <a:t>. ชอบแต่งตัว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004938" y="4353832"/>
            <a:ext cx="4266771" cy="721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1. เปิดร้านขายเสื้อผ้า</a:t>
            </a:r>
          </a:p>
          <a:p>
            <a:r>
              <a:rPr lang="th-TH" sz="2000" dirty="0" smtClean="0">
                <a:solidFill>
                  <a:sysClr val="windowText" lastClr="000000"/>
                </a:solidFill>
              </a:rPr>
              <a:t>2. เปิดร้านเสริมสวย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574968" y="5075209"/>
            <a:ext cx="2429972" cy="72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>
                <a:solidFill>
                  <a:sysClr val="windowText" lastClr="000000"/>
                </a:solidFill>
              </a:rPr>
              <a:t>3</a:t>
            </a:r>
            <a:r>
              <a:rPr lang="th-TH" sz="2000" dirty="0" smtClean="0">
                <a:solidFill>
                  <a:sysClr val="windowText" lastClr="000000"/>
                </a:solidFill>
              </a:rPr>
              <a:t>. ชอบดนตรี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4004939" y="5075208"/>
            <a:ext cx="4266771" cy="720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1. เปิดสอนดนตรี</a:t>
            </a:r>
            <a:r>
              <a:rPr lang="th-TH" sz="2000" dirty="0" smtClean="0">
                <a:solidFill>
                  <a:sysClr val="windowText" lastClr="000000"/>
                </a:solidFill>
                <a:latin typeface="Angsana New"/>
                <a:cs typeface="Angsana New"/>
              </a:rPr>
              <a:t>–</a:t>
            </a:r>
            <a:r>
              <a:rPr lang="th-TH" sz="2000" dirty="0" smtClean="0">
                <a:solidFill>
                  <a:sysClr val="windowText" lastClr="000000"/>
                </a:solidFill>
              </a:rPr>
              <a:t>สอนร้องเพลง</a:t>
            </a:r>
          </a:p>
          <a:p>
            <a:r>
              <a:rPr lang="th-TH" sz="2000" dirty="0" smtClean="0">
                <a:solidFill>
                  <a:sysClr val="windowText" lastClr="000000"/>
                </a:solidFill>
              </a:rPr>
              <a:t>2. เปิดร้านขายเครื่องดนตรี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574969" y="5795290"/>
            <a:ext cx="2429972" cy="1015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>
                <a:solidFill>
                  <a:sysClr val="windowText" lastClr="000000"/>
                </a:solidFill>
              </a:rPr>
              <a:t>4</a:t>
            </a:r>
            <a:r>
              <a:rPr lang="th-TH" sz="2000" dirty="0" smtClean="0">
                <a:solidFill>
                  <a:sysClr val="windowText" lastClr="000000"/>
                </a:solidFill>
              </a:rPr>
              <a:t>. ชอบกีฬา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004940" y="5795289"/>
            <a:ext cx="4266771" cy="1015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000" dirty="0" smtClean="0">
                <a:solidFill>
                  <a:sysClr val="windowText" lastClr="000000"/>
                </a:solidFill>
              </a:rPr>
              <a:t>1. เปิดสอนกีฬา</a:t>
            </a:r>
          </a:p>
          <a:p>
            <a:r>
              <a:rPr lang="th-TH" sz="2000" dirty="0" smtClean="0">
                <a:solidFill>
                  <a:sysClr val="windowText" lastClr="000000"/>
                </a:solidFill>
              </a:rPr>
              <a:t>2. เปิดร้านขายอุปกรณ์กีฬา</a:t>
            </a:r>
          </a:p>
          <a:p>
            <a:r>
              <a:rPr lang="th-TH" sz="2000" dirty="0" smtClean="0">
                <a:solidFill>
                  <a:sysClr val="windowText" lastClr="000000"/>
                </a:solidFill>
              </a:rPr>
              <a:t>3. เปิดให้บริการสถานออกกำลังกาย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grpSp>
        <p:nvGrpSpPr>
          <p:cNvPr id="19" name="กลุ่ม 18"/>
          <p:cNvGrpSpPr/>
          <p:nvPr/>
        </p:nvGrpSpPr>
        <p:grpSpPr>
          <a:xfrm>
            <a:off x="1169876" y="1817509"/>
            <a:ext cx="3780419" cy="584775"/>
            <a:chOff x="126879" y="2267555"/>
            <a:chExt cx="1508904" cy="584775"/>
          </a:xfrm>
        </p:grpSpPr>
        <p:sp>
          <p:nvSpPr>
            <p:cNvPr id="20" name="สี่เหลี่ยมผืนผ้ามุมมน 19"/>
            <p:cNvSpPr/>
            <p:nvPr/>
          </p:nvSpPr>
          <p:spPr>
            <a:xfrm>
              <a:off x="126879" y="2276872"/>
              <a:ext cx="1508904" cy="515576"/>
            </a:xfrm>
            <a:prstGeom prst="roundRect">
              <a:avLst/>
            </a:prstGeom>
            <a:gradFill rotWithShape="1">
              <a:gsLst>
                <a:gs pos="0">
                  <a:srgbClr val="AC66BB">
                    <a:shade val="51000"/>
                    <a:satMod val="130000"/>
                  </a:srgbClr>
                </a:gs>
                <a:gs pos="80000">
                  <a:srgbClr val="AC66BB">
                    <a:shade val="93000"/>
                    <a:satMod val="130000"/>
                  </a:srgbClr>
                </a:gs>
                <a:gs pos="100000">
                  <a:srgbClr val="AC66BB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AC66BB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/>
              </a:endParaRPr>
            </a:p>
          </p:txBody>
        </p:sp>
        <p:sp>
          <p:nvSpPr>
            <p:cNvPr id="21" name="สี่เหลี่ยมผืนผ้า 20"/>
            <p:cNvSpPr/>
            <p:nvPr/>
          </p:nvSpPr>
          <p:spPr>
            <a:xfrm>
              <a:off x="126879" y="2267555"/>
              <a:ext cx="150890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th-TH" sz="3200" b="1" dirty="0">
                  <a:solidFill>
                    <a:schemeClr val="bg1"/>
                  </a:solidFill>
                </a:rPr>
                <a:t>ธุรกิจจากงานหรือกิจกรรมที่</a:t>
              </a:r>
              <a:r>
                <a:rPr lang="th-TH" sz="3200" b="1" dirty="0" smtClean="0">
                  <a:solidFill>
                    <a:schemeClr val="bg1"/>
                  </a:solidFill>
                </a:rPr>
                <a:t>ชอบ</a:t>
              </a:r>
            </a:p>
          </p:txBody>
        </p:sp>
      </p:grpSp>
      <p:sp>
        <p:nvSpPr>
          <p:cNvPr id="26" name="Slide Number Placeholder 3"/>
          <p:cNvSpPr txBox="1">
            <a:spLocks/>
          </p:cNvSpPr>
          <p:nvPr/>
        </p:nvSpPr>
        <p:spPr>
          <a:xfrm>
            <a:off x="8641612" y="64945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80</a:t>
            </a:fld>
            <a:endParaRPr lang="th-TH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735625" y="1178940"/>
            <a:ext cx="6176616" cy="605795"/>
            <a:chOff x="709878" y="861550"/>
            <a:chExt cx="6176616" cy="605795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709878" y="861550"/>
              <a:ext cx="5491454" cy="605795"/>
              <a:chOff x="233771" y="846055"/>
              <a:chExt cx="6077872" cy="605795"/>
            </a:xfrm>
          </p:grpSpPr>
          <p:sp>
            <p:nvSpPr>
              <p:cNvPr id="23" name="สี่เหลี่ยมผืนผ้ามุมมน 22"/>
              <p:cNvSpPr/>
              <p:nvPr/>
            </p:nvSpPr>
            <p:spPr>
              <a:xfrm>
                <a:off x="233771" y="846055"/>
                <a:ext cx="6077872" cy="536480"/>
              </a:xfrm>
              <a:prstGeom prst="roundRect">
                <a:avLst/>
              </a:prstGeom>
              <a:solidFill>
                <a:srgbClr val="7030A0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ordia New"/>
                </a:endParaRPr>
              </a:p>
            </p:txBody>
          </p:sp>
          <p:sp>
            <p:nvSpPr>
              <p:cNvPr id="24" name="สี่เหลี่ยมผืนผ้า 23"/>
              <p:cNvSpPr/>
              <p:nvPr/>
            </p:nvSpPr>
            <p:spPr>
              <a:xfrm>
                <a:off x="297927" y="867075"/>
                <a:ext cx="59154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th-TH" sz="3200" b="1" kern="0" dirty="0" smtClean="0">
                    <a:solidFill>
                      <a:sysClr val="window" lastClr="FFFFFF"/>
                    </a:solidFill>
                    <a:latin typeface="Angsana New" pitchFamily="18" charset="-34"/>
                    <a:cs typeface="Angsana New" pitchFamily="18" charset="-34"/>
                  </a:rPr>
                  <a:t>ข้อควรคำนึงในการตัดสินใจเลือกประกอบธุรกิจ</a:t>
                </a:r>
                <a:endParaRPr lang="th-TH" sz="3200" b="1" kern="0" dirty="0">
                  <a:solidFill>
                    <a:sysClr val="window" lastClr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242234" y="913347"/>
              <a:ext cx="644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/>
                <a:t>(ต่อ)</a:t>
              </a:r>
              <a:endParaRPr lang="th-TH" dirty="0"/>
            </a:p>
          </p:txBody>
        </p:sp>
      </p:grpSp>
      <p:pic>
        <p:nvPicPr>
          <p:cNvPr id="28" name="รูปภาพ 2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" y="5961888"/>
            <a:ext cx="1389888" cy="896112"/>
          </a:xfrm>
          <a:prstGeom prst="rect">
            <a:avLst/>
          </a:prstGeom>
        </p:spPr>
      </p:pic>
      <p:grpSp>
        <p:nvGrpSpPr>
          <p:cNvPr id="27" name="Diagram group"/>
          <p:cNvGrpSpPr/>
          <p:nvPr/>
        </p:nvGrpSpPr>
        <p:grpSpPr>
          <a:xfrm>
            <a:off x="103449" y="327801"/>
            <a:ext cx="4869650" cy="890370"/>
            <a:chOff x="0" y="0"/>
            <a:chExt cx="5495145" cy="8903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9" name="Diamond 4"/>
            <p:cNvSpPr/>
            <p:nvPr/>
          </p:nvSpPr>
          <p:spPr>
            <a:xfrm>
              <a:off x="0" y="0"/>
              <a:ext cx="919590" cy="890370"/>
            </a:xfrm>
            <a:prstGeom prst="diamond">
              <a:avLst/>
            </a:prstGeom>
            <a:solidFill>
              <a:srgbClr val="F79646">
                <a:lumMod val="60000"/>
                <a:lumOff val="40000"/>
                <a:alpha val="90000"/>
              </a:srgbClr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152400">
              <a:bevelT w="190500" h="190500" prst="cross"/>
            </a:sp3d>
          </p:spPr>
        </p:sp>
        <p:grpSp>
          <p:nvGrpSpPr>
            <p:cNvPr id="30" name="Group 5"/>
            <p:cNvGrpSpPr/>
            <p:nvPr/>
          </p:nvGrpSpPr>
          <p:grpSpPr>
            <a:xfrm>
              <a:off x="0" y="72007"/>
              <a:ext cx="5495145" cy="720081"/>
              <a:chOff x="0" y="72007"/>
              <a:chExt cx="5495145" cy="720081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1" name="Rectangle 6"/>
              <p:cNvSpPr/>
              <p:nvPr/>
            </p:nvSpPr>
            <p:spPr>
              <a:xfrm>
                <a:off x="0" y="72007"/>
                <a:ext cx="5495145" cy="720081"/>
              </a:xfrm>
              <a:prstGeom prst="rect">
                <a:avLst/>
              </a:prstGeom>
              <a:solidFill>
                <a:srgbClr val="9BBB59">
                  <a:lumMod val="5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190500" prst="cross"/>
              </a:sp3d>
            </p:spPr>
          </p:sp>
          <p:sp>
            <p:nvSpPr>
              <p:cNvPr id="32" name="Rectangle 7"/>
              <p:cNvSpPr/>
              <p:nvPr/>
            </p:nvSpPr>
            <p:spPr>
              <a:xfrm>
                <a:off x="471570" y="130074"/>
                <a:ext cx="5023575" cy="662014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6675" tIns="44450" rIns="66675" bIns="44450" numCol="1" spcCol="1270" anchor="ctr" anchorCtr="0">
                <a:noAutofit/>
              </a:bodyPr>
              <a:lstStyle/>
              <a:p>
                <a:pPr lvl="0" algn="ctr"/>
                <a:r>
                  <a:rPr lang="th-TH" sz="3600" b="1" kern="0" dirty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2.4 แนวทางในการประกอบ</a:t>
                </a:r>
                <a:r>
                  <a:rPr lang="th-TH" sz="3600" b="1" kern="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ธุรกิจ</a:t>
                </a:r>
                <a:endParaRPr lang="th-TH" sz="36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6392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66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สลิปสตรีม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ลิปสตรี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สลิปสตรี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66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66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ชุดรูปแบบของ Office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กำหนดเอง 67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ตรงกลาง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กำหนดเอง 64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ตรงกลาง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ชุดรูปแบบของ Office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กำหนดเอง 62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65">
      <a:majorFont>
        <a:latin typeface="Andalus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66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ชุดรูปแบบของ Office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กำหนดเอง 62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65">
      <a:majorFont>
        <a:latin typeface="Andalus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ชุดรูปแบบของ Office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กำหนดเอง 62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ตรงกลาง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กำหนดเอง 69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ตรงกลาง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5460</Words>
  <Application>Microsoft Office PowerPoint</Application>
  <PresentationFormat>นำเสนอทางหน้าจอ (4:3)</PresentationFormat>
  <Paragraphs>779</Paragraphs>
  <Slides>40</Slides>
  <Notes>40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13</vt:i4>
      </vt:variant>
      <vt:variant>
        <vt:lpstr>ชื่อเรื่องภาพนิ่ง</vt:lpstr>
      </vt:variant>
      <vt:variant>
        <vt:i4>40</vt:i4>
      </vt:variant>
    </vt:vector>
  </HeadingPairs>
  <TitlesOfParts>
    <vt:vector size="53" baseType="lpstr">
      <vt:lpstr>ชุดรูปแบบของ Office</vt:lpstr>
      <vt:lpstr>ตรงกลาง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5_ชุดรูปแบบของ Office</vt:lpstr>
      <vt:lpstr>6_ชุดรูปแบบของ Office</vt:lpstr>
      <vt:lpstr>1_ตรงกลาง</vt:lpstr>
      <vt:lpstr>1_สลิปสตรีม</vt:lpstr>
      <vt:lpstr>7_ชุดรูปแบบของ Office</vt:lpstr>
      <vt:lpstr>8_ชุดรูปแบบของ Office</vt:lpstr>
      <vt:lpstr>9_ชุดรูปแบบของ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เลือกคำตอบที่ถูกต้องที่สุดเพียงคำตอบเดียว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Kamonchanok Skawattananon</dc:creator>
  <cp:lastModifiedBy>Windows User</cp:lastModifiedBy>
  <cp:revision>276</cp:revision>
  <cp:lastPrinted>2015-05-29T03:49:27Z</cp:lastPrinted>
  <dcterms:created xsi:type="dcterms:W3CDTF">2015-03-26T08:41:59Z</dcterms:created>
  <dcterms:modified xsi:type="dcterms:W3CDTF">2015-11-07T00:35:20Z</dcterms:modified>
</cp:coreProperties>
</file>