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8" saveSubsetFonts="1">
  <p:sldMasterIdLst>
    <p:sldMasterId id="2147483816" r:id="rId1"/>
    <p:sldMasterId id="2147483828" r:id="rId2"/>
    <p:sldMasterId id="2147483840" r:id="rId3"/>
    <p:sldMasterId id="2147483852" r:id="rId4"/>
  </p:sldMasterIdLst>
  <p:notesMasterIdLst>
    <p:notesMasterId r:id="rId41"/>
  </p:notesMasterIdLst>
  <p:sldIdLst>
    <p:sldId id="323" r:id="rId5"/>
    <p:sldId id="306" r:id="rId6"/>
    <p:sldId id="324" r:id="rId7"/>
    <p:sldId id="353" r:id="rId8"/>
    <p:sldId id="350" r:id="rId9"/>
    <p:sldId id="326" r:id="rId10"/>
    <p:sldId id="327" r:id="rId11"/>
    <p:sldId id="328" r:id="rId12"/>
    <p:sldId id="331" r:id="rId13"/>
    <p:sldId id="332" r:id="rId14"/>
    <p:sldId id="348" r:id="rId15"/>
    <p:sldId id="354" r:id="rId16"/>
    <p:sldId id="316" r:id="rId17"/>
    <p:sldId id="334" r:id="rId18"/>
    <p:sldId id="335" r:id="rId19"/>
    <p:sldId id="336" r:id="rId20"/>
    <p:sldId id="355" r:id="rId21"/>
    <p:sldId id="338" r:id="rId22"/>
    <p:sldId id="352" r:id="rId23"/>
    <p:sldId id="340" r:id="rId24"/>
    <p:sldId id="356" r:id="rId25"/>
    <p:sldId id="342" r:id="rId26"/>
    <p:sldId id="343" r:id="rId27"/>
    <p:sldId id="344" r:id="rId28"/>
    <p:sldId id="283" r:id="rId29"/>
    <p:sldId id="351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46" r:id="rId40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6B9"/>
    <a:srgbClr val="FF9933"/>
    <a:srgbClr val="99CCFF"/>
    <a:srgbClr val="CCFF66"/>
    <a:srgbClr val="99FF33"/>
    <a:srgbClr val="F9B9EB"/>
    <a:srgbClr val="F3578F"/>
    <a:srgbClr val="CC99FF"/>
    <a:srgbClr val="25A2FF"/>
    <a:srgbClr val="F2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72374" autoAdjust="0"/>
  </p:normalViewPr>
  <p:slideViewPr>
    <p:cSldViewPr>
      <p:cViewPr>
        <p:scale>
          <a:sx n="80" d="100"/>
          <a:sy n="80" d="100"/>
        </p:scale>
        <p:origin x="-1668" y="-264"/>
      </p:cViewPr>
      <p:guideLst>
        <p:guide orient="horz" pos="216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08" y="-12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D01BC-0B58-4EC9-92A3-67EA881D1013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30C54-237B-4FDE-87BC-A6DBF6AE78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976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แผนการจัดการเรียนรู้ที่</a:t>
            </a:r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  2 กระบวนการกลุ่ม	เวลา 2  ชั่วโมง</a:t>
            </a:r>
            <a:endParaRPr lang="th-TH" sz="1600" b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1600" b="0" baseline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1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2. กระบวนการกลุ่ม</a:t>
            </a:r>
            <a:endParaRPr lang="en-US" sz="160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2.1 ลักษณะของการทำงานกลุ่ม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2.2 หลักการของกระบวนการกลุ่ม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2.3 ขั้นตอนของกระบวนการกลุ่ม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2.4 ลักษณะของกลุ่มงานที่ดี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2.5 การสร้างกลุ่มงานเพื่อเพิ่มประสิทธิภาพในการทำงาน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spc="-20" baseline="0" dirty="0" smtClean="0">
                <a:latin typeface="Angsana New" pitchFamily="18" charset="-34"/>
                <a:cs typeface="Angsana New" pitchFamily="18" charset="-34"/>
              </a:rPr>
              <a:t>จากหนังสือเรียน รายวิชาพื้นฐาน การงานอาชีพและเทคโนโลยี ม. 1 เล่ม 1 </a:t>
            </a:r>
            <a:r>
              <a:rPr lang="th-TH" sz="1600" b="0" spc="-20" baseline="0" dirty="0" smtClean="0">
                <a:latin typeface="Angsana New" pitchFamily="18" charset="-34"/>
                <a:cs typeface="Angsana New" pitchFamily="18" charset="-34"/>
              </a:rPr>
              <a:t>ของบริษัท สำนักพิมพ์วัฒนาพานิช จำกัด (ใช้คู่กับคู่มือครู แผนการจัดการเรียนรู้ </a:t>
            </a:r>
            <a:r>
              <a:rPr lang="th-TH" sz="1600" spc="-20" baseline="0" dirty="0" smtClean="0">
                <a:latin typeface="Angsana New" pitchFamily="18" charset="-34"/>
                <a:cs typeface="Angsana New" pitchFamily="18" charset="-34"/>
              </a:rPr>
              <a:t>การงานอาชีพและเทคโนโลยี ม. 1 เล่ม 1 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หน่วยการเรียนรู้ที่ 1 ทักษะการทำงาน)</a:t>
            </a:r>
            <a:endParaRPr lang="en-US" sz="1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2317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2.3 ขั้นตอนของกระบวนการกลุ่ม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+mj-cs"/>
              </a:rPr>
              <a:t>1)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+mj-cs"/>
              </a:rPr>
              <a:t> นักเรียนร่วมกันแสดงความคิดเห็นเกี่ยวกับการเลือกหัวหน้ากลุ่ม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+mj-cs"/>
              </a:rPr>
              <a:t>2)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+mj-cs"/>
              </a:rPr>
              <a:t>ครูคลิกขั้นตอนที่ 1 การเลือกหัวหน้ากลุ่ม แล้วอธิบายเพิ่มเติมเกี่ยวกับคุณสมบัติของ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+mj-cs"/>
              </a:rPr>
              <a:t>    หัวหน้ากลุ่ม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+mj-cs"/>
              </a:rPr>
              <a:t>3) นักเรียนร่วมกันวิเคราะห์คุณสมบัติของหัวหน้ากลุ่ม แล้วเขียนเป็นแผนที่ความคิด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+mj-cs"/>
              </a:rPr>
              <a:t>4) ครูถามคำถามเพื่อให้นักเรียนวิเคราะห์ เช่น ในการทำงานกลุ่ม ใครมีความสำคัญที่สุด 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+mj-cs"/>
              </a:rPr>
              <a:t>    เพราะอะไร </a:t>
            </a:r>
          </a:p>
          <a:p>
            <a:pPr marL="0" indent="0">
              <a:buNone/>
            </a:pPr>
            <a:r>
              <a:rPr lang="th-TH" sz="1600" baseline="0" dirty="0" smtClean="0">
                <a:latin typeface="Angsana New" pitchFamily="18" charset="-34"/>
                <a:cs typeface="+mj-cs"/>
              </a:rPr>
              <a:t>    </a:t>
            </a:r>
            <a:r>
              <a:rPr lang="th-TH" sz="1600" b="1" i="1" dirty="0" smtClean="0">
                <a:latin typeface="Angsana New" pitchFamily="18" charset="-34"/>
                <a:cs typeface="+mj-cs"/>
              </a:rPr>
              <a:t>แนวคำตอบ</a:t>
            </a:r>
            <a:r>
              <a:rPr lang="en-US" sz="1600" b="1" i="1" dirty="0" smtClean="0">
                <a:latin typeface="Angsana New" pitchFamily="18" charset="-34"/>
                <a:cs typeface="+mj-cs"/>
              </a:rPr>
              <a:t>: </a:t>
            </a:r>
            <a:r>
              <a:rPr lang="th-TH" sz="1600" dirty="0" smtClean="0">
                <a:latin typeface="Angsana New" pitchFamily="18" charset="-34"/>
                <a:cs typeface="+mj-cs"/>
              </a:rPr>
              <a:t>หัวหน้ากลุ่ม เพราะเป็นผู้นำในการทำกิจกรรมต่าง ๆ ของกลุ่ม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+mj-cs"/>
              </a:rPr>
              <a:t>5) ระหว่างเรียนให้นักเรียนศึกษาคำอธิบายศัพท์เพิ่มเติมจากอภิธานศัพท์ ได้แก่ วิสัยทัศน์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+mj-cs"/>
              </a:rPr>
              <a:t>    วินิจฉัย</a:t>
            </a: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7928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2.3 ขั้นตอนของกระบวนการกลุ่ม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1) ครูคลิกถามคำถามเพื่อให้นักเรียนคิดวิเคราะห์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2) ครูคลิกเฉลยแนวคำตอบ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F9A78-9F4A-45A5-8AB2-CAA908BF32AB}" type="slidenum">
              <a:rPr lang="th-TH" smtClean="0">
                <a:solidFill>
                  <a:prstClr val="black"/>
                </a:solidFill>
              </a:rPr>
              <a:pPr/>
              <a:t>48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0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2.3 ขั้นตอนของกระบวนการกลุ่ม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ครูคลิกเรื่องน่ารู้ แล้วให้นักเรียนอ่านเพื่อเสริมความรู้ในบทเรียน 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305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2.3 ขั้นตอนของกระบวนการกลุ่ม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1) ครูให้นักเรียนปฏิบัติกิจกรรมที่ 8 ผู้นำในอุดมคติ (ในแบบฝึกทักษะ รายวิชาพื้นฐาน การงาน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อาชีพและเทคโนโลยี ม. 1 เล่ม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2)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ครูให้นักเรียนปฏิบัติกิจกรรมที่ 9 หลักการทำงานกลุ่ม (ในแบบฝึกทักษะ รายวิชาพื้นฐาน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การงานอาชีพและเทคโนโลยี ม. 1 เล่ม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3) ครูให้นักเรียนปฏิบัติกิจกรรมที่ 10 วิเคราะห์ความสามารถ (ในแบบฝึกทักษะ รายวิชาพื้นฐาน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การงานอาชีพและเทคโนโลยี ม. 1 เล่ม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4) ครูคลิก กลับ เพื่อเชื่อมโยงข้อมูลย้อนกลับไปหน้า 46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9EE6D-80AB-4982-8247-59BFE0EDC0BE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36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2.3 ขั้นตอนของกระบวนการกลุ่ม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นักเรียนร่วมกันยกตัวอย่างข้อความที่แสดงถึงเป้าหมาย 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ครูคลิกขั้นตอนที่ 2 การกำหนดเป้าหมาย แล้วอธิบายเพิ่มเติมเกี่ยวกับลักษณะของเป้าหมายที่ดี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3) ครูคลิก กลับ เพื่อเชื่อมโยงข้อมูลย้อนกลับไปหน้า 46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359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2.3 ขั้นตอนของกระบวนการกลุ่ม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ครูคลิกขั้นตอนที่ 3 การวางแผนในการทำงาน 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แล้วให้นักเรียนแสดงความคิดเห็น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นักเรียนศึกษาตัวอย่างการนำแผนที่ความคิดมาใช้ในการวางแผนทำน้ำส้มคั้น แล้ววางแผน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ในการทำงาน 1 อย่าง</a:t>
            </a:r>
            <a:endParaRPr lang="th-TH" sz="1600" dirty="0" smtClean="0">
              <a:effectLst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3) ครูคลิก กลับ เพื่อเชื่อมโยงข้อมูลย้อนกลับไปหน้า 46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5192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2.3 ขั้นตอนของกระบวนการกลุ่ม</a:t>
            </a:r>
          </a:p>
          <a:p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1) นักเรียนระดมสมองเกี่ยวกับคุณลักษณะและหน้าที่ของเลขานุการและสมาชิกในกลุ่ม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2) ครูคลิกขั้นตอนที่ 4 การแบ่งงานตามความสามารถ แล้วอธิบายเพิ่มเติมเกี่ยวกับคุณลักษณะ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 และหน้าที่ของเลขานุการกลุ่มและสมาชิกในกลุ่ม </a:t>
            </a:r>
            <a:r>
              <a:rPr lang="th-TH" sz="1600" b="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(ศึกษาจากหนังสือเรียน รายวิชาพื้นฐาน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    การงานอาชีพและเทคโนโลยี ม. 1 เล่ม 1 หน้า 18</a:t>
            </a:r>
            <a:r>
              <a:rPr lang="th-TH" sz="1600" b="0" baseline="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–19</a:t>
            </a:r>
            <a:r>
              <a:rPr lang="th-TH" sz="1600" b="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endParaRPr lang="th-TH" sz="1600" b="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3) นักเรียนแสดงบทบาทสมมุติการทำหน้าที่เลขานุการกลุ่มและสมาชิกในกลุ่ม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8498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2.3 ขั้นตอนของกระบวนการกลุ่ม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1) ครูคลิกเรื่องน่ารู้ แล้วให้นักเรียนอ่านเพื่อเสริมความรู้ในบทเรียน 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2) ครูคลิก กลับ เพื่อเชื่อมโยงข้อมูลย้อนกลับไปหน้า 46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546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2.3 ขั้นตอนของกระบวนการกลุ่ม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ครูคลิกเพื่อแสดงขั้นตอนที่ 5 การปฏิบัติตามบทบาทหน้าที่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แล้วอธิบายเพิ่มเติมพร้อมกับ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ยกตัวอย่าง 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(ศึกษาจากหนังสือเรียน รายวิชาพื้นฐาน การงานอาชีพและเทคโนโลยี ม. 1 เล่ม 1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    หน้า 19)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นักเรียนแบ่งกลุ่ม แบ่งหน้าที่การปฏิบัติงานของสมาชิกภายในกลุ่ม แล้วสรุปผล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3) ครูคลิก กลับ เพื่อเชื่อมโยงข้อมูลย้อนกลับไปหน้า 46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5756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2.3 ขั้นตอนของกระบวนการกลุ่ม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ครูคลิกเพื่อแสดงขั้นตอนที่ 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6 การประเมินผลและปรับปรุงงาน แล้วให้นักเรียนแสดง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ความคิดเห็น 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(ศึกษาจากหนังสือเรียน รายวิชาพื้นฐาน การงานอาชีพและเทคโนโลยี ม. 1 เล่ม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    หน้า</a:t>
            </a:r>
            <a:r>
              <a:rPr lang="th-TH" sz="1600" baseline="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 19–20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นักเรียนแบ่งกลุ่ม เลือกทำงาน 1 งาน ตามขั้นตอนของกระบวนการกลุ่ม แล้วสรุปผล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3) ครูให้นักเรียนปฏิบัติกิจกรรมที่ 11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ปฏิบัติงานตามกระบวนการกลุ่ม (ในแบบฝึกทักษะ รายวิชา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พื้นฐาน การงานอาชีพและเทคโนโลยี ม. 1 เล่ม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4) ครูคลิก กลับ เพื่อเชื่อมโยงข้อมูลย้อนกลับไปหน้า 46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>
                <a:solidFill>
                  <a:prstClr val="black"/>
                </a:solidFill>
              </a:rPr>
              <a:pPr/>
              <a:t>56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5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1)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ครูคลิกถามคำถามเพื่อกระตุ้นความคิดและความสนใจของนักเรียน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i="1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แนวคำตอบ</a:t>
            </a:r>
            <a:r>
              <a:rPr lang="en-US" sz="1600" b="1" i="1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:</a:t>
            </a:r>
            <a:r>
              <a:rPr lang="th-TH" sz="1600" b="1" i="1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มีเป้าหมายร่วมกัน ปฏิบัติงานตามกฎระเบียบของกลุ่ม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2) ครูอธิบายเกี่ยวกับลักษณะของการทำงานกลุ่มเพื่อเชื่อมโยงเข้าสู่เนื้อหาที่จะเรียน </a:t>
            </a:r>
            <a:endParaRPr lang="en-US" sz="160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ครูใช้เวลาในการนำเข้าสู่บทเรียนประมาณ</a:t>
            </a:r>
            <a:r>
              <a:rPr lang="en-US" sz="1600" b="0" dirty="0" smtClean="0">
                <a:latin typeface="Angsana New" pitchFamily="18" charset="-34"/>
                <a:cs typeface="Angsana New" pitchFamily="18" charset="-34"/>
              </a:rPr>
              <a:t> 5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นาที (หรือให้ครูใช้เวลาตามความเหมาะสม)</a:t>
            </a:r>
            <a:endParaRPr lang="en-US" sz="1600" b="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7845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2.4 ลักษณะของกลุ่มงานที่ดี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ครูคลิกเพื่ออธิบายเกี่ยวกับลักษณะของกลุ่มงานที่ดี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นักเรียนแต่ละกลุ่มศึกษาค้นคว้าข้อมูลเกี่ยวกับลักษณะของกลุ่มงานที่ดีจากแหล่งการเรียนรู้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 ต่าง ๆ เช่น ห้องสมุด อินเทอร์เน็ต แล้วบันทึกความรู้ 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3)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ครูให้นักเรียนปฏิบัติกิจกรรมที่ 12 กลุ่มงานที่ดี (ในแบบฝึกทักษะ รายวิชาพื้นฐาน การงาน</a:t>
            </a:r>
          </a:p>
          <a:p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อาชีพและเทคโนโลยี ม. 1 เล่ม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4) ระหว่างเรียนให้นักเรียนศึกษาคำอธิบายศัพท์เพิ่มเติมจากอภิธานศัพท์ ได้แก่ ภารกิจ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เชี่ยวชาญ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6917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2.4 ลักษณะของกลุ่มงานที่ดี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ครูคลิกเรื่องน่ารู้ แล้วให้นักเรียนอ่านเพื่อเสริมความรู้ในบทเรียน 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2493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2.5 การสร้างกลุ่มงานเพื่อเพิ่มประสิทธิภาพในการทำงาน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นักเรียนแบ่งกลุ่ม ระดมสมองเกี่ยวกับการพัฒนาตนเองให้มีคุณสมบัติที่ดีในการทำงานร่วมกัน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ครูคลิกเพื่ออธิบายเพิ่มเติมเกี่ยวกับการสร้างกลุ่มงานเพื่อเพิ่มประสิทธิภาพในการทำงาน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3) นักเรียนร่วมกันอภิปรายเกี่ยวกับการนำเทคนิคการทำงานร่วมกันมาใช้ประโยชน์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4) ครูให้นักเรียนปฏิบัติกิจกรรมที่ 13 การสร้างกลุ่มงาน  (ในแบบฝึกทักษะ รายวิชาพื้นฐาน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การงานอาชีพและเทคโนโลยี ม. 1 เล่ม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5) ครูให้นักเรียนปฏิบัติกิจกรรมที่ 14 เรียนรู้ทักษะการทำงานด้วยโครงงาน (ในแบบฝึกทักษะ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รายวิชาพื้นฐาน การงานอาชีพและเทคโนโลยี ม. 1 เล่ม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6) ครูให้นักเรียนปฏิบัติกิจกรรมที่ 15 การประยุกต์ใช้ในชีวิตประจำวัน (ในแบบฝึกทักษะ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รายวิชาพื้นฐาน การงานอาชีพและเทคโนโลยี ม. 1 เล่ม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7) ครูให้นักเรียนปฏิบัติกิจกรรมที่ 16 คำถามชวนตอบ (ในแบบฝึกทักษะ รายวิชาพื้นฐาน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การงานอาชีพและเทคโนโลยี ม. 1 เล่ม 1)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8)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ระหว่างเรียนให้นักเรียนศึกษาคำอธิบายศัพท์เพิ่มเติมจากอภิธานศัพท์ ได้แก่ โลกทัศน์ วินัย</a:t>
            </a: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9622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1) ครูคลิกเพื่อถามคำถามทบทวนความรู้ของนักเรียน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2) ครูคลิกเฉลยแนวคำตอบ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6787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นักเรียนร่วมกันสรุปความรู้เกี่ยวกับกระบวนการทำงาน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ครูคลิกเพื่อสรุปความรู้เรื่อง กระบวนการทำงาน และให้ความรู้เสริมในส่วนที่นักเรียน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สรุปไม่ถูกต้อง</a:t>
            </a:r>
          </a:p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ครูใช้เวลาในการสรุปประมาณ</a:t>
            </a:r>
            <a:r>
              <a:rPr lang="en-US" sz="1600" b="0" dirty="0" smtClean="0">
                <a:latin typeface="Angsana New" pitchFamily="18" charset="-34"/>
                <a:cs typeface="Angsana New" pitchFamily="18" charset="-34"/>
              </a:rPr>
              <a:t> 10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นาที (หรือให้ครูใช้เวลาตามความเหมาะสม)</a:t>
            </a:r>
            <a:endParaRPr lang="en-US" sz="1600" b="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1842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ครูให้นักเรียนทำแบบทดสอบหลังเรียน</a:t>
            </a:r>
            <a:r>
              <a:rPr lang="th-TH" sz="16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ngsana New"/>
                <a:ea typeface="Times New Roman"/>
                <a:cs typeface="Angsana New"/>
              </a:rPr>
              <a:t>(Post</a:t>
            </a:r>
            <a:r>
              <a:rPr lang="th-TH" sz="1600" dirty="0" smtClean="0">
                <a:solidFill>
                  <a:prstClr val="black"/>
                </a:solidFill>
                <a:latin typeface="Angsana New"/>
                <a:ea typeface="Times New Roman"/>
                <a:cs typeface="Angsana New"/>
              </a:rPr>
              <a:t>-</a:t>
            </a:r>
            <a:r>
              <a:rPr lang="en-US" sz="1600" dirty="0" smtClean="0">
                <a:solidFill>
                  <a:prstClr val="black"/>
                </a:solidFill>
                <a:latin typeface="Angsana New"/>
                <a:ea typeface="Times New Roman"/>
                <a:cs typeface="Angsana New"/>
              </a:rPr>
              <a:t>test)</a:t>
            </a:r>
            <a:r>
              <a:rPr lang="th-TH" sz="1600" dirty="0" smtClean="0">
                <a:solidFill>
                  <a:prstClr val="black"/>
                </a:solidFill>
                <a:latin typeface="Angsana New"/>
                <a:ea typeface="Times New Roman"/>
                <a:cs typeface="Angsana New"/>
              </a:rPr>
              <a:t>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การงานอาชีพและเทคโนโลยี ม. 1 เล่ม 1 </a:t>
            </a:r>
          </a:p>
          <a:p>
            <a:pPr lvl="0">
              <a:defRPr/>
            </a:pP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ของบริษัท สำนักพิมพ์วัฒนาพานิช จำกัด  (การทำแบบทดสอบใน </a:t>
            </a:r>
            <a:r>
              <a:rPr lang="en-US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PowerPoint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อาจใช้เวลามาก </a:t>
            </a:r>
          </a:p>
          <a:p>
            <a:pPr lvl="0">
              <a:defRPr/>
            </a:pP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ครูควร </a:t>
            </a:r>
            <a:r>
              <a:rPr lang="en-US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print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ให้นักเรียนทำ แล้วจึงใช้ </a:t>
            </a:r>
            <a:r>
              <a:rPr lang="en-US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PowerPoint </a:t>
            </a:r>
            <a:r>
              <a:rPr lang="th-TH" sz="1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ตรวจคำตอบ)</a:t>
            </a:r>
            <a:endParaRPr lang="th-TH" sz="1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116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1) ครูให้นักเรียนทำแบบทดสอบหลังเรียน การงานอาชีพและเทคโนโลยี ม. 1 เล่ม 1 ข้อ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2) ครูคลิกเพื่อเฉลยคำตอบข้อ 1</a:t>
            </a:r>
          </a:p>
          <a:p>
            <a:pPr algn="l"/>
            <a:r>
              <a:rPr lang="th-TH" sz="1600" b="0" u="none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เฉลย</a:t>
            </a:r>
            <a:endParaRPr lang="th-TH" sz="1600" b="0" u="none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ก ไม่ถูกต้อง</a:t>
            </a: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เพราะ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การวิเคราะห์งานเป็นการศึกษาค้นคว้าข้อมูลเพื่อนำมาใช้วางแผนในการทำงาน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</a:t>
            </a:r>
            <a:r>
              <a:rPr lang="th-TH" sz="1600" b="0" kern="1200" dirty="0" err="1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ซึ่งนภัส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ลงมือทำงานตามหน้าที่ของตนเอง แสดง</a:t>
            </a:r>
            <a:r>
              <a:rPr lang="th-TH" sz="1600" b="0" kern="1200" dirty="0" err="1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ว่านภัส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ปฏิบัติขั้นตอนนี้ไปแล้ว ดังนั้น </a:t>
            </a:r>
            <a:r>
              <a:rPr lang="th-TH" sz="1600" b="0" kern="1200" dirty="0" err="1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นภัส</a:t>
            </a:r>
            <a:endParaRPr lang="th-TH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ไม่ได้ปฏิบัติอยู่ในขั้นตอนนี้</a:t>
            </a:r>
            <a:endParaRPr lang="th-TH" sz="1600" b="0" kern="1200" baseline="0" dirty="0" smtClean="0">
              <a:solidFill>
                <a:schemeClr val="tx1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ข ไม่ถูกต้อง เพราะ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การวางแผนในการทำงานเป็นการกำหนดวัตถุประสงค์และวิธีการไว้ล่วงหน้า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อย่างคร่าว ๆ ว่าจะทำอะไร เมื่อไร ใครทำ และทำอย่างไร </a:t>
            </a:r>
            <a:r>
              <a:rPr lang="th-TH" sz="1600" b="0" kern="1200" dirty="0" err="1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ซึ่งนภัส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ลงมือทำงานตามหน้าที่ของ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ตนเอง แสดง</a:t>
            </a:r>
            <a:r>
              <a:rPr lang="th-TH" sz="1600" b="0" kern="1200" dirty="0" err="1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ว่านภัส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ปฏิบัติขั้นตอนนี้ไปแล้ว ดังนั้น </a:t>
            </a:r>
            <a:r>
              <a:rPr lang="th-TH" sz="1600" b="0" kern="1200" dirty="0" err="1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นภัส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ไม่ได้ปฏิบัติอยู่ในขั้นตอนนี้</a:t>
            </a:r>
            <a:endParaRPr lang="th-TH" sz="1600" b="0" kern="1200" baseline="0" dirty="0" smtClean="0">
              <a:solidFill>
                <a:schemeClr val="tx1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ค ไม่ถูกต้อง เพราะ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การประเมินผลการทำงานเป็นการตรวจสอบผลงานที่ทำแล้วว่าเป็นไปตาม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วัตถุประสงค์ที่ตั้งไว้หรือไม่ </a:t>
            </a:r>
            <a:r>
              <a:rPr lang="th-TH" sz="1600" b="0" kern="1200" dirty="0" err="1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ซึ่งนภัส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ลงมือทำงานตามหน้าที่ของตนเอง แสดง</a:t>
            </a:r>
            <a:r>
              <a:rPr lang="th-TH" sz="1600" b="0" kern="1200" dirty="0" err="1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ว่านภัส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ยังไม่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สามารถประเมินผลการทำงานได้ ดังนั้น </a:t>
            </a:r>
            <a:r>
              <a:rPr lang="th-TH" sz="1600" b="0" kern="1200" dirty="0" err="1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นภัส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ไม่ได้ปฏิบัติอยู่ในขั้นตอนนี้</a:t>
            </a:r>
            <a:endParaRPr lang="th-TH" sz="1600" b="0" kern="1200" baseline="0" dirty="0" smtClean="0">
              <a:solidFill>
                <a:schemeClr val="tx1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  <a:p>
            <a:pPr algn="l"/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ง ถูกต้อง เ</a:t>
            </a:r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พราะการปฏิบัติงานตามลำดับขั้นตอนเป็นการลงมือปฏิบัติงานตามแผนที่วางไว้ เพื่อให้</a:t>
            </a:r>
          </a:p>
          <a:p>
            <a:pPr algn="l"/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งานสำเร็จตามวัตถุประสงค์ที่ตั้งไว้ </a:t>
            </a:r>
            <a:r>
              <a:rPr lang="th-TH" sz="1600" b="0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ซึ่งนภัส</a:t>
            </a:r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ลงมือทำงานตามหน้าที่ของตนเอง ดังนั้น </a:t>
            </a:r>
            <a:r>
              <a:rPr lang="th-TH" sz="1600" b="0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นภัส</a:t>
            </a:r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l"/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ปฏิบัติอยู่ในขั้นตอนการปฏิบัติงานตามลำดับขั้นตอน</a:t>
            </a:r>
          </a:p>
          <a:p>
            <a:endParaRPr lang="th-TH" b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3149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1) ครูให้นักเรียนทำแบบทดสอบหลังเรียน การงานอาชีพและเทคโนโลยี ม. 1 เล่ม 1 ข้อ 2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2) ครูคลิกเพื่อเฉลยคำตอบข้อ 2</a:t>
            </a:r>
          </a:p>
          <a:p>
            <a:pPr algn="thaiDist"/>
            <a:r>
              <a:rPr lang="th-TH" sz="1600" b="0" u="none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เฉลย</a:t>
            </a:r>
            <a:endParaRPr lang="th-TH" sz="1600" b="0" u="none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ก ไม่ถูกต้อง</a:t>
            </a: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เพราะ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การประเมินผลหลังจากทำงานเสร็จทุกขั้นตอนแล้ว ถ้าปรับปรุงงานทันที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จะทำให้เสียเวลาและงานเสร็จไม่ทันกำหนด ดังนั้น ถ้าประเมินผลหลังจากทำงานเสร็จ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ทุกขั้นตอน แล้วพบว่ามีข้อบกพร่องไม่ควรปรับปรุงงานทันที</a:t>
            </a:r>
            <a:endParaRPr lang="th-TH" sz="1600" b="0" kern="1200" baseline="0" dirty="0" smtClean="0">
              <a:solidFill>
                <a:schemeClr val="tx1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ข ถูกต้อง เพราะ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การประเมินผลหลังจากทำงานเสร็จทุกขั้นตอนแล้ว หากพบข้อบกพร่องจะต้อง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วิเคราะห์สาเหตุและจดบันทึกไว้ แล้วจึงนำไปปรับปรุงการทำงานในครั้งต่อไป ดังนั้น ถ้า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ประเมินผลหลังจากทำงานเสร็จทุกขั้นตอน แล้วพบว่ามีข้อบกพร่องควรปรับปรุงการทำงาน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ในครั้งต่อไป</a:t>
            </a:r>
            <a:endParaRPr lang="en-US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ค ไม่ถูกต้อง เพราะ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การประเมินผลหลังจากทำงานเสร็จทุกขั้นตอนแล้วไม่สามารถย้อนกลับมา</a:t>
            </a: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ปฏิบัติงานในส่วนที่พบปัญหาได้อีก เนื่องจากงานเสร็จสิ้นไปแล้ว ดังนั้น ถ้าประเมินผล</a:t>
            </a: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หลังจากทำงานเสร็จทุกขั้นตอน แล้วพบว่ามีข้อบกพร่องไม่ควรปรับปรุงขั้นตอนการทำงาน</a:t>
            </a: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ที่มีปัญหา</a:t>
            </a:r>
          </a:p>
          <a:p>
            <a:pPr marL="0" indent="0" algn="thaiDist">
              <a:buNone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ง ไม่ถูกต้อง เพราะ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การประเมินผลหลังจากทำงานเสร็จทุกขั้นตอนแล้วการปล่อยไว้เฉย ๆ จะทำ</a:t>
            </a: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ให้การทำงานในครั้งต่อไปอาจพบข้อบกพร่องเช่นนี้อีก ดังนั้น ถ้าประเมินผลหลังจากทำงาน</a:t>
            </a: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เสร็จทุกขั้นตอน แล้วพบว่ามีข้อบกพร่องไม่ควรปล่อยไว้เฉย</a:t>
            </a:r>
            <a:r>
              <a:rPr lang="th-TH" sz="1600" b="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ๆ เพราะไม่สามารถแก้ไขได้</a:t>
            </a:r>
            <a:endParaRPr lang="th-TH" sz="1600" b="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5733-9A59-437D-9FB7-929CED44E24F}" type="slidenum">
              <a:rPr lang="th-TH" smtClean="0"/>
              <a:t>64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4867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1) ครูให้นักเรียนทำแบบทดสอบหลังเรียน การงานอาชีพและเทคโนโลยี ม. 1 เล่ม 1 ข้อ 3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2) ครูคลิกเพื่อเฉลยคำตอบข้อ 3</a:t>
            </a:r>
          </a:p>
          <a:p>
            <a:pPr algn="thaiDist"/>
            <a:r>
              <a:rPr lang="th-TH" sz="1600" b="0" u="none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เฉลย</a:t>
            </a:r>
            <a:endParaRPr lang="th-TH" sz="1600" b="0" u="none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ก ไม่ถูกต้อง</a:t>
            </a: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เพราะก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ารทำงานได้อย่างปลอดภัยจะเป็นผลดีเฉพาะการวางแผนปฏิบัติงาน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บางอย่างเท่านั้น เช่น งานช่างไฟฟ้า ดังนั้น ถ้าวางแผนการทำงานดีจะช่วยให้ทำงานได้อย่าง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ปลอดภัย</a:t>
            </a:r>
            <a:r>
              <a:rPr lang="th-TH" sz="1600" b="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ซึ่ง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เป็นคำตอบที่ถูกแต่ยังไม่สมบูรณ์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ข ไม่ถูกต้อง เพราะ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การทำงานได้ละเอียดถี่ถ้วนเป็นลักษณะนิสัยในการทำงานของบุคคล การ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วางแผนการทำงานไม่มีส่วนทำให้ลักษณะนิสัยเปลี่ยนแปลง ดังนั้น ถ้าวางแผนการทำงานดี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จะช่วยให้ทำงานได้ละเอียดถี่ถ้วน</a:t>
            </a:r>
            <a:r>
              <a:rPr lang="th-TH" sz="1600" b="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ซึ่ง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เป็นคำตอบที่ถูกแต่ยังไม่สมบูรณ์</a:t>
            </a:r>
            <a:endParaRPr lang="th-TH" sz="1600" b="0" kern="1200" baseline="0" dirty="0" smtClean="0">
              <a:solidFill>
                <a:schemeClr val="tx1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ค ถูกต้อง เพราะการ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ทำงานได้อย่างรวดเร็วและง่ายขึ้นเป็นวัตถุประสงค์หลักของการวางแผน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ในการทำงานทุกอย่าง ดังนั้น ถ้าวางแผนการทำงานดีจะช่วยให้ทำงานได้อย่างรวดเร็วและ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ง่ายขึ้น</a:t>
            </a:r>
            <a:r>
              <a:rPr lang="th-TH" sz="1600" b="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ซึ่ง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เป็นคำตอบที่สมบูรณ์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ง ไม่ถูกต้อง เพราะ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ปัญหาที่เกิดขึ้นจากการทำงานมีผลมาจากการวางแผนที่ไม่รัดกุมและแสดง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ให้เห็นว่าการปฏิบัติงานมีข้อบกพร่อง การวางแผนช่วยป้องกันปัญหาได้ แต่ช่วยแก้ปัญหา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ไม่ได้ ดังนั้น ถ้าวางแผนการทำงานดีจะช่วยให้แก้ปัญหาที่เกิดขึ้นจากการทำงานได้</a:t>
            </a:r>
            <a:r>
              <a:rPr lang="th-TH" sz="1600" b="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ซึ่ง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เป็น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คำตอบที่ถูกแต่ยังไม่สมบูรณ์</a:t>
            </a:r>
            <a:endParaRPr lang="th-TH" sz="1600" b="0" kern="1200" baseline="0" dirty="0" smtClean="0">
              <a:solidFill>
                <a:schemeClr val="tx1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indent="0" algn="thaiDist">
              <a:buNone/>
            </a:pPr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58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1) ครูให้นักเรียนทำแบบทดสอบหลังเรียน การงานอาชีพและเทคโนโลยี ม. 1 เล่ม 1 ข้อ 4</a:t>
            </a:r>
            <a:endParaRPr lang="th-TH" sz="1600" b="0" kern="1200" baseline="0" dirty="0" smtClean="0">
              <a:solidFill>
                <a:schemeClr val="tx1"/>
              </a:solidFill>
              <a:latin typeface="+mn-lt"/>
              <a:ea typeface="+mn-ea"/>
              <a:cs typeface="+mj-cs"/>
            </a:endParaRP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2) ครูคลิกเพื่อเฉลยคำตอบข้อ 4</a:t>
            </a:r>
          </a:p>
          <a:p>
            <a:pPr algn="thaiDist"/>
            <a:r>
              <a:rPr lang="th-TH" sz="16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เฉลย</a:t>
            </a:r>
            <a:endParaRPr lang="th-TH" sz="1600" b="0" u="none" dirty="0" smtClean="0">
              <a:cs typeface="+mj-cs"/>
            </a:endParaRPr>
          </a:p>
          <a:p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ก ถูกต้อง</a:t>
            </a: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เพราะงานที่ต้องการความเร่งด่วน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เป็นงานที่จะต้องรีบทำให้เสร็จทันตามเวลาที่กำหนด</a:t>
            </a:r>
          </a:p>
          <a:p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ดังนั้น งานที่ต้องการความเร่งด่วนจึงเหมาะที่จะนำกระบวนการกลุ่มมาใช้มากที่สุด</a:t>
            </a:r>
            <a:endParaRPr lang="en-US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ข ไม่ถูกต้อง เพราะงานที่ต้องการความประณีต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เป็นงานที่สามารถทำเพียงลำพังได้ เนื่องจาก</a:t>
            </a: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ต้องใช้ความละเอียดรอบคอบ และใช้เวลาในการทำงาน ดังนั้น งานที่ต้องการความประณีต</a:t>
            </a: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จึงไม่เหมาะที่จะนำกระบวนการกลุ่มมาใช้</a:t>
            </a:r>
            <a:endParaRPr lang="th-TH" sz="1600" b="0" kern="1200" baseline="0" dirty="0" smtClean="0">
              <a:solidFill>
                <a:schemeClr val="tx1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ค ไม่ถูกต้อง เพราะงานที่ต้องใช้ข้อมูลที่ทันสมัย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เป็นงานที่สามารถค้นคว้าข้อมูลด้วยตนเองได้ 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ดังนั้น งานที่ต้องใช้ข้อมูลที่ทันสมัยจึงไม่เหมาะที่จะนำกระบวนการกลุ่มมาใช้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ง ไม่ถูกต้อง เพราะงานที่ต้องการให้เสร็จตามวัตถุประสงค์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เป็นงานที่ต้องนำกระบวนการอื่น ๆ 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มาใช้ในการทำงานเพิ่มอีกนอกเหนือจากกระบวนการกลุ่ม ดังนั้น</a:t>
            </a: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งานที่ต้องการให้เสร็จตาม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 วัตถุประสงค์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จึงเหมาะที่จะนำกระบวนการกลุ่มมาใช้ แต่ไม่เหมาะมากที่สุด</a:t>
            </a:r>
            <a:endParaRPr lang="th-TH" sz="1600" b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051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>
              <a:spcAft>
                <a:spcPts val="0"/>
              </a:spcAft>
            </a:pP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1)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นักเรียนร่วมกันอธิบายลักษณะของการทำงานกลุ่ม แล้วสรุป</a:t>
            </a:r>
            <a:endParaRPr lang="th-TH" sz="1600" dirty="0" smtClean="0">
              <a:effectLst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2) ครูคลิกเพื่ออธิบายเพิ่มเติมเกี่ยวกับความหมายของกระบวนการกลุ่ม (ศึกษาจากหนังสือเรียน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    รายวิชาพื้นฐาน การงานอาชีพและเทคโนโลยี ม. 1 เล่ม 1</a:t>
            </a:r>
            <a:r>
              <a:rPr lang="th-TH" sz="1600" baseline="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 หน้า 12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ครูใช้เวลาในการจัดกิจกรรมการเรียนรู้ประมาณ</a:t>
            </a:r>
            <a:r>
              <a:rPr lang="en-US" sz="1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90 นาที (หรือให้ครูใช้เวลาตามความเหมาะสม)</a:t>
            </a:r>
            <a:endParaRPr lang="en-US" sz="1600" b="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2490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1) ครูให้นักเรียนทำแบบทดสอบหลังเรียน การงานอาชีพและเทคโนโลยี ม. 1 เล่ม 1 ข้อ 5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2) ครูคลิกเพื่อเฉลยคำตอบข้อ 5</a:t>
            </a:r>
          </a:p>
          <a:p>
            <a:pPr algn="thaiDist"/>
            <a:r>
              <a:rPr lang="th-TH" sz="1600" b="0" u="none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เฉลย</a:t>
            </a:r>
            <a:endParaRPr lang="th-TH" sz="1600" b="0" u="none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 ไม่ถูกต้อง เพราะทักษะการทำงานเป็นทักษะที่เน้นการทำงานตามลำดับขั้นตอน </a:t>
            </a:r>
            <a:r>
              <a:rPr lang="th-TH" sz="1600" b="0" kern="120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ดังนั้น การ</a:t>
            </a:r>
          </a:p>
          <a:p>
            <a:r>
              <a:rPr lang="th-TH" sz="1600" b="0" kern="120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 ทำงานกลุ่มสมาชิกจะต้องมีปฏิสัมพันธ์ทางสังคม แสดงว่าจากข้อความนี้สมาชิกไม่จำเป็น</a:t>
            </a:r>
          </a:p>
          <a:p>
            <a:r>
              <a:rPr lang="th-TH" sz="1600" b="0" kern="120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 ต้องใช้ทักษะการทำงาน </a:t>
            </a:r>
            <a:endParaRPr lang="th-TH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ข </a:t>
            </a:r>
            <a:r>
              <a:rPr lang="th-TH" sz="1600" b="0" kern="120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ถูกต้อง เพราะทักษะการสื่อสารเป็นทักษะที่จำเป็นมากที่สุดในการติดต่อสื่อสารเพื่อให้เกิด</a:t>
            </a:r>
          </a:p>
          <a:p>
            <a:r>
              <a:rPr lang="th-TH" sz="1600" b="0" kern="1200" baseline="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</a:t>
            </a:r>
            <a:r>
              <a:rPr lang="th-TH" sz="1600" b="0" kern="120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ปฏิสัมพันธ์ทางสังคมระหว่างสมาชิกในกลุ่ม เพื่อที่จะได้ทำกิจกรรมต่าง ๆ ร่วมกันได้อย่าง</a:t>
            </a:r>
          </a:p>
          <a:p>
            <a:r>
              <a:rPr lang="th-TH" sz="1600" b="0" kern="120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ราบรื่น ดังนั้นการทำงานกลุ่มสมาชิกจะต้องมีปฏิสัมพันธ์ทางสังคม แสดงว่าจากข้อความนี้</a:t>
            </a:r>
          </a:p>
          <a:p>
            <a:r>
              <a:rPr lang="th-TH" sz="1600" b="0" kern="120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สมาชิกต้องใช้ทักษะการสื่อสาร </a:t>
            </a:r>
            <a:endParaRPr lang="en-US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ค</a:t>
            </a:r>
            <a:r>
              <a:rPr lang="th-TH" sz="1600" b="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ไม่ถูกต้อง เพราะทักษะการตัดสินใจเป็นทักษะเฉพาะบุคคลที่ไม่ทำให้เกิดปฏิสัมพันธ์ทาง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สังคม </a:t>
            </a:r>
            <a:r>
              <a:rPr lang="th-TH" sz="1600" b="0" kern="120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ดังนั้น การทำงานกลุ่มสมาชิกจะต้องมีปฏิสัมพันธ์ทางสังคม แสดงว่าจากข้อความนี้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 สมาชิกไม่จำเป็นต้องใช้ทักษะการตัดสินใจ</a:t>
            </a:r>
            <a:endParaRPr lang="en-US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ง ไม่ถูกต้อง เพราะทักษะการแก้ปัญหาเป็นทักษะเฉพาะบุคคลที่นำมาใช้ในการแก้ปัญหาต่าง ๆ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ซึ่งไม่ทำให้เกิดปฏิสัมพันธ์ทางสังคม </a:t>
            </a:r>
            <a:r>
              <a:rPr lang="th-TH" sz="1600" b="0" kern="120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ดังนั้น การทำงานกลุ่มสมาชิกจะต้องมีปฏิสัมพันธ์ทาง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bg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 สังคม แสดงว่าจากข้อความนี้สมาชิกไม่จำเป็นต้องใช้ทักษะการแก้ปัญหา</a:t>
            </a:r>
            <a:endParaRPr lang="th-TH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endParaRPr lang="th-TH" sz="1600" b="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6258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1) ครูให้นักเรียนทำแบบทดสอบหลังเรียน การงานอาชีพและเทคโนโลยี ม. 1 เล่ม 1 ข้อ 6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2) ครูคลิกเพื่อเฉลยคำตอบข้อ 6</a:t>
            </a:r>
          </a:p>
          <a:p>
            <a:pPr algn="thaiDist"/>
            <a:r>
              <a:rPr lang="th-TH" sz="1600" b="0" u="none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เฉลย</a:t>
            </a:r>
            <a:endParaRPr lang="th-TH" sz="1600" b="0" u="none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ก</a:t>
            </a: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ไม่ถูกต้อง </a:t>
            </a: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เพราะความซื่อสัตย์เป็นความประพฤติแบบตรงไปตรงมาและจริงใจ การปฏิบัติงาน</a:t>
            </a: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 กลุ่มควรมีคุณธรรมนี้ ซึ่ง</a:t>
            </a: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อุ้มปฏิบัติตามกติกาของกลุ่ม ดังนั้น อุ้มไม่ได้ใช้คุณธรรมความซื่อสัตย์</a:t>
            </a:r>
          </a:p>
          <a:p>
            <a:pPr marL="0" indent="0" algn="thaiDist">
              <a:buNone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 ในการทำงาน </a:t>
            </a: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ข ไม่ถูกต้อง เพราะความรับผิดชอบเป็นความเอาใจใส่และทำงานตามบทบาทหน้าที่ของตนเอง</a:t>
            </a: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 จนสำเร็จตามที่กำหนดไว้ การปฏิบัติงานกลุ่มควรมีคุณธรรมนี้ ซึ่ง</a:t>
            </a: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อุ้มปฏิบัติตามกติกาของกลุ่ม</a:t>
            </a:r>
          </a:p>
          <a:p>
            <a:pPr marL="0" indent="0" algn="thaiDist">
              <a:buNone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 ดังนั้น อุ้มไม่ได้ใช้คุณธรรมความรับผิดชอบในการทำงาน</a:t>
            </a:r>
            <a:endParaRPr lang="th-TH" sz="1600" b="0" kern="1200" dirty="0" smtClean="0">
              <a:solidFill>
                <a:schemeClr val="tx1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ค ไม่ถูกต้อง เพราะความขยันอดทนเป็นการทำงานหรือทำหน้าที่ของตนเองอย่างแข็งขัน </a:t>
            </a: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ไม่ทอดทิ้งหรือย่อท้อต่อความยากลำบาก การปฏิบัติงานกลุ่มควรมีคุณธรรมนี้ ซึ่ง</a:t>
            </a: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อุ้มปฏิบัติตาม</a:t>
            </a:r>
          </a:p>
          <a:p>
            <a:pPr marL="0" indent="0" algn="thaiDist">
              <a:buNone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 กติกาของกลุ่ม ดังนั้น อุ้มไม่ได้ใช้คุณธรรมความขยันอดทนในการทำงาน</a:t>
            </a:r>
            <a:endParaRPr lang="th-TH" sz="1600" b="0" kern="1200" dirty="0" smtClean="0">
              <a:solidFill>
                <a:schemeClr val="tx1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ง ถูกต้อง เพราะ</a:t>
            </a:r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ความมีระเบียบวินัยเป็นการปฏิบัติตนตามกฎระเบียบที่กำหนดไว้ การปฏิบัติงาน</a:t>
            </a:r>
          </a:p>
          <a:p>
            <a:pPr marL="0" indent="0" algn="thaiDist">
              <a:buNone/>
            </a:pPr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กลุ่มควรมีคุณธรรมนี้ ซึ่ง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อุ้มปฏิบัติตามกติกาของกลุ่ม ดังนั้น อุ้มใช้คุณธรรมความมีระเบียบวินัย</a:t>
            </a:r>
          </a:p>
          <a:p>
            <a:pPr marL="0" indent="0" algn="thaiDist">
              <a:buNone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   ในการทำงาน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4878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1</a:t>
            </a: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) ครูให้นักเรียนทำแบบทดสอบหลังเรียน การงานอาชีพและเทคโนโลยี ม. 1 เล่ม 1 ข้อ 7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2) ครูคลิกเพื่อเฉลยคำตอบข้อ 7</a:t>
            </a:r>
          </a:p>
          <a:p>
            <a:pPr algn="thaiDist"/>
            <a:r>
              <a:rPr lang="th-TH" sz="1600" b="0" u="none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เฉลย</a:t>
            </a:r>
            <a:endParaRPr lang="th-TH" sz="1600" b="0" u="none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ก ไม่ถูกต้อง เพราะการวางแผนในการทำงานเป็นขั้นตอนที่เกี่ยวกับการกำหนดกิจกรรมในการ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 ทำงานไว้ล่วงหน้าว่าจะต้องทำอะไรบ้าง จะทำอะไรก่อน–หลัง จะแบ่งหน้าที่ในการทำงานกัน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 อย่างไร และมีขั้นตอนการทำงานอย่างไร ซึ่งสุชาติเป็นหัวหน้ากลุ่มจึงเป็นผู้นำในการ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 ทำกิจกรรม แสดงว่าสุชาติปฏิบัติขั้นตอนนี้ไปแล้ว ดังนั้น สุชาติไม่ได้ปฏิบัติอยู่ในขั้นตอน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 การวางแผนในการทำงานของกระบวนการกลุ่ม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ข ถูกต้อง เพราะการปฏิบัติตามบทบาทหน้าที่เป็นขั้นตอนที่สมาชิกแต่ละคนลงมือปฏิบัติงาน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ตามบทบาทหน้าที่ที่ได้รับมอบหมาย เช่น ผู้ที่มีบทบาทหน้าที่เป็นหัวหน้ากลุ่มจะต้องเป็นผู้นำ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ในการทำกิจกรรมต่าง ๆ  ซึ่งสุชาติเป็นหัวหน้ากลุ่มจึงเป็นผู้นำในการทำกิจกรรม ดังนั้น สุชาติ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 ปฏิบัติอยู่ในขั้นตอนการปฏิบัติตามบทบาทหน้าที่ของกระบวนการกลุ่ม 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 ไม่ถูกต้อง เพราะการแบ่งงานตามความสามารถเป็นขั้นตอนเกี่ยวกับการจัดแบ่งหน้าที่ของ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 สมาชิกในกลุ่มให้ชัดเจนตามความรู้ ความสามารถของแต่ละคน เพื่อป้องกันปัญหาการก้าวก่าย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 หน้าที่ซึ่งกันและกันหรือการทำงานที่ซ้ำซ้อน ซึ่งสุชาติเป็นหัวหน้ากลุ่มจึงเป็นผู้นำในการทำ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 กิจกรรม แสดงว่าสุชาติปฏิบัติขั้นตอนนี้ไปแล้ว ดังนั้น สุชาติไม่ได้ปฏิบัติอยู่ในขั้นตอนการ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 แบ่งงานตามความสามารถของกระบวนการกลุ่ม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ง ไม่ถูกต้อง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เพราะการประเมินผลและปรับปรุงงานเป็นขั้นตอนเกี่ยวกับการวัดผลการปฏิบัติงาน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ในหน้าที่ของสมาชิกในกลุ่มในช่วงระยะเวลาหนึ่งว่าสำเร็จตามเป้าหมายที่กำหนดไว้หรือไม่ 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ซึ่งสุชาติเป็นหัวหน้ากลุ่มจึงเป็นผู้นำในการทำกิจกรรม แสดงว่าสุชาติไม่ได้ประเมินผลและ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ปรับปรุงงาน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ดังนั้น สุชาติไม่ได้ปฏิบัติอยู่ในขั้นตอนการประเมินผลและปรับปรุงงานของ</a:t>
            </a:r>
          </a:p>
          <a:p>
            <a:pPr marL="0" marR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smtClean="0">
                <a:latin typeface="Angsana New" pitchFamily="18" charset="-34"/>
                <a:cs typeface="Angsana New" pitchFamily="18" charset="-34"/>
              </a:rPr>
              <a:t>    กระบวนการ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กลุ่ม</a:t>
            </a:r>
            <a:endParaRPr lang="th-TH" sz="1600" kern="1200" dirty="0" smtClean="0">
              <a:solidFill>
                <a:schemeClr val="tx1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indent="0" algn="thaiDist">
              <a:buNone/>
            </a:pPr>
            <a:endParaRPr lang="th-TH" sz="1600" dirty="0" smtClean="0">
              <a:cs typeface="+mj-cs"/>
            </a:endParaRPr>
          </a:p>
          <a:p>
            <a:pPr marL="0" indent="0" algn="thaiDist">
              <a:buNone/>
            </a:pPr>
            <a:endParaRPr lang="th-TH" sz="1600" dirty="0" smtClean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37658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1) ครูให้นักเรียนทำแบบทดสอบหลังเรียน การงานอาชีพและเทคโนโลยี ม. 1 เล่ม 1 ข้อ 8</a:t>
            </a:r>
          </a:p>
          <a:p>
            <a:pPr marL="0" indent="0" algn="thaiDist">
              <a:buNone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2) ครูคลิกเพื่อเฉลยคำตอบข้อ 8</a:t>
            </a:r>
          </a:p>
          <a:p>
            <a:pPr algn="thaiDist"/>
            <a:r>
              <a:rPr lang="th-TH" sz="1600" b="0" u="none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เฉลย</a:t>
            </a:r>
            <a:endParaRPr lang="th-TH" sz="1600" b="0" u="none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 </a:t>
            </a:r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ถูกต้อง เพราะการรับอาสาทำงานช่วยเหลือเพื่อนเป็นการแบ่งเวลาของตนเองเพื่อช่วยเหลือ</a:t>
            </a:r>
          </a:p>
          <a:p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งานของผู้อื่น จัดเป็นคุณธรรมด้านความเสียสละ ซึ่งกั้งรับอาสาทำงานช่วยเหลือเพื่อนเสมอ </a:t>
            </a:r>
          </a:p>
          <a:p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ดังนั้น กั้งมีคุณธรรมด้านความเสียสละในการทำงาน </a:t>
            </a:r>
            <a:endParaRPr lang="th-TH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ข ไม่ถูกต้อง เพราะความจริงใจกับเพื่อนร่วมงานเป็นการแสดงออกด้วยความซื่อตรงและ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ไม่เสแสร้ง จัดเป็นคุณธรรมด้านความซื่อสัตย์ </a:t>
            </a:r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ซึ่งไก่มีความจริงใจกับเพื่อนร่วมงาน ดังนั้น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ไก่มีคุณธรรมด้านความซื่อสัตย์ในการทำงาน ไม่ได้มีคุณธรรมด้านความเสียสละในการทำงาน </a:t>
            </a:r>
            <a:endParaRPr lang="th-TH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ค ไม่ถูกต้อง เพราะความเอาใจใส่และมุ่งมั่นทำงานจนสำเร็จ จัดเป็นคุณธรรมด้านความขยัน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อดทน ซึ่งกบเอาใจใส่และมุ่งมั่นทำงานจนสำเร็จ ดังนั้น กบมีคุณธรรมด้านความขยันอดทน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ในการทำงาน </a:t>
            </a:r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ไม่ได้มีคุณธรรมด้านความเสียสละในการทำงาน </a:t>
            </a:r>
            <a:endParaRPr lang="th-TH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ง ไม่ถูกต้อง</a:t>
            </a:r>
            <a:r>
              <a:rPr lang="th-TH" sz="1600" b="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เพราะการทำงานที่ได้รับมอบหมายอย่างเต็มที่ จัดเป็นคุณธรรมด้านความรับผิดชอบ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ซึ่งกุ้งทำงานที่ได้รับมอบหมายอย่างเต็มที่ ดังนั้น กุ้งมีคุณธรรมด้านความรับผิดชอบในการ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ทำงาน </a:t>
            </a:r>
            <a:r>
              <a:rPr lang="th-TH" sz="1600" b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ไม่ได้มีคุณธรรมด้านความเสียสละในการทำงาน </a:t>
            </a:r>
            <a:endParaRPr lang="th-TH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70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5709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1) ครูให้นักเรียนทำแบบทดสอบหลังเรียน การงานอาชีพและเทคโนโลยี ม. 1 เล่ม 1 ข้อ 9</a:t>
            </a:r>
          </a:p>
          <a:p>
            <a:pPr marL="0" indent="0" algn="thaiDist">
              <a:buNone/>
            </a:pP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2) ครูคลิกเพื่อเฉลยคำตอบข้อ 9</a:t>
            </a:r>
          </a:p>
          <a:p>
            <a:pPr algn="thaiDist"/>
            <a:r>
              <a:rPr lang="th-TH" sz="1600" b="0" u="none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เฉลย</a:t>
            </a:r>
            <a:endParaRPr lang="th-TH" sz="1600" b="0" u="none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 ถูกต้อง เพราะการศึกษาความรู้เพิ่มเติมจะทำให้นักเรียนมีความรู้และความถนัดในเรื่องนั้น ๆ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เพิ่มขึ้น จึงควรศึกษาความรู้เพิ่มเติมจากแหล่งการเรียนรู้ต่าง ๆ ซึ่งปรายได้รับมอบหมายงาน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ที่ตนเองไม่มีความรู้และไม่ถนัด  ดังนั้น ปรายควรแก้ปัญหานี้ด้วยการศึกษาความรู้เพิ่มเติม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ข ไม่ถูกต้อง เพราะหากนักเรียนไม่มีความรู้และความถนัดในงานที่ทำ การตั้งใจทำงานจนสำเร็จ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จะไม่มีโอกาสเป็นไปได้ เพราะการไม่มีความรู้ในงานที่ทำจะก่อให้เกิดปัญหาเพิ่มขึ้น ซึ่งปราย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ได้รับมอบหมายงานที่ตนเองไม่มีความรู้และไม่ถนัด  ดังนั้น ปรายไม่ควรแก้ปัญหานี้ด้วยการ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ตั้งใจทำงานจนสำเร็จ</a:t>
            </a:r>
            <a:endParaRPr lang="en-US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ค ไม่ถูกต้อง เพราะการขอเปลี่ยนหน้าที่ความรับผิดชอบเป็นสิ่งที่แสดงถึงความไม่รับผิดชอบ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ต่องานและไม่สู้งาน หากงานที่เปลี่ยนให้ใหม่ยิ่งยากกว่าเดิมก็จะสร้างปัญหาเพิ่มขึ้นอีก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ซึ่งปรายได้รับมอบหมายงานที่ตนเองไม่มีความรู้และไม่ถนัด  ดังนั้น ปรายไม่ควรแก้ปัญหานี้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ด้วยการขอเปลี่ยนหน้าที่ความรับผิดชอบ</a:t>
            </a:r>
            <a:endParaRPr lang="en-US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ง ไม่ถูกต้อง เพราะการพยายามทำงานไปเรื่อย ๆ จนกว่าเพื่อนจะมาช่วย เป็นการสูญเสียเวลา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ในการทำงานและยังคาดหวังไม่ได้ว่าจะมีคนมาช่วยทำงานหรือไม่ ทำให้งานไม่เสร็จตามเวลา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ที่กำหนด ซึ่งปรายได้รับมอบหมายงานที่ตนเองไม่มีความรู้และไม่ถนัด  ดังนั้น ปรายไม่ควร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แก้ปัญหานี้ด้วยการพยายามทำงานไปเรื่อย ๆ จนกว่าเพื่อนจะมาช่วย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18072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1) ครูให้นักเรียนทำแบบทดสอบหลังเรียน การงานอาชีพและเทคโนโลยี ม. 1 เล่ม 1 ข้อ 10</a:t>
            </a:r>
          </a:p>
          <a:p>
            <a:pPr marL="0" indent="0" algn="thaiDist">
              <a:buNone/>
            </a:pPr>
            <a:r>
              <a:rPr lang="th-TH" sz="16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2) ครูคลิกเพื่อเฉลยคำตอบข้อ 10</a:t>
            </a:r>
          </a:p>
          <a:p>
            <a:pPr algn="thaiDist"/>
            <a:r>
              <a:rPr lang="th-TH" sz="1600" b="0" u="none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เฉลย</a:t>
            </a:r>
            <a:endParaRPr lang="th-TH" sz="1600" b="0" u="none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ก ไม่ถูกต้อง เพราะครูที่ปรึกษามีหน้าที่ให้คำแนะนำ แต่ไม่มีหน้าที่แก้ปัญหาในการทำงานของแต่</a:t>
            </a:r>
          </a:p>
          <a:p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ละกลุ่ม ดังนั้น การทำงานกลุ่มไม่ควรให้ครูที่ปรึกษาเป็นผู้เลือกวิธีการแก้ปัญหา</a:t>
            </a:r>
            <a:endParaRPr lang="en-US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ข ถูกต้อง เพราะการแก้ปัญหาของกลุ่มควรให้สมาชิกทุกคนเป็นผู้เลือกวิธีการแก้ปัญหา</a:t>
            </a:r>
            <a:r>
              <a:rPr lang="th-TH" sz="1600" b="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โดยการ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ลงมติ ซึ่งเป็นไปตามรูปแบบการทำงานกลุ่มแบบประชาธิปไตย ดังนั้น การทำงานกลุ่มควรให้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สมาชิกทุกคนในกลุ่มเป็นผู้เลือกวิธีการแก้ปัญหา</a:t>
            </a:r>
            <a:endParaRPr lang="en-US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ค ไม่ถูกต้อง เพราะการให้หัวหน้ากลุ่มเป็นคนเลือกเพียงคนเดียวอาจทำให้เกิดข้อผิดพลาดได้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และสมาชิกอาจจะไม่เห็นด้วย ดังนั้น การทำงานกลุ่มไม่ควรให้หัวหน้ากลุ่มเป็นคนเลือกวิธีการ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แก้ปัญหา</a:t>
            </a:r>
            <a:endParaRPr lang="en-US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ง ไม่ถูกต้อง เพราะการให้สมาชิกที่มีความรู้ในเรื่องนั้นเป็นผู้เลือกวิธีการแก้ปัญหาอาจเกิด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ข้อผิดพลาดได้และสมาชิกคนอื่น ๆ อาจจะไม่เห็นด้วยหรือไม่ยอมรับ ดังนั้น การทำงานกลุ่ม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ไม่ควรให้สมาชิกที่มีความรู้ในเรื่องนั้นเป็นผู้เลือกวิธีการแก้ปัญหา</a:t>
            </a:r>
            <a:endParaRPr lang="en-US" sz="1600" b="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endParaRPr lang="th-TH" sz="1600" b="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72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4490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ครูคลิกถามคำถามนักเรียนเพื่อเชื่อมโยงเข้าสู่หน่วยการเรียนรู้ต่อไป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โดย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ให้นักเรียนแสดง</a:t>
            </a:r>
          </a:p>
          <a:p>
            <a:pPr marL="18000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ความคิดเห็นอย่างอิสระเพื่อประเมินความรู้ </a:t>
            </a:r>
          </a:p>
          <a:p>
            <a:pPr marL="18000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ครูเฉลยแนวคำตอบ</a:t>
            </a:r>
          </a:p>
          <a:p>
            <a:pPr marL="180000" indent="-457200"/>
            <a:r>
              <a:rPr lang="th-TH" sz="1600" b="1" i="1" u="none" dirty="0" smtClean="0">
                <a:latin typeface="Angsana New" pitchFamily="18" charset="-34"/>
                <a:cs typeface="Angsana New" pitchFamily="18" charset="-34"/>
              </a:rPr>
              <a:t>    แนวคำตอบ</a:t>
            </a:r>
            <a:r>
              <a:rPr lang="en-US" sz="1600" b="1" i="1" u="none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1600" b="1" i="1" u="none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i="0" u="none" dirty="0" smtClean="0">
                <a:latin typeface="Angsana New" pitchFamily="18" charset="-34"/>
                <a:cs typeface="Angsana New" pitchFamily="18" charset="-34"/>
              </a:rPr>
              <a:t>ช่วยให้เกิดความสะดวก ช่วยผ่อนแรง ช่วยประหยัดเวลาในการทำงาน </a:t>
            </a:r>
          </a:p>
          <a:p>
            <a:pPr marL="180000" indent="-457200"/>
            <a:r>
              <a:rPr lang="th-TH" sz="1600" b="0" i="0" u="none" dirty="0" smtClean="0">
                <a:latin typeface="Angsana New" pitchFamily="18" charset="-34"/>
                <a:cs typeface="Angsana New" pitchFamily="18" charset="-34"/>
              </a:rPr>
              <a:t>    ช่วยให้ได้ผลงานที่มีคุณภาพ</a:t>
            </a:r>
          </a:p>
          <a:p>
            <a:pPr marL="18000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3) ครูคลิกเพื่อมอบหมายให้นักเรียนไปศึกษาเนื้อหาในหน่วยการเรียนรู้ที่ 2 ฉลาดใช้</a:t>
            </a:r>
          </a:p>
          <a:p>
            <a:pPr marL="180000" indent="-457200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เพื่อจัดการเรียนรู้ครั้งต่อไป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78DF4-F310-4B6A-8058-1A101FD9BD94}" type="slidenum">
              <a:rPr lang="th-TH" smtClean="0">
                <a:solidFill>
                  <a:prstClr val="black"/>
                </a:solidFill>
              </a:rPr>
              <a:pPr/>
              <a:t>73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1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ครูคลิกเรื่องน่ารู้ แล้วให้นักเรียนอ่านเพื่อเสริมความรู้ในบทเรียน 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05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ค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รูให้นักเรียนแบ่งกลุ่ม เพื่อเล่นเกมต่อภาพที่กำหนดให้ แล้วคลิกเฉลย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9EE6D-80AB-4982-8247-59BFE0EDC0BE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3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2.1 ลักษณะของการทำงานกลุ่ม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1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)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นักเรียนระดมสมองเกี่ยวกับลักษณะของการทำงานกลุ่ม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แล้วสรุป</a:t>
            </a:r>
            <a:endParaRPr lang="en-US" sz="160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2)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ครูคลิกเพื่ออธิบายเพิ่มเติมเกี่ยวกับลักษณะของการทำงานกลุ่ม 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(ศึกษาจากหนังสือเรียน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     รายวิชาพื้นฐาน การงานอาชีพและเทคโนโลยี ม. 1 เล่ม 1 หน้า 12–13</a:t>
            </a:r>
            <a:r>
              <a:rPr lang="th-TH" sz="1600" baseline="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3) ครูถามคำถามเพื่อให้นักเรียนคิดวิเคราะห์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เช่น ลักษณะสำคัญที่สุดของการทำงานกลุ่ม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คืออะไร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</a:t>
            </a:r>
            <a:r>
              <a:rPr lang="th-TH" sz="1600" b="1" i="1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แนวคำตอบ</a:t>
            </a:r>
            <a:r>
              <a:rPr lang="en-US" sz="1600" b="1" i="1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:</a:t>
            </a:r>
            <a:r>
              <a:rPr lang="th-TH" sz="1600" b="1" i="1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สมาชิกมีเป้าหมายเดียวกัน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rPr>
              <a:t>4)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ครูให้นักเรียนปฏิบัติกิจกรรมที่ 7 ลักษณะการทำงานเป็นกลุ่ม (ในแบบฝึกทักษะ รายวิชา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พื้นฐาน การงานอาชีพและเทคโนโลยี ม. 1 เล่ม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5)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ระหว่างเรียนให้นักเรียนศึกษาคำอธิบายศัพท์เพิ่มเติมจากอภิธานศัพท์ ได้แก่ ปฏิสัมพันธ์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341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2.1 ลักษณะของการทำงานกลุ่ม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ครูสุ่มถามนักเรียนว่าในการทำงานกลุ่มมีปัญหาหรือข้อโต้แย้งหรือไม่ ถ้ามีนักเรียนควรทำ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อย่างไร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ครูคลิกเพื่ออธิบายเพิ่มเติมเกี่ยวกับการสร้างความสัมพันธ์ในการทำงานกลุ่ม แล้วอธิบาย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เพิ่มเติม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(ศึกษาจากหนังสือเรียน รายวิชาพื้นฐาน การงานอาชีพและเทคโนโลยี ม. 1 เล่ม 1</a:t>
            </a:r>
          </a:p>
          <a:p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    หน้า 13)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763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2.2 หลักการของกระบวนการกลุ่ม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1) นักเรียนร่วมกันยกตัวอย่างทักษะและคุณธรรมในการทำงาน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2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)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ครูคลิกเพื่ออธิบายเพิ่มเติมเกี่ยวกับหลักการของกระบวนการกลุ่ม แล้วอธิบายเพิ่มเติมและ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เปิดโอกาสให้นักเรียนซักถาม 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(ศึกษาจากหนังสือเรียน รายวิชาพื้นฐาน การงานอาชีพและ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    เทคโนโลยี ม. 1 เล่ม 1 หน้า 13–14)</a:t>
            </a:r>
            <a:endParaRPr lang="th-TH" sz="160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3) นักเรียนแบ่งกลุ่มอภิปรายเกี่ยวกับหลักการของกระบวนการกลุ่ม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แล้วเขียนแผนที่ความคิด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สรุปความรู้</a:t>
            </a:r>
            <a:endParaRPr lang="en-US" sz="160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02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2.3 ขั้นตอนของกระบวนการกลุ่ม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1)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ครูคลิกแผนผังแสดงขั้นตอนของกระบวนการกลุ่ม แล้วให้นักเรียนเปรียบเทียบความแตกต่าง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ระหว่างขั้นตอนของกระบวนการทำงานและกระบวนการกลุ่มเพื่อกระตุ้นความคิดและ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ความสนใจ</a:t>
            </a: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2) นักเรียนศึกษาแผนผังแสดงขั้นตอนของกระบวนการกลุ่ม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แล้วอภิปรายร่วมกัน </a:t>
            </a: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(ศึกษาจาก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    หนังสือเรียน รายวิชาพื้นฐาน การงานอาชีพและเทคโนโลยี ม. 1 เล่ม 1 หน้า 15)</a:t>
            </a:r>
            <a:endParaRPr lang="en-US" sz="160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3) ครูคลิกขั้นตอนที่ 1 การเลือกหัวหน้ากลุ่ม เพื่อเชื่อมโยงข้อมูลในหน้า 47–50 แล้วอธิบายเพิ่มเติม</a:t>
            </a:r>
          </a:p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4) ครูคลิกขั้นตอนที่ 2 การกำหนดเป้าหมาย เพื่อเชื่อมโยงข้อมูลในหน้า 51 แล้วอธิบายเพิ่มเติม</a:t>
            </a:r>
          </a:p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5) ครูคลิกขั้นตอนที่ 3 การวางแผนในการทำงาน เพื่อเชื่อมโยงข้อมูลในหน้า 52 แล้วอธิบายเพิ่มเติม</a:t>
            </a:r>
          </a:p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6) ครูคลิกขั้นตอนที่ 4 การแบ่งงานตามความสามารถ เพื่อเชื่อมโยงข้อมูลในหน้า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53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Angsana New" pitchFamily="18" charset="-34"/>
              </a:rPr>
              <a:t>–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Angsana New" pitchFamily="18" charset="-34"/>
              </a:rPr>
              <a:t>54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แล้วอธิบายเพิ่มเติม</a:t>
            </a:r>
          </a:p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7) ครูคลิกขั้นตอนที่ 5 การปฏิบัติตามบทบาทหน้าที่ เพื่อเชื่อมโยงข้อมูลในหน้า 55 แล้วอธิบายเพิ่มเติม</a:t>
            </a:r>
          </a:p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8) ครูคลิกขั้นตอนที่ 6 การประเมินผลและปรับปรุงงาน เพื่อเชื่อมโยงข้อมูลในหน้า 56 แล้วอธิบายเพิ่มเติม</a:t>
            </a:r>
          </a:p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9) ครูคลิกคำว่า ไป เพื่อเชื่อมโยงหัวข้อ</a:t>
            </a:r>
            <a:r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ต่อไปในหน้า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57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80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07E62B-B3CD-4602-A0A0-AF9FC36CF3D3}" type="datetime1">
              <a:rPr lang="th-TH" smtClean="0"/>
              <a:pPr/>
              <a:t>07/11/58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9A4E1-4C23-49FE-BD61-91734DD92DB1}" type="slidenum">
              <a:rPr lang="th-TH" smtClean="0">
                <a:solidFill>
                  <a:srgbClr val="1F497D"/>
                </a:solidFill>
              </a:rPr>
              <a:pPr/>
              <a:t>‹#›</a:t>
            </a:fld>
            <a:endParaRPr lang="th-TH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5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29B2-00FD-41F8-94B8-0CB806FDD365}" type="datetime1">
              <a:rPr lang="th-TH" smtClean="0">
                <a:solidFill>
                  <a:srgbClr val="1F497D"/>
                </a:solidFill>
              </a:rPr>
              <a:pPr/>
              <a:t>07/11/58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79A4E1-4C23-49FE-BD61-91734DD92DB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6346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74E-C356-4032-9072-DFEEAE58D39C}" type="datetime1">
              <a:rPr lang="th-TH" smtClean="0">
                <a:solidFill>
                  <a:srgbClr val="1F497D"/>
                </a:solidFill>
              </a:rPr>
              <a:pPr/>
              <a:t>07/11/58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279A4E1-4C23-49FE-BD61-91734DD92DB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EDB2AC-9882-4B55-83FA-CE1D4A10CC3B}" type="datetime1">
              <a:rPr lang="th-TH" smtClean="0">
                <a:solidFill>
                  <a:srgbClr val="1F497D"/>
                </a:solidFill>
              </a:rPr>
              <a:pPr/>
              <a:t>07/11/58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79A4E1-4C23-49FE-BD61-91734DD92DB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1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819AC4-BEB4-42A6-9B1C-02AC6D312808}" type="datetime1">
              <a:rPr lang="th-TH" smtClean="0">
                <a:solidFill>
                  <a:srgbClr val="1F497D"/>
                </a:solidFill>
              </a:rPr>
              <a:pPr/>
              <a:t>07/11/58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79A4E1-4C23-49FE-BD61-91734DD92DB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38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BA0-0D45-46DA-ABE6-C7AA60607AA1}" type="datetime1">
              <a:rPr lang="th-TH" smtClean="0">
                <a:solidFill>
                  <a:srgbClr val="1F497D"/>
                </a:solidFill>
              </a:rPr>
              <a:pPr/>
              <a:t>07/11/58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79A4E1-4C23-49FE-BD61-91734DD92D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103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CE65-9D08-427A-9D05-A73D215B543F}" type="datetime1">
              <a:rPr lang="th-TH" smtClean="0">
                <a:solidFill>
                  <a:srgbClr val="1F497D"/>
                </a:solidFill>
              </a:rPr>
              <a:pPr/>
              <a:t>07/11/58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9A4E1-4C23-49FE-BD61-91734DD92DB1}" type="slidenum">
              <a:rPr lang="th-TH" smtClean="0">
                <a:solidFill>
                  <a:srgbClr val="1F497D"/>
                </a:solidFill>
              </a:rPr>
              <a:pPr/>
              <a:t>‹#›</a:t>
            </a:fld>
            <a:endParaRPr lang="th-TH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81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2B81-F6AE-457E-B009-42F9132094AF}" type="datetime1">
              <a:rPr lang="th-TH" smtClean="0">
                <a:solidFill>
                  <a:srgbClr val="1F497D"/>
                </a:solidFill>
              </a:rPr>
              <a:pPr/>
              <a:t>07/11/58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79A4E1-4C23-49FE-BD61-91734DD92DB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718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B24CE94-02A2-471C-A808-8BA6B5466E56}" type="datetime1">
              <a:rPr lang="th-TH" smtClean="0">
                <a:solidFill>
                  <a:srgbClr val="1F497D"/>
                </a:solidFill>
              </a:rPr>
              <a:pPr/>
              <a:t>07/11/58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279A4E1-4C23-49FE-BD61-91734DD92DB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2013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BA0F-27D9-489F-A1B1-542E467D8C22}" type="datetime1">
              <a:rPr lang="th-TH" smtClean="0">
                <a:solidFill>
                  <a:srgbClr val="1F497D"/>
                </a:solidFill>
              </a:rPr>
              <a:pPr/>
              <a:t>07/11/58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A4E1-4C23-49FE-BD61-91734DD92D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752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FAB9B7-DF89-4181-ACD0-B50184849FA3}" type="datetime1">
              <a:rPr lang="th-TH" smtClean="0">
                <a:solidFill>
                  <a:srgbClr val="1F497D"/>
                </a:solidFill>
              </a:rPr>
              <a:pPr/>
              <a:t>07/11/58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279A4E1-4C23-49FE-BD61-91734DD92D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381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478F-EA35-48A8-BB96-3BF71DDC54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FD9-7CE3-4242-8C13-18CED0E695F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74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478F-EA35-48A8-BB96-3BF71DDC54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FD9-7CE3-4242-8C13-18CED0E695F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51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478F-EA35-48A8-BB96-3BF71DDC54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FD9-7CE3-4242-8C13-18CED0E695F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52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478F-EA35-48A8-BB96-3BF71DDC54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FD9-7CE3-4242-8C13-18CED0E695F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9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478F-EA35-48A8-BB96-3BF71DDC54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FD9-7CE3-4242-8C13-18CED0E695F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52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478F-EA35-48A8-BB96-3BF71DDC54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FD9-7CE3-4242-8C13-18CED0E695F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16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478F-EA35-48A8-BB96-3BF71DDC54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FD9-7CE3-4242-8C13-18CED0E695F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1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478F-EA35-48A8-BB96-3BF71DDC54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FD9-7CE3-4242-8C13-18CED0E695F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99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478F-EA35-48A8-BB96-3BF71DDC54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FD9-7CE3-4242-8C13-18CED0E695F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82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478F-EA35-48A8-BB96-3BF71DDC54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FD9-7CE3-4242-8C13-18CED0E695F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56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478F-EA35-48A8-BB96-3BF71DDC547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FD9-7CE3-4242-8C13-18CED0E695F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53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ADE7-DBB6-4AC2-9575-A1BC73245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6AAB-63EC-4B76-8FDE-81D1BF5F2D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45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ADE7-DBB6-4AC2-9575-A1BC73245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6AAB-63EC-4B76-8FDE-81D1BF5F2D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01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ADE7-DBB6-4AC2-9575-A1BC73245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6AAB-63EC-4B76-8FDE-81D1BF5F2D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78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ADE7-DBB6-4AC2-9575-A1BC73245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6AAB-63EC-4B76-8FDE-81D1BF5F2D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53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ADE7-DBB6-4AC2-9575-A1BC73245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6AAB-63EC-4B76-8FDE-81D1BF5F2D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38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ADE7-DBB6-4AC2-9575-A1BC73245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6AAB-63EC-4B76-8FDE-81D1BF5F2D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4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ADE7-DBB6-4AC2-9575-A1BC73245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6AAB-63EC-4B76-8FDE-81D1BF5F2D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45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ADE7-DBB6-4AC2-9575-A1BC73245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6AAB-63EC-4B76-8FDE-81D1BF5F2D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52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ADE7-DBB6-4AC2-9575-A1BC73245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6AAB-63EC-4B76-8FDE-81D1BF5F2D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18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ADE7-DBB6-4AC2-9575-A1BC73245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6AAB-63EC-4B76-8FDE-81D1BF5F2D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38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ADE7-DBB6-4AC2-9575-A1BC73245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6AAB-63EC-4B76-8FDE-81D1BF5F2D40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7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360F6E-6EC6-49B1-92E7-E0BBF9154CDF}" type="datetime1">
              <a:rPr lang="th-TH" smtClean="0">
                <a:solidFill>
                  <a:srgbClr val="1F497D"/>
                </a:solidFill>
              </a:rPr>
              <a:pPr/>
              <a:t>07/11/58</a:t>
            </a:fld>
            <a:endParaRPr lang="th-TH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79A4E1-4C23-49FE-BD61-91734DD92D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904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6478F-EA35-48A8-BB96-3BF71DDC547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ADFD9-7CE3-4242-8C13-18CED0E695F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ADE7-DBB6-4AC2-9575-A1BC7324556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07/11/58</a:t>
            </a:fld>
            <a:endParaRPr lang="th-TH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6AAB-63EC-4B76-8FDE-81D1BF5F2D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9.xml"/><Relationship Id="rId7" Type="http://schemas.openxmlformats.org/officeDocument/2006/relationships/slide" Target="slide16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image" Target="../media/image9.png"/><Relationship Id="rId4" Type="http://schemas.openxmlformats.org/officeDocument/2006/relationships/slide" Target="slide10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92.168.123.20:9000/rpc/cat/image/%E0%B8%81%E0%B8%B2%E0%B8%A3%E0%B8%87%E0%B8%B2%E0%B8%99%20%E0%B8%A1.1%20%E0%B9%80%E0%B8%A5%E0%B9%88%E0%B8%A1%201%20%E0%B8%A0%E0%B8%B2%E0%B8%9E%E0%B8%88%E0%B8%A3%E0%B8%B4%E0%B8%87/dreamstime_xxl_29843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420888"/>
            <a:ext cx="4557093" cy="44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05272" y="616241"/>
            <a:ext cx="7067128" cy="779486"/>
          </a:xfrm>
          <a:prstGeom prst="rect">
            <a:avLst/>
          </a:prstGeom>
          <a:noFill/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4700" dirty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การงานอาชีพและเทคโนโลยี </a:t>
            </a:r>
            <a:r>
              <a:rPr lang="th-TH" sz="470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ม. </a:t>
            </a:r>
            <a:r>
              <a:rPr lang="th-TH" sz="470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1</a:t>
            </a:r>
            <a:endParaRPr lang="th-TH" sz="47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420756"/>
            <a:ext cx="9144000" cy="1000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7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หน่วยการเรียนรู้ที่</a:t>
            </a:r>
            <a:r>
              <a:rPr kumimoji="0" lang="th-TH" sz="4700" b="1" i="0" u="none" strike="noStrike" kern="1200" cap="none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 1 ทักษะการทำงาน</a:t>
            </a:r>
            <a:endParaRPr kumimoji="0" lang="th-TH" sz="4700" b="1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44" y="2744224"/>
            <a:ext cx="4571999" cy="38531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 anchorCtr="0">
            <a:normAutofit fontScale="97500"/>
          </a:bodyPr>
          <a:lstStyle/>
          <a:p>
            <a:pPr marL="44450" algn="ctr"/>
            <a:r>
              <a:rPr lang="th-TH" sz="4000" b="1" dirty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แผนการจัดการเรียนรู้ที่ </a:t>
            </a:r>
            <a:r>
              <a:rPr lang="th-TH" sz="4000" b="1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2</a:t>
            </a:r>
          </a:p>
          <a:p>
            <a:pPr marL="44450" algn="ctr"/>
            <a:r>
              <a:rPr lang="th-TH" sz="4000" b="1" dirty="0" smtClean="0">
                <a:solidFill>
                  <a:srgbClr val="0070C0"/>
                </a:solidFill>
                <a:effectLst/>
                <a:latin typeface="Angsana New" pitchFamily="18" charset="-34"/>
                <a:cs typeface="Angsana New" pitchFamily="18" charset="-34"/>
              </a:rPr>
              <a:t>กระบวนการกลุ่ม</a:t>
            </a:r>
            <a:endParaRPr lang="th-TH" sz="4000" b="1" dirty="0">
              <a:solidFill>
                <a:srgbClr val="0070C0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44450" algn="ctr"/>
            <a:r>
              <a:rPr lang="th-TH" sz="4000" b="1" dirty="0" smtClean="0">
                <a:solidFill>
                  <a:srgbClr val="00B050"/>
                </a:solidFill>
                <a:effectLst/>
                <a:latin typeface="Angsana New" pitchFamily="18" charset="-34"/>
                <a:cs typeface="Angsana New" pitchFamily="18" charset="-34"/>
              </a:rPr>
              <a:t>เวลา </a:t>
            </a:r>
            <a:r>
              <a:rPr lang="th-TH" sz="4000" b="1" dirty="0">
                <a:solidFill>
                  <a:srgbClr val="00B050"/>
                </a:solidFill>
                <a:effectLst/>
                <a:latin typeface="Angsana New" pitchFamily="18" charset="-34"/>
                <a:cs typeface="Angsana New" pitchFamily="18" charset="-34"/>
              </a:rPr>
              <a:t>2 ชั่วโมง</a:t>
            </a:r>
            <a:endParaRPr lang="th-TH" sz="4000" b="1" dirty="0" smtClean="0">
              <a:solidFill>
                <a:srgbClr val="00B05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481327"/>
            <a:ext cx="838200" cy="381000"/>
          </a:xfrm>
        </p:spPr>
        <p:txBody>
          <a:bodyPr>
            <a:normAutofit/>
          </a:bodyPr>
          <a:lstStyle/>
          <a:p>
            <a:pPr>
              <a:defRPr/>
            </a:pPr>
            <a:fld id="{A73017BF-19C2-43CD-994A-C10F36CFDBF9}" type="slidenum">
              <a:rPr lang="th-TH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38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44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คำบรรยายภาพแบบลูกศรซ้าย 2"/>
          <p:cNvSpPr/>
          <p:nvPr/>
        </p:nvSpPr>
        <p:spPr>
          <a:xfrm>
            <a:off x="4449316" y="2852936"/>
            <a:ext cx="4443164" cy="3193618"/>
          </a:xfrm>
          <a:prstGeom prst="leftArrowCallout">
            <a:avLst>
              <a:gd name="adj1" fmla="val 22272"/>
              <a:gd name="adj2" fmla="val 17191"/>
              <a:gd name="adj3" fmla="val 20538"/>
              <a:gd name="adj4" fmla="val 7793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9"/>
          <p:cNvSpPr/>
          <p:nvPr/>
        </p:nvSpPr>
        <p:spPr>
          <a:xfrm>
            <a:off x="2778429" y="1332057"/>
            <a:ext cx="3850350" cy="584775"/>
          </a:xfrm>
          <a:prstGeom prst="rect">
            <a:avLst/>
          </a:prstGeom>
          <a:solidFill>
            <a:srgbClr val="F9B9EB"/>
          </a:solidFill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ขั้นตอนที่ </a:t>
            </a:r>
            <a:r>
              <a:rPr lang="th-TH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1 การเลือกหัวหน้ากลุ่ม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4265" y="547049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คุณสมบัติของหัวหน้ากลุ่ม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Pentagon 1"/>
          <p:cNvSpPr/>
          <p:nvPr/>
        </p:nvSpPr>
        <p:spPr>
          <a:xfrm flipH="1">
            <a:off x="839927" y="2043535"/>
            <a:ext cx="3371387" cy="523695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ความรู้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Pentagon 91"/>
          <p:cNvSpPr/>
          <p:nvPr/>
        </p:nvSpPr>
        <p:spPr>
          <a:xfrm flipH="1">
            <a:off x="839239" y="2619708"/>
            <a:ext cx="3371387" cy="476086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ความคิดริเริ่ม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Pentagon 92"/>
          <p:cNvSpPr/>
          <p:nvPr/>
        </p:nvSpPr>
        <p:spPr>
          <a:xfrm flipH="1">
            <a:off x="839926" y="3155927"/>
            <a:ext cx="3371387" cy="476086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มีความกล้าหาญและเด็ดขาด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Pentagon 93"/>
          <p:cNvSpPr/>
          <p:nvPr/>
        </p:nvSpPr>
        <p:spPr>
          <a:xfrm flipH="1">
            <a:off x="839238" y="3676078"/>
            <a:ext cx="3371387" cy="476086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การมี</a:t>
            </a:r>
            <a:r>
              <a:rPr lang="th-TH" sz="26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มนุษย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สัมพันธ์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47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Pentagon 94"/>
          <p:cNvSpPr/>
          <p:nvPr/>
        </p:nvSpPr>
        <p:spPr>
          <a:xfrm flipH="1">
            <a:off x="839927" y="4212297"/>
            <a:ext cx="3371387" cy="476086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spc="-4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 มีความยุติธรรมและซื่อสัตย์สุจริต</a:t>
            </a:r>
            <a:endParaRPr lang="th-TH" sz="2600" spc="-4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Pentagon 95"/>
          <p:cNvSpPr/>
          <p:nvPr/>
        </p:nvSpPr>
        <p:spPr>
          <a:xfrm flipH="1">
            <a:off x="827584" y="4732448"/>
            <a:ext cx="3371387" cy="476086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6. ความอดทน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Pentagon 96"/>
          <p:cNvSpPr/>
          <p:nvPr/>
        </p:nvSpPr>
        <p:spPr>
          <a:xfrm flipH="1">
            <a:off x="839927" y="5256792"/>
            <a:ext cx="3371387" cy="476086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7. ควบคุมตัวเองได้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Pentagon 97"/>
          <p:cNvSpPr/>
          <p:nvPr/>
        </p:nvSpPr>
        <p:spPr>
          <a:xfrm flipH="1">
            <a:off x="839927" y="5788818"/>
            <a:ext cx="3371387" cy="476086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8. มีความภักดี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Pentagon 98"/>
          <p:cNvSpPr/>
          <p:nvPr/>
        </p:nvSpPr>
        <p:spPr>
          <a:xfrm flipH="1">
            <a:off x="839927" y="6314893"/>
            <a:ext cx="3371387" cy="476086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9. มีความเป็นประชาธิปไตย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428" y="3022218"/>
            <a:ext cx="341372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กลุ่ม 17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19" name="TextBox 18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21" name="ตัวเชื่อมต่อตรง 20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22" name="ตัวเชื่อมต่อตรง 21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2.3 ขั้นตอนของกระบวนการกลุ่ม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3419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4" grpId="0" animBg="1"/>
      <p:bldP spid="14" grpId="1" animBg="1"/>
      <p:bldP spid="27" grpId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"/>
          <p:cNvSpPr txBox="1">
            <a:spLocks/>
          </p:cNvSpPr>
          <p:nvPr/>
        </p:nvSpPr>
        <p:spPr>
          <a:xfrm>
            <a:off x="8302773" y="6504384"/>
            <a:ext cx="838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6B7CD2-0CA2-4370-A681-F6B2BDC5E110}" type="slidenum">
              <a:rPr lang="en-US" altLang="en-US" sz="1600" b="1" smtClean="0">
                <a:solidFill>
                  <a:prstClr val="black"/>
                </a:solidFill>
                <a:latin typeface="Angsana New" pitchFamily="18" charset="-34"/>
              </a:rPr>
              <a:pPr/>
              <a:t>48</a:t>
            </a:fld>
            <a:endParaRPr lang="th-TH" altLang="en-US" sz="1600" b="1" dirty="0">
              <a:solidFill>
                <a:prstClr val="black"/>
              </a:solidFill>
              <a:latin typeface="Angsana New" pitchFamily="18" charset="-34"/>
            </a:endParaRPr>
          </a:p>
        </p:txBody>
      </p:sp>
      <p:sp>
        <p:nvSpPr>
          <p:cNvPr id="32" name="Rounded Rectangular Callout 37"/>
          <p:cNvSpPr/>
          <p:nvPr/>
        </p:nvSpPr>
        <p:spPr>
          <a:xfrm>
            <a:off x="4182777" y="1556792"/>
            <a:ext cx="4637695" cy="1296144"/>
          </a:xfrm>
          <a:prstGeom prst="wedgeRoundRectCallout">
            <a:avLst>
              <a:gd name="adj1" fmla="val -65229"/>
              <a:gd name="adj2" fmla="val 33340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h-TH" sz="32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การคัดเลือกหัวหน้ากลุ่มมีวิธีการอย่างไร</a:t>
            </a:r>
            <a:endParaRPr lang="th-TH" sz="3200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4" name="Picture 3" descr="D:\TEN\New folder\Q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97601"/>
            <a:ext cx="4230061" cy="28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กลุ่ม 34"/>
          <p:cNvGrpSpPr/>
          <p:nvPr/>
        </p:nvGrpSpPr>
        <p:grpSpPr>
          <a:xfrm>
            <a:off x="2082740" y="3200343"/>
            <a:ext cx="5225563" cy="4104456"/>
            <a:chOff x="4229312" y="2420887"/>
            <a:chExt cx="4951895" cy="4150004"/>
          </a:xfrm>
        </p:grpSpPr>
        <p:pic>
          <p:nvPicPr>
            <p:cNvPr id="36" name="Picture 2" descr="Z:\ภาพ 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312" y="2420887"/>
              <a:ext cx="4951895" cy="415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556962" y="3765226"/>
              <a:ext cx="2633866" cy="1759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thaiDist">
                <a:defRPr/>
              </a:pPr>
              <a:r>
                <a:rPr lang="th-TH" dirty="0">
                  <a:latin typeface="Angsana New" pitchFamily="18" charset="-34"/>
                  <a:cs typeface="Angsana New" pitchFamily="18" charset="-34"/>
                </a:rPr>
                <a:t>สมาชิกร่วมกัน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ตัดสินใจ   ด้วยเหตุผล เลือก</a:t>
              </a:r>
              <a:r>
                <a:rPr lang="th-TH" dirty="0">
                  <a:latin typeface="Angsana New" pitchFamily="18" charset="-34"/>
                  <a:cs typeface="Angsana New" pitchFamily="18" charset="-34"/>
                </a:rPr>
                <a:t>ผู้ที่มีข้อดีหรือผู้ที่เหมาะสม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ที่สุดมา</a:t>
              </a:r>
              <a:r>
                <a:rPr lang="th-TH" dirty="0">
                  <a:latin typeface="Angsana New" pitchFamily="18" charset="-34"/>
                  <a:cs typeface="Angsana New" pitchFamily="18" charset="-34"/>
                </a:rPr>
                <a:t>ทำหน้าที่เป็นหัวหน้ากลุ่ม</a:t>
              </a:r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13" name="TextBox 12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15" name="ตัวเชื่อมต่อตรง 14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16" name="ตัวเชื่อมต่อตรง 15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2.3 ขั้นตอนของกระบวนการกลุ่ม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49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6"/>
          <p:cNvSpPr/>
          <p:nvPr/>
        </p:nvSpPr>
        <p:spPr>
          <a:xfrm>
            <a:off x="4680116" y="1556792"/>
            <a:ext cx="4500396" cy="5328592"/>
          </a:xfrm>
          <a:prstGeom prst="roundRect">
            <a:avLst>
              <a:gd name="adj" fmla="val 2831"/>
            </a:avLst>
          </a:prstGeom>
          <a:solidFill>
            <a:srgbClr val="FFCCFF"/>
          </a:solidFill>
          <a:ln w="57150">
            <a:noFill/>
            <a:prstDash val="sysDot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4680115" cy="531308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60032" y="3270463"/>
            <a:ext cx="421869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ผู้นำ หมายถึง บุคคลที่ทำให้งานเสร็จตามเป้าหมายของกลุ่ม โดยอาศัยความร่วมมือจากคนอื่นเป็นผู้ทำงานให้เสร็จ นอกจากนี้ผู้นำที่ดีจะต้องมีความสามารถในการนำเสนอผลงานของกลุ่มด้วย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49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63865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ผู้นำกลุ่ม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11" name="TextBox 10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13" name="ตัวเชื่อมต่อตรง 12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14" name="ตัวเชื่อมต่อตรง 13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2.3 ขั้นตอนของกระบวนการกลุ่ม</a:t>
            </a:r>
            <a:endParaRPr lang="th-TH" sz="4000" b="1" dirty="0"/>
          </a:p>
        </p:txBody>
      </p:sp>
      <p:sp>
        <p:nvSpPr>
          <p:cNvPr id="16" name="ม้วนกระดาษแนวนอน 15"/>
          <p:cNvSpPr/>
          <p:nvPr/>
        </p:nvSpPr>
        <p:spPr>
          <a:xfrm>
            <a:off x="5948520" y="1625610"/>
            <a:ext cx="2223880" cy="1155318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เรื่องน่ารู้ </a:t>
            </a:r>
          </a:p>
        </p:txBody>
      </p:sp>
      <p:grpSp>
        <p:nvGrpSpPr>
          <p:cNvPr id="17" name="กลุ่ม 16"/>
          <p:cNvGrpSpPr/>
          <p:nvPr/>
        </p:nvGrpSpPr>
        <p:grpSpPr>
          <a:xfrm>
            <a:off x="7657667" y="5378554"/>
            <a:ext cx="1105977" cy="1362813"/>
            <a:chOff x="1622479" y="578011"/>
            <a:chExt cx="4204433" cy="6562077"/>
          </a:xfrm>
        </p:grpSpPr>
        <p:sp>
          <p:nvSpPr>
            <p:cNvPr id="18" name="แผนผังลำดับงาน: สิ้นสุด 17"/>
            <p:cNvSpPr/>
            <p:nvPr/>
          </p:nvSpPr>
          <p:spPr>
            <a:xfrm rot="9014316">
              <a:off x="4674362" y="5688016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19" name="แผนผังลำดับงาน: สิ้นสุด 18"/>
            <p:cNvSpPr/>
            <p:nvPr/>
          </p:nvSpPr>
          <p:spPr>
            <a:xfrm rot="11330935">
              <a:off x="3682915" y="5629621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0" name="แผนผังลำดับงาน: สิ้นสุด 19"/>
            <p:cNvSpPr/>
            <p:nvPr/>
          </p:nvSpPr>
          <p:spPr>
            <a:xfrm rot="9887826">
              <a:off x="4773213" y="3777805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1" name="แผนผังลำดับงาน: สิ้นสุด 20"/>
            <p:cNvSpPr/>
            <p:nvPr/>
          </p:nvSpPr>
          <p:spPr>
            <a:xfrm rot="7703033">
              <a:off x="3032820" y="3495721"/>
              <a:ext cx="609872" cy="1427625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2" name="วงรี 21"/>
            <p:cNvSpPr/>
            <p:nvPr/>
          </p:nvSpPr>
          <p:spPr>
            <a:xfrm>
              <a:off x="3539927" y="3717032"/>
              <a:ext cx="1643709" cy="2358003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3683049" y="3897570"/>
              <a:ext cx="144016" cy="72008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4782696" y="3920415"/>
              <a:ext cx="144016" cy="72008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grpSp>
          <p:nvGrpSpPr>
            <p:cNvPr id="25" name="กลุ่ม 24"/>
            <p:cNvGrpSpPr/>
            <p:nvPr/>
          </p:nvGrpSpPr>
          <p:grpSpPr>
            <a:xfrm>
              <a:off x="2960787" y="578011"/>
              <a:ext cx="2866125" cy="3643077"/>
              <a:chOff x="2960787" y="578011"/>
              <a:chExt cx="2866125" cy="3643077"/>
            </a:xfrm>
          </p:grpSpPr>
          <p:grpSp>
            <p:nvGrpSpPr>
              <p:cNvPr id="36" name="กลุ่ม 35"/>
              <p:cNvGrpSpPr/>
              <p:nvPr/>
            </p:nvGrpSpPr>
            <p:grpSpPr>
              <a:xfrm>
                <a:off x="2960787" y="1628800"/>
                <a:ext cx="1002804" cy="1010663"/>
                <a:chOff x="2960787" y="1628800"/>
                <a:chExt cx="1002804" cy="1010663"/>
              </a:xfrm>
            </p:grpSpPr>
            <p:sp>
              <p:nvSpPr>
                <p:cNvPr id="54" name="วงรี 53"/>
                <p:cNvSpPr/>
                <p:nvPr/>
              </p:nvSpPr>
              <p:spPr>
                <a:xfrm>
                  <a:off x="2960787" y="1628800"/>
                  <a:ext cx="999728" cy="944488"/>
                </a:xfrm>
                <a:prstGeom prst="ellipse">
                  <a:avLst/>
                </a:prstGeom>
                <a:solidFill>
                  <a:srgbClr val="6633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5" name="วงรี 54"/>
                <p:cNvSpPr/>
                <p:nvPr/>
              </p:nvSpPr>
              <p:spPr>
                <a:xfrm>
                  <a:off x="3116263" y="1847375"/>
                  <a:ext cx="847328" cy="792088"/>
                </a:xfrm>
                <a:prstGeom prst="ellipse">
                  <a:avLst/>
                </a:prstGeom>
                <a:solidFill>
                  <a:srgbClr val="A452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grpSp>
            <p:nvGrpSpPr>
              <p:cNvPr id="37" name="กลุ่ม 36"/>
              <p:cNvGrpSpPr/>
              <p:nvPr/>
            </p:nvGrpSpPr>
            <p:grpSpPr>
              <a:xfrm rot="5400000">
                <a:off x="4824690" y="1801288"/>
                <a:ext cx="1059955" cy="944488"/>
                <a:chOff x="5261570" y="1179587"/>
                <a:chExt cx="1059955" cy="944488"/>
              </a:xfrm>
            </p:grpSpPr>
            <p:sp>
              <p:nvSpPr>
                <p:cNvPr id="52" name="วงรี 51"/>
                <p:cNvSpPr/>
                <p:nvPr/>
              </p:nvSpPr>
              <p:spPr>
                <a:xfrm>
                  <a:off x="5261570" y="1179587"/>
                  <a:ext cx="999728" cy="944488"/>
                </a:xfrm>
                <a:prstGeom prst="ellipse">
                  <a:avLst/>
                </a:prstGeom>
                <a:solidFill>
                  <a:srgbClr val="6633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3" name="วงรี 52"/>
                <p:cNvSpPr/>
                <p:nvPr/>
              </p:nvSpPr>
              <p:spPr>
                <a:xfrm>
                  <a:off x="5474197" y="1299431"/>
                  <a:ext cx="847328" cy="792088"/>
                </a:xfrm>
                <a:prstGeom prst="ellipse">
                  <a:avLst/>
                </a:prstGeom>
                <a:solidFill>
                  <a:srgbClr val="A452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sp>
            <p:nvSpPr>
              <p:cNvPr id="38" name="วงรี 37"/>
              <p:cNvSpPr/>
              <p:nvPr/>
            </p:nvSpPr>
            <p:spPr>
              <a:xfrm>
                <a:off x="2987824" y="1916832"/>
                <a:ext cx="2664296" cy="2304256"/>
              </a:xfrm>
              <a:prstGeom prst="ellipse">
                <a:avLst/>
              </a:prstGeom>
              <a:solidFill>
                <a:srgbClr val="6633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39" name="วงรี 38"/>
              <p:cNvSpPr/>
              <p:nvPr/>
            </p:nvSpPr>
            <p:spPr>
              <a:xfrm>
                <a:off x="4540386" y="947841"/>
                <a:ext cx="684076" cy="576064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grpSp>
            <p:nvGrpSpPr>
              <p:cNvPr id="40" name="กลุ่ม 39"/>
              <p:cNvGrpSpPr/>
              <p:nvPr/>
            </p:nvGrpSpPr>
            <p:grpSpPr>
              <a:xfrm>
                <a:off x="3501630" y="578011"/>
                <a:ext cx="1488759" cy="1798983"/>
                <a:chOff x="3501630" y="578011"/>
                <a:chExt cx="1488759" cy="1798983"/>
              </a:xfrm>
            </p:grpSpPr>
            <p:sp>
              <p:nvSpPr>
                <p:cNvPr id="48" name="แผนผังลําดับงาน: การดำเนินการด้วยตนเอง 47"/>
                <p:cNvSpPr/>
                <p:nvPr/>
              </p:nvSpPr>
              <p:spPr>
                <a:xfrm rot="10800000">
                  <a:off x="3683049" y="1110111"/>
                  <a:ext cx="1307340" cy="1266883"/>
                </a:xfrm>
                <a:prstGeom prst="flowChartManualOperation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49" name="วงรี 48"/>
                <p:cNvSpPr/>
                <p:nvPr/>
              </p:nvSpPr>
              <p:spPr>
                <a:xfrm>
                  <a:off x="3843668" y="578011"/>
                  <a:ext cx="952607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0" name="วงรี 49"/>
                <p:cNvSpPr/>
                <p:nvPr/>
              </p:nvSpPr>
              <p:spPr>
                <a:xfrm>
                  <a:off x="3501630" y="947841"/>
                  <a:ext cx="684076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1" name="วงรี 50"/>
                <p:cNvSpPr/>
                <p:nvPr/>
              </p:nvSpPr>
              <p:spPr>
                <a:xfrm>
                  <a:off x="3877164" y="1021904"/>
                  <a:ext cx="919111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sp>
            <p:nvSpPr>
              <p:cNvPr id="41" name="วงรี 40"/>
              <p:cNvSpPr/>
              <p:nvPr/>
            </p:nvSpPr>
            <p:spPr>
              <a:xfrm>
                <a:off x="3981500" y="3160018"/>
                <a:ext cx="752425" cy="864096"/>
              </a:xfrm>
              <a:prstGeom prst="ellipse">
                <a:avLst/>
              </a:prstGeom>
              <a:solidFill>
                <a:srgbClr val="A452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2" name="แผนผังลำดับงาน: ผสาน 41"/>
              <p:cNvSpPr/>
              <p:nvPr/>
            </p:nvSpPr>
            <p:spPr>
              <a:xfrm>
                <a:off x="4129864" y="3324225"/>
                <a:ext cx="455695" cy="267841"/>
              </a:xfrm>
              <a:prstGeom prst="flowChartMerg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cxnSp>
            <p:nvCxnSpPr>
              <p:cNvPr id="43" name="ตัวเชื่อมต่อตรง 42"/>
              <p:cNvCxnSpPr>
                <a:stCxn id="42" idx="2"/>
              </p:cNvCxnSpPr>
              <p:nvPr/>
            </p:nvCxnSpPr>
            <p:spPr>
              <a:xfrm>
                <a:off x="4357712" y="3592066"/>
                <a:ext cx="0" cy="124966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4" name="ตัวเชื่อมต่อตรง 43"/>
              <p:cNvCxnSpPr>
                <a:endCxn id="41" idx="3"/>
              </p:cNvCxnSpPr>
              <p:nvPr/>
            </p:nvCxnSpPr>
            <p:spPr>
              <a:xfrm flipH="1">
                <a:off x="4091690" y="3717032"/>
                <a:ext cx="266022" cy="18053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5" name="ตัวเชื่อมต่อตรง 44"/>
              <p:cNvCxnSpPr/>
              <p:nvPr/>
            </p:nvCxnSpPr>
            <p:spPr>
              <a:xfrm>
                <a:off x="4357712" y="3717032"/>
                <a:ext cx="286296" cy="18053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6" name="วงรี 45"/>
              <p:cNvSpPr/>
              <p:nvPr/>
            </p:nvSpPr>
            <p:spPr>
              <a:xfrm>
                <a:off x="3877164" y="2903798"/>
                <a:ext cx="288032" cy="330324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7" name="วงรี 46"/>
              <p:cNvSpPr/>
              <p:nvPr/>
            </p:nvSpPr>
            <p:spPr>
              <a:xfrm>
                <a:off x="4540386" y="2888754"/>
                <a:ext cx="288032" cy="330324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</p:grpSp>
        <p:sp>
          <p:nvSpPr>
            <p:cNvPr id="26" name="แผนผังลําดับงาน: การดำเนินการด้วยตนเอง 25"/>
            <p:cNvSpPr/>
            <p:nvPr/>
          </p:nvSpPr>
          <p:spPr>
            <a:xfrm rot="10800000">
              <a:off x="3287864" y="4280454"/>
              <a:ext cx="2064214" cy="2170009"/>
            </a:xfrm>
            <a:prstGeom prst="flowChartManualOperation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7" name="วงรี 26"/>
            <p:cNvSpPr/>
            <p:nvPr/>
          </p:nvSpPr>
          <p:spPr>
            <a:xfrm rot="3936090">
              <a:off x="2405488" y="3331460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8" name="วงรี 27"/>
            <p:cNvSpPr/>
            <p:nvPr/>
          </p:nvSpPr>
          <p:spPr>
            <a:xfrm rot="4513656">
              <a:off x="5047099" y="4521001"/>
              <a:ext cx="472048" cy="619450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9" name="วงรี 28"/>
            <p:cNvSpPr/>
            <p:nvPr/>
          </p:nvSpPr>
          <p:spPr>
            <a:xfrm rot="3936090">
              <a:off x="3606002" y="6493327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0" name="วงรี 29"/>
            <p:cNvSpPr/>
            <p:nvPr/>
          </p:nvSpPr>
          <p:spPr>
            <a:xfrm rot="3936090">
              <a:off x="5002866" y="6402061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1" name="แผนผังลำดับงาน: ผสาน 30"/>
            <p:cNvSpPr/>
            <p:nvPr/>
          </p:nvSpPr>
          <p:spPr>
            <a:xfrm rot="20004760">
              <a:off x="2174227" y="2928596"/>
              <a:ext cx="835297" cy="1271978"/>
            </a:xfrm>
            <a:prstGeom prst="flowChartMerg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2" name="วงรี 31"/>
            <p:cNvSpPr/>
            <p:nvPr/>
          </p:nvSpPr>
          <p:spPr>
            <a:xfrm rot="19547829">
              <a:off x="2454558" y="3331242"/>
              <a:ext cx="360040" cy="10382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3" name="วงรี 32"/>
            <p:cNvSpPr/>
            <p:nvPr/>
          </p:nvSpPr>
          <p:spPr>
            <a:xfrm rot="19547829">
              <a:off x="2525787" y="3550361"/>
              <a:ext cx="360040" cy="10382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4" name="เมฆ 33"/>
            <p:cNvSpPr/>
            <p:nvPr/>
          </p:nvSpPr>
          <p:spPr>
            <a:xfrm rot="20697346">
              <a:off x="1622479" y="2278392"/>
              <a:ext cx="1062053" cy="978803"/>
            </a:xfrm>
            <a:prstGeom prst="cloud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5" name="แผนผังลำดับงาน: หน่วงเวลา 34"/>
            <p:cNvSpPr/>
            <p:nvPr/>
          </p:nvSpPr>
          <p:spPr>
            <a:xfrm rot="5400000">
              <a:off x="3728491" y="4979399"/>
              <a:ext cx="1196880" cy="899534"/>
            </a:xfrm>
            <a:prstGeom prst="flowChartDelay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7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 txBox="1">
            <a:spLocks/>
          </p:cNvSpPr>
          <p:nvPr/>
        </p:nvSpPr>
        <p:spPr>
          <a:xfrm>
            <a:off x="8719120" y="6381328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latin typeface="Angsana New" pitchFamily="18" charset="-34"/>
                <a:cs typeface="Angsana New" pitchFamily="18" charset="-34"/>
              </a:rPr>
              <a:pPr/>
              <a:t>50</a:t>
            </a:fld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121176" y="3925016"/>
            <a:ext cx="2736304" cy="944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ผู้นำในอุดมคติ</a:t>
            </a:r>
            <a:endParaRPr lang="th-TH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ลูกศรขวาท้ายบาก 9"/>
          <p:cNvSpPr/>
          <p:nvPr/>
        </p:nvSpPr>
        <p:spPr>
          <a:xfrm rot="19630859">
            <a:off x="5924285" y="3662885"/>
            <a:ext cx="472672" cy="38572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ท้ายบาก 20"/>
          <p:cNvSpPr/>
          <p:nvPr/>
        </p:nvSpPr>
        <p:spPr>
          <a:xfrm rot="16200000">
            <a:off x="4217277" y="3148150"/>
            <a:ext cx="544101" cy="38572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ขวาท้ายบาก 26"/>
          <p:cNvSpPr/>
          <p:nvPr/>
        </p:nvSpPr>
        <p:spPr>
          <a:xfrm rot="13519857">
            <a:off x="2543614" y="3632550"/>
            <a:ext cx="528940" cy="38572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ลูกศรขวาท้ายบาก 30"/>
          <p:cNvSpPr/>
          <p:nvPr/>
        </p:nvSpPr>
        <p:spPr>
          <a:xfrm rot="8483780">
            <a:off x="2525932" y="4853203"/>
            <a:ext cx="545583" cy="38572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ลูกศรขวาท้ายบาก 34"/>
          <p:cNvSpPr/>
          <p:nvPr/>
        </p:nvSpPr>
        <p:spPr>
          <a:xfrm rot="2350671">
            <a:off x="5925705" y="4832431"/>
            <a:ext cx="476925" cy="38572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ลูกศรขวาท้ายบาก 35"/>
          <p:cNvSpPr/>
          <p:nvPr/>
        </p:nvSpPr>
        <p:spPr>
          <a:xfrm rot="5400000">
            <a:off x="4229111" y="5151626"/>
            <a:ext cx="534615" cy="38572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3265192" y="2276872"/>
            <a:ext cx="2592288" cy="666689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A84B18"/>
                </a:solidFill>
              </a:rPr>
              <a:t>มีความรู้ </a:t>
            </a:r>
            <a:r>
              <a:rPr lang="th-TH" b="1" dirty="0" smtClean="0">
                <a:solidFill>
                  <a:srgbClr val="A84B18"/>
                </a:solidFill>
              </a:rPr>
              <a:t>ความสามารถ</a:t>
            </a:r>
            <a:endParaRPr lang="th-TH" dirty="0">
              <a:solidFill>
                <a:srgbClr val="A84B18"/>
              </a:solidFill>
            </a:endParaRPr>
          </a:p>
        </p:txBody>
      </p:sp>
      <p:sp>
        <p:nvSpPr>
          <p:cNvPr id="37" name="มนมุมสี่เหลี่ยมผืนผ้าด้านทแยงมุม 36"/>
          <p:cNvSpPr/>
          <p:nvPr/>
        </p:nvSpPr>
        <p:spPr>
          <a:xfrm>
            <a:off x="6270848" y="2852936"/>
            <a:ext cx="2592288" cy="666689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A84B18"/>
                </a:solidFill>
              </a:rPr>
              <a:t>คิดแก้ปัญหาได้</a:t>
            </a:r>
            <a:endParaRPr lang="th-TH" dirty="0">
              <a:solidFill>
                <a:srgbClr val="A84B18"/>
              </a:solidFill>
            </a:endParaRPr>
          </a:p>
        </p:txBody>
      </p:sp>
      <p:sp>
        <p:nvSpPr>
          <p:cNvPr id="38" name="มนมุมสี่เหลี่ยมผืนผ้าด้านทแยงมุม 37"/>
          <p:cNvSpPr/>
          <p:nvPr/>
        </p:nvSpPr>
        <p:spPr>
          <a:xfrm>
            <a:off x="6126832" y="5325439"/>
            <a:ext cx="2592288" cy="666689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A84B18"/>
                </a:solidFill>
              </a:rPr>
              <a:t>มี</a:t>
            </a:r>
            <a:r>
              <a:rPr lang="th-TH" b="1" dirty="0" err="1" smtClean="0">
                <a:solidFill>
                  <a:srgbClr val="A84B18"/>
                </a:solidFill>
              </a:rPr>
              <a:t>มนุษย</a:t>
            </a:r>
            <a:r>
              <a:rPr lang="th-TH" b="1" dirty="0" smtClean="0">
                <a:solidFill>
                  <a:srgbClr val="A84B18"/>
                </a:solidFill>
              </a:rPr>
              <a:t>สัมพันธ์</a:t>
            </a:r>
            <a:endParaRPr lang="th-TH" dirty="0">
              <a:solidFill>
                <a:srgbClr val="A84B18"/>
              </a:solidFill>
            </a:endParaRPr>
          </a:p>
        </p:txBody>
      </p:sp>
      <p:sp>
        <p:nvSpPr>
          <p:cNvPr id="40" name="มนมุมสี่เหลี่ยมผืนผ้าด้านทแยงมุม 39"/>
          <p:cNvSpPr/>
          <p:nvPr/>
        </p:nvSpPr>
        <p:spPr>
          <a:xfrm>
            <a:off x="3203848" y="5786647"/>
            <a:ext cx="2592288" cy="81070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A84B18"/>
                </a:solidFill>
              </a:rPr>
              <a:t>มีความยุติธรรม</a:t>
            </a:r>
          </a:p>
          <a:p>
            <a:pPr algn="ctr"/>
            <a:r>
              <a:rPr lang="th-TH" b="1" dirty="0" smtClean="0">
                <a:solidFill>
                  <a:srgbClr val="A84B18"/>
                </a:solidFill>
              </a:rPr>
              <a:t>และซื่อสัตย์สุจริต</a:t>
            </a:r>
            <a:endParaRPr lang="th-TH" dirty="0">
              <a:solidFill>
                <a:srgbClr val="A84B18"/>
              </a:solidFill>
            </a:endParaRPr>
          </a:p>
        </p:txBody>
      </p:sp>
      <p:sp>
        <p:nvSpPr>
          <p:cNvPr id="43" name="มนมุมสี่เหลี่ยมผืนผ้าด้านทแยงมุม 42"/>
          <p:cNvSpPr/>
          <p:nvPr/>
        </p:nvSpPr>
        <p:spPr>
          <a:xfrm>
            <a:off x="222176" y="2708920"/>
            <a:ext cx="2592288" cy="771239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A84B18"/>
                </a:solidFill>
              </a:rPr>
              <a:t>มี</a:t>
            </a:r>
            <a:r>
              <a:rPr lang="th-TH" b="1" dirty="0" smtClean="0">
                <a:solidFill>
                  <a:srgbClr val="A84B18"/>
                </a:solidFill>
              </a:rPr>
              <a:t>ความเป็นประชาธิปไตย</a:t>
            </a:r>
            <a:endParaRPr lang="th-TH" dirty="0">
              <a:solidFill>
                <a:srgbClr val="A84B18"/>
              </a:solidFill>
            </a:endParaRPr>
          </a:p>
        </p:txBody>
      </p:sp>
      <p:sp>
        <p:nvSpPr>
          <p:cNvPr id="44" name="มนมุมสี่เหลี่ยมผืนผ้าด้านทแยงมุม 43"/>
          <p:cNvSpPr/>
          <p:nvPr/>
        </p:nvSpPr>
        <p:spPr>
          <a:xfrm>
            <a:off x="251520" y="5373216"/>
            <a:ext cx="2592288" cy="666689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A84B18"/>
                </a:solidFill>
              </a:rPr>
              <a:t>มีความขยันอดทน</a:t>
            </a:r>
            <a:endParaRPr lang="th-TH" dirty="0">
              <a:solidFill>
                <a:srgbClr val="A84B18"/>
              </a:solidFill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467544" y="1358280"/>
            <a:ext cx="8496944" cy="7745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คำชี้แจง 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นักเรียนแบ่งกลุ่ม ศึกษาค้นคว้าเกี่ยวกับลักษณะของผู้นำในอุดมคติ แล้วเขียน</a:t>
            </a:r>
          </a:p>
          <a:p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แผนที่ความคิดสรุปความรู้</a:t>
            </a: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23" name="TextBox 22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25" name="ตัวเชื่อมต่อตรง 24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29" name="ตัวเชื่อมต่อตรง 28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pic>
        <p:nvPicPr>
          <p:cNvPr id="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3" y="6121766"/>
            <a:ext cx="1382111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2.3 ขั้นตอนของกระบวนการกลุ่ม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5021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1" grpId="0" animBg="1"/>
      <p:bldP spid="27" grpId="0" animBg="1"/>
      <p:bldP spid="31" grpId="0" animBg="1"/>
      <p:bldP spid="35" grpId="0" animBg="1"/>
      <p:bldP spid="36" grpId="0" animBg="1"/>
      <p:bldP spid="6" grpId="0" animBg="1"/>
      <p:bldP spid="37" grpId="0" animBg="1"/>
      <p:bldP spid="38" grpId="0" animBg="1"/>
      <p:bldP spid="40" grpId="0" animBg="1"/>
      <p:bldP spid="43" grpId="0" animBg="1"/>
      <p:bldP spid="44" grpId="0" animBg="1"/>
      <p:bldP spid="28" grpId="0"/>
      <p:bldP spid="28" grpId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9"/>
          <p:cNvSpPr/>
          <p:nvPr/>
        </p:nvSpPr>
        <p:spPr>
          <a:xfrm>
            <a:off x="2661363" y="1620089"/>
            <a:ext cx="3834561" cy="584775"/>
          </a:xfrm>
          <a:prstGeom prst="rect">
            <a:avLst/>
          </a:prstGeom>
          <a:solidFill>
            <a:srgbClr val="F9B9EB"/>
          </a:solidFill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ขั้นตอนที่ </a:t>
            </a:r>
            <a:r>
              <a:rPr lang="th-TH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2 การกำหนดเป้าหมาย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51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3644433" y="2636912"/>
            <a:ext cx="4960015" cy="1152128"/>
            <a:chOff x="3074332" y="-389903"/>
            <a:chExt cx="2897086" cy="1372923"/>
          </a:xfrm>
        </p:grpSpPr>
        <p:sp>
          <p:nvSpPr>
            <p:cNvPr id="29" name="คลื่นคู่ 28"/>
            <p:cNvSpPr/>
            <p:nvPr/>
          </p:nvSpPr>
          <p:spPr>
            <a:xfrm>
              <a:off x="3074332" y="-389903"/>
              <a:ext cx="2897086" cy="1372923"/>
            </a:xfrm>
            <a:prstGeom prst="doubleWav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30" name="คลื่นคู่ 4"/>
            <p:cNvSpPr/>
            <p:nvPr/>
          </p:nvSpPr>
          <p:spPr>
            <a:xfrm>
              <a:off x="3074332" y="43262"/>
              <a:ext cx="2897086" cy="689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</a:pPr>
              <a:r>
                <a:rPr lang="th-TH" sz="2800" kern="12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    1. เป้าหมายที่ตั้งขึ้นได้รับการยอมรับ              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        </a:t>
              </a:r>
              <a:r>
                <a:rPr lang="th-TH" sz="2800" kern="12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จากผู้ปฏิบัติงาน</a:t>
              </a:r>
              <a:endParaRPr lang="th-TH" sz="2800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1" name="กลุ่ม 30"/>
          <p:cNvGrpSpPr/>
          <p:nvPr/>
        </p:nvGrpSpPr>
        <p:grpSpPr>
          <a:xfrm>
            <a:off x="2956990" y="2872909"/>
            <a:ext cx="5647458" cy="1771821"/>
            <a:chOff x="3032895" y="2253648"/>
            <a:chExt cx="6730958" cy="1596980"/>
          </a:xfrm>
        </p:grpSpPr>
        <p:sp>
          <p:nvSpPr>
            <p:cNvPr id="32" name="คลื่นคู่ 31"/>
            <p:cNvSpPr/>
            <p:nvPr/>
          </p:nvSpPr>
          <p:spPr>
            <a:xfrm>
              <a:off x="3827082" y="3079376"/>
              <a:ext cx="5936771" cy="771252"/>
            </a:xfrm>
            <a:prstGeom prst="doubleWav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2. เป้าหมาย</a:t>
              </a: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มีความแน่นอน</a:t>
              </a:r>
            </a:p>
            <a:p>
              <a:endParaRPr lang="th-TH" dirty="0"/>
            </a:p>
          </p:txBody>
        </p:sp>
        <p:sp>
          <p:nvSpPr>
            <p:cNvPr id="33" name="คลื่นคู่ 4"/>
            <p:cNvSpPr/>
            <p:nvPr/>
          </p:nvSpPr>
          <p:spPr>
            <a:xfrm>
              <a:off x="3032895" y="2253648"/>
              <a:ext cx="1981471" cy="578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800" kern="12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4" name="กลุ่ม 33"/>
          <p:cNvGrpSpPr/>
          <p:nvPr/>
        </p:nvGrpSpPr>
        <p:grpSpPr>
          <a:xfrm>
            <a:off x="3617874" y="4663297"/>
            <a:ext cx="4986574" cy="1285983"/>
            <a:chOff x="352748" y="2758034"/>
            <a:chExt cx="2268963" cy="1159084"/>
          </a:xfrm>
        </p:grpSpPr>
        <p:sp>
          <p:nvSpPr>
            <p:cNvPr id="35" name="คลื่นคู่ 34"/>
            <p:cNvSpPr/>
            <p:nvPr/>
          </p:nvSpPr>
          <p:spPr>
            <a:xfrm>
              <a:off x="352748" y="2758034"/>
              <a:ext cx="2268963" cy="1159084"/>
            </a:xfrm>
            <a:prstGeom prst="doubleWav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6" name="คลื่นคู่ 4"/>
            <p:cNvSpPr/>
            <p:nvPr/>
          </p:nvSpPr>
          <p:spPr>
            <a:xfrm>
              <a:off x="352748" y="2934180"/>
              <a:ext cx="2268963" cy="869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</a:pPr>
              <a:r>
                <a:rPr lang="th-TH" sz="2800" kern="12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   3. เป้าหมายที่กำหนดไว้นั้นควรเป็นเป้าหมาย       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</a:pP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      </a:t>
              </a:r>
              <a:r>
                <a:rPr lang="th-TH" sz="2800" kern="12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ที่สมาชิกในกลุ่มสามารถปฏิบัติตามได้</a:t>
              </a:r>
              <a:endParaRPr lang="th-TH" sz="2800" kern="1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7" name="วงรี 36"/>
          <p:cNvSpPr/>
          <p:nvPr/>
        </p:nvSpPr>
        <p:spPr>
          <a:xfrm>
            <a:off x="539552" y="3284984"/>
            <a:ext cx="1945403" cy="18585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TextBox 37"/>
          <p:cNvSpPr txBox="1"/>
          <p:nvPr/>
        </p:nvSpPr>
        <p:spPr>
          <a:xfrm>
            <a:off x="755576" y="3771037"/>
            <a:ext cx="1537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ลักษณะของเป้าหมายที่ดี</a:t>
            </a:r>
            <a:endParaRPr lang="th-TH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2490416" y="3212976"/>
            <a:ext cx="1132919" cy="2127997"/>
            <a:chOff x="2490416" y="2996952"/>
            <a:chExt cx="1132919" cy="1822835"/>
          </a:xfrm>
        </p:grpSpPr>
        <p:cxnSp>
          <p:nvCxnSpPr>
            <p:cNvPr id="39" name="ตัวเชื่อมต่อตรง 38"/>
            <p:cNvCxnSpPr/>
            <p:nvPr/>
          </p:nvCxnSpPr>
          <p:spPr>
            <a:xfrm flipV="1">
              <a:off x="2490416" y="3883627"/>
              <a:ext cx="1132919" cy="1"/>
            </a:xfrm>
            <a:prstGeom prst="line">
              <a:avLst/>
            </a:prstGeom>
            <a:ln w="28575">
              <a:prstDash val="sysDash"/>
              <a:headEnd type="none" w="med" len="med"/>
              <a:tailEnd type="stealth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/>
            <p:cNvCxnSpPr/>
            <p:nvPr/>
          </p:nvCxnSpPr>
          <p:spPr>
            <a:xfrm flipV="1">
              <a:off x="2627784" y="2996952"/>
              <a:ext cx="990090" cy="1"/>
            </a:xfrm>
            <a:prstGeom prst="line">
              <a:avLst/>
            </a:prstGeom>
            <a:ln w="28575">
              <a:prstDash val="sysDash"/>
              <a:headEnd type="none" w="med" len="med"/>
              <a:tailEnd type="stealth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/>
            <p:cNvCxnSpPr/>
            <p:nvPr/>
          </p:nvCxnSpPr>
          <p:spPr>
            <a:xfrm flipV="1">
              <a:off x="2627784" y="4819785"/>
              <a:ext cx="990090" cy="1"/>
            </a:xfrm>
            <a:prstGeom prst="line">
              <a:avLst/>
            </a:prstGeom>
            <a:ln w="28575">
              <a:prstDash val="sysDash"/>
              <a:headEnd type="none" w="med" len="med"/>
              <a:tailEnd type="stealth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/>
            <p:cNvCxnSpPr/>
            <p:nvPr/>
          </p:nvCxnSpPr>
          <p:spPr>
            <a:xfrm flipV="1">
              <a:off x="2627784" y="2996954"/>
              <a:ext cx="0" cy="1822833"/>
            </a:xfrm>
            <a:prstGeom prst="line">
              <a:avLst/>
            </a:prstGeom>
            <a:ln w="28575"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2" name="กลุ่ม 21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23" name="TextBox 22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25" name="ตัวเชื่อมต่อตรง 24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26" name="ตัวเชื่อมต่อตรง 25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pic>
        <p:nvPicPr>
          <p:cNvPr id="4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3" y="6121766"/>
            <a:ext cx="1382111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2.3 ขั้นตอนของกระบวนการกลุ่ม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8394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7" grpId="0" animBg="1"/>
      <p:bldP spid="38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8"/>
          <p:cNvCxnSpPr/>
          <p:nvPr/>
        </p:nvCxnSpPr>
        <p:spPr>
          <a:xfrm>
            <a:off x="4059560" y="2791556"/>
            <a:ext cx="512440" cy="0"/>
          </a:xfrm>
          <a:prstGeom prst="straightConnector1">
            <a:avLst/>
          </a:prstGeom>
          <a:ln w="381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6"/>
          <p:cNvCxnSpPr/>
          <p:nvPr/>
        </p:nvCxnSpPr>
        <p:spPr>
          <a:xfrm>
            <a:off x="4059560" y="3792900"/>
            <a:ext cx="512440" cy="0"/>
          </a:xfrm>
          <a:prstGeom prst="straightConnector1">
            <a:avLst/>
          </a:prstGeom>
          <a:ln w="381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57"/>
          <p:cNvCxnSpPr/>
          <p:nvPr/>
        </p:nvCxnSpPr>
        <p:spPr>
          <a:xfrm>
            <a:off x="4051176" y="5077809"/>
            <a:ext cx="512440" cy="0"/>
          </a:xfrm>
          <a:prstGeom prst="straightConnector1">
            <a:avLst/>
          </a:prstGeom>
          <a:ln w="381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สี่เหลี่ยมผืนผ้า 65"/>
          <p:cNvSpPr/>
          <p:nvPr/>
        </p:nvSpPr>
        <p:spPr>
          <a:xfrm>
            <a:off x="5153877" y="6047012"/>
            <a:ext cx="2850177" cy="766364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thaiDist">
              <a:lnSpc>
                <a:spcPct val="90000"/>
              </a:lnSpc>
            </a:pPr>
            <a:r>
              <a:rPr lang="th-TH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มีด </a:t>
            </a: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ช้อน เขียง แก้วพร้อมจานรอง </a:t>
            </a:r>
            <a:endParaRPr lang="th-TH" sz="24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 algn="thaiDist">
              <a:lnSpc>
                <a:spcPct val="90000"/>
              </a:lnSpc>
            </a:pPr>
            <a:r>
              <a:rPr lang="th-TH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หลอด</a:t>
            </a: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ดูด และที่คั้นน้ำผลไม้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457" y="1897668"/>
            <a:ext cx="6131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การนำแผนที่ความคิดมาใช้ในการวางแผนทำน้ำส้มคั้น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5" name="Straight Connector 3"/>
          <p:cNvCxnSpPr/>
          <p:nvPr/>
        </p:nvCxnSpPr>
        <p:spPr>
          <a:xfrm flipV="1">
            <a:off x="793022" y="2774561"/>
            <a:ext cx="0" cy="575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7"/>
          <p:cNvCxnSpPr/>
          <p:nvPr/>
        </p:nvCxnSpPr>
        <p:spPr>
          <a:xfrm flipH="1">
            <a:off x="1403648" y="5042963"/>
            <a:ext cx="6009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2"/>
          <p:cNvCxnSpPr/>
          <p:nvPr/>
        </p:nvCxnSpPr>
        <p:spPr>
          <a:xfrm flipH="1">
            <a:off x="803838" y="2773553"/>
            <a:ext cx="11758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3"/>
          <p:cNvCxnSpPr/>
          <p:nvPr/>
        </p:nvCxnSpPr>
        <p:spPr>
          <a:xfrm flipH="1">
            <a:off x="1331640" y="3836705"/>
            <a:ext cx="632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34"/>
          <p:cNvSpPr/>
          <p:nvPr/>
        </p:nvSpPr>
        <p:spPr>
          <a:xfrm>
            <a:off x="1979712" y="2485521"/>
            <a:ext cx="2236039" cy="57606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เป้าหมายการทำงาน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Rounded Rectangle 52"/>
          <p:cNvSpPr/>
          <p:nvPr/>
        </p:nvSpPr>
        <p:spPr>
          <a:xfrm>
            <a:off x="1988096" y="3548673"/>
            <a:ext cx="2236039" cy="576064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ศึกษาวิธีการทำ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Rounded Rectangle 53"/>
          <p:cNvSpPr/>
          <p:nvPr/>
        </p:nvSpPr>
        <p:spPr>
          <a:xfrm>
            <a:off x="1988096" y="4610915"/>
            <a:ext cx="2236039" cy="86409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เตรียมวัสดุ อุปกรณ์ และเครื่องมือที่ใช้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" name="Rectangle 19"/>
          <p:cNvSpPr/>
          <p:nvPr/>
        </p:nvSpPr>
        <p:spPr>
          <a:xfrm>
            <a:off x="2720484" y="1260049"/>
            <a:ext cx="4399548" cy="584775"/>
          </a:xfrm>
          <a:prstGeom prst="rect">
            <a:avLst/>
          </a:prstGeom>
          <a:solidFill>
            <a:srgbClr val="FFC000"/>
          </a:solidFill>
          <a:ln w="28575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ขั้นตอนที่ </a:t>
            </a:r>
            <a:r>
              <a:rPr lang="th-TH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3 การวางแผนในการทำงาน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4008" y="2511943"/>
            <a:ext cx="2279515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เพื่อให้มีน้ำส้มคั้นไว้ดื่ม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59223" y="3532991"/>
            <a:ext cx="1732492" cy="492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การทำน้ำส้มคั้น 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59224" y="4764778"/>
            <a:ext cx="1732491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วัสดุ (เครื่องปรุง)</a:t>
            </a:r>
          </a:p>
        </p:txBody>
      </p:sp>
      <p:cxnSp>
        <p:nvCxnSpPr>
          <p:cNvPr id="58" name="Straight Connector 74"/>
          <p:cNvCxnSpPr/>
          <p:nvPr/>
        </p:nvCxnSpPr>
        <p:spPr>
          <a:xfrm flipH="1" flipV="1">
            <a:off x="2133332" y="5475012"/>
            <a:ext cx="1745" cy="736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86"/>
          <p:cNvCxnSpPr/>
          <p:nvPr/>
        </p:nvCxnSpPr>
        <p:spPr>
          <a:xfrm>
            <a:off x="2125878" y="6211934"/>
            <a:ext cx="325116" cy="0"/>
          </a:xfrm>
          <a:prstGeom prst="straightConnector1">
            <a:avLst/>
          </a:prstGeom>
          <a:ln w="381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37335" y="5923902"/>
            <a:ext cx="2034665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600" spc="-30" dirty="0" smtClean="0">
                <a:latin typeface="Angsana New" pitchFamily="18" charset="-34"/>
                <a:cs typeface="Angsana New" pitchFamily="18" charset="-34"/>
              </a:rPr>
              <a:t>อุปกรณ์และเครื่องมือ </a:t>
            </a:r>
            <a:endParaRPr lang="th-TH" sz="2600" spc="-3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1" name="Slide Number Placeholder 3"/>
          <p:cNvSpPr txBox="1">
            <a:spLocks/>
          </p:cNvSpPr>
          <p:nvPr/>
        </p:nvSpPr>
        <p:spPr>
          <a:xfrm>
            <a:off x="8676456" y="6525344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52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2" name="รูปภาพ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71574"/>
            <a:ext cx="1688180" cy="268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สี่เหลี่ยมผืนผ้า 63"/>
          <p:cNvSpPr/>
          <p:nvPr/>
        </p:nvSpPr>
        <p:spPr>
          <a:xfrm>
            <a:off x="6967778" y="3546999"/>
            <a:ext cx="2068718" cy="1098762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th-TH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– ขั้นตอน</a:t>
            </a: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ทำ </a:t>
            </a:r>
          </a:p>
          <a:p>
            <a:pPr lvl="0">
              <a:lnSpc>
                <a:spcPct val="90000"/>
              </a:lnSpc>
            </a:pPr>
            <a:r>
              <a:rPr lang="th-TH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– </a:t>
            </a: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ตรวจสอบ</a:t>
            </a:r>
          </a:p>
          <a:p>
            <a:pPr lvl="0">
              <a:lnSpc>
                <a:spcPct val="90000"/>
              </a:lnSpc>
            </a:pP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– การปรับปรุงแก้ไข</a:t>
            </a:r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6971612" y="4771135"/>
            <a:ext cx="2064884" cy="1098762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–</a:t>
            </a:r>
            <a:r>
              <a:rPr lang="en-US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ส้มเขียวหวาน 5 ผล</a:t>
            </a:r>
          </a:p>
          <a:p>
            <a:pPr lvl="0">
              <a:lnSpc>
                <a:spcPct val="90000"/>
              </a:lnSpc>
            </a:pP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– เกลือป่น 1 กรัม</a:t>
            </a:r>
          </a:p>
          <a:p>
            <a:pPr lvl="0">
              <a:lnSpc>
                <a:spcPct val="90000"/>
              </a:lnSpc>
            </a:pPr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– น้ำเชื่อม 1 ช้อนโต๊ะ</a:t>
            </a:r>
          </a:p>
        </p:txBody>
      </p:sp>
      <p:cxnSp>
        <p:nvCxnSpPr>
          <p:cNvPr id="68" name="ตัวเชื่อมต่อหักมุม 67"/>
          <p:cNvCxnSpPr/>
          <p:nvPr/>
        </p:nvCxnSpPr>
        <p:spPr>
          <a:xfrm>
            <a:off x="6391715" y="3750176"/>
            <a:ext cx="576063" cy="306035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ตัวเชื่อมต่อหักมุม 68"/>
          <p:cNvCxnSpPr/>
          <p:nvPr/>
        </p:nvCxnSpPr>
        <p:spPr>
          <a:xfrm>
            <a:off x="6395549" y="5059806"/>
            <a:ext cx="576063" cy="306035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ตัวเชื่อมต่อหักมุม 69"/>
          <p:cNvCxnSpPr/>
          <p:nvPr/>
        </p:nvCxnSpPr>
        <p:spPr>
          <a:xfrm>
            <a:off x="4577814" y="6211934"/>
            <a:ext cx="576063" cy="306035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5" name="กลุ่ม 34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36" name="TextBox 35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37" name="รูปภาพ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38" name="ตัวเชื่อมต่อตรง 37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39" name="ตัวเชื่อมต่อตรง 38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pic>
        <p:nvPicPr>
          <p:cNvPr id="4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3" y="6121766"/>
            <a:ext cx="1382111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2.3 ขั้นตอนของกระบวนการกลุ่ม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319168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5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3" grpId="0"/>
      <p:bldP spid="29" grpId="0" animBg="1"/>
      <p:bldP spid="30" grpId="0" animBg="1"/>
      <p:bldP spid="31" grpId="0" animBg="1"/>
      <p:bldP spid="41" grpId="0" animBg="1"/>
      <p:bldP spid="41" grpId="1" animBg="1"/>
      <p:bldP spid="42" grpId="0" animBg="1"/>
      <p:bldP spid="43" grpId="0" animBg="1"/>
      <p:bldP spid="44" grpId="0" animBg="1"/>
      <p:bldP spid="60" grpId="0" animBg="1"/>
      <p:bldP spid="64" grpId="0" animBg="1"/>
      <p:bldP spid="65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58"/>
          <p:cNvCxnSpPr/>
          <p:nvPr/>
        </p:nvCxnSpPr>
        <p:spPr>
          <a:xfrm>
            <a:off x="3131840" y="2624397"/>
            <a:ext cx="723487" cy="0"/>
          </a:xfrm>
          <a:prstGeom prst="line">
            <a:avLst/>
          </a:prstGeom>
          <a:ln w="3810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8"/>
          <p:cNvSpPr/>
          <p:nvPr/>
        </p:nvSpPr>
        <p:spPr>
          <a:xfrm>
            <a:off x="2743107" y="1307549"/>
            <a:ext cx="4925237" cy="584775"/>
          </a:xfrm>
          <a:prstGeom prst="rect">
            <a:avLst/>
          </a:prstGeom>
          <a:solidFill>
            <a:srgbClr val="F896B9"/>
          </a:solidFill>
          <a:ln w="28575">
            <a:solidFill>
              <a:srgbClr val="7030A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ขั้นตอนที่ </a:t>
            </a:r>
            <a:r>
              <a:rPr lang="th-TH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4 การแบ่งงานตามความสามารถ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Notched Right Arrow 1"/>
          <p:cNvSpPr/>
          <p:nvPr/>
        </p:nvSpPr>
        <p:spPr>
          <a:xfrm>
            <a:off x="395536" y="2212033"/>
            <a:ext cx="2896461" cy="825090"/>
          </a:xfrm>
          <a:prstGeom prst="notched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คุณลักษณะและ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หน้าที่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Round Diagonal Corner Rectangle 48"/>
          <p:cNvSpPr/>
          <p:nvPr/>
        </p:nvSpPr>
        <p:spPr>
          <a:xfrm>
            <a:off x="35496" y="1822379"/>
            <a:ext cx="2390886" cy="562126"/>
          </a:xfrm>
          <a:prstGeom prst="round2DiagRect">
            <a:avLst>
              <a:gd name="adj1" fmla="val 39610"/>
              <a:gd name="adj2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 เลขานุการกลุ่ม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1840" y="2402369"/>
            <a:ext cx="5288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1. คำสั่งจากหัวหน้ากลุ่มไปถ่ายทอดให้แก่สมาชิกในกลุ่ม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8719" y="2932113"/>
            <a:ext cx="451970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2. มี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มนุษย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สัมพันธ์ มีทักษะในการสื่อสาร และ</a:t>
            </a:r>
          </a:p>
          <a:p>
            <a:pPr algn="thaiDist"/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 เป็นผู้ประสานงานที่ดี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3" name="Straight Connector 59"/>
          <p:cNvCxnSpPr/>
          <p:nvPr/>
        </p:nvCxnSpPr>
        <p:spPr>
          <a:xfrm>
            <a:off x="3480005" y="2624397"/>
            <a:ext cx="0" cy="5957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63"/>
          <p:cNvCxnSpPr/>
          <p:nvPr/>
        </p:nvCxnSpPr>
        <p:spPr>
          <a:xfrm>
            <a:off x="3491880" y="3220145"/>
            <a:ext cx="385445" cy="0"/>
          </a:xfrm>
          <a:prstGeom prst="line">
            <a:avLst/>
          </a:prstGeom>
          <a:ln w="3810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53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8" name="Straight Connector 58"/>
          <p:cNvCxnSpPr/>
          <p:nvPr/>
        </p:nvCxnSpPr>
        <p:spPr>
          <a:xfrm>
            <a:off x="4642036" y="4256977"/>
            <a:ext cx="729734" cy="0"/>
          </a:xfrm>
          <a:prstGeom prst="line">
            <a:avLst/>
          </a:prstGeom>
          <a:ln w="3810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9"/>
          <p:cNvCxnSpPr/>
          <p:nvPr/>
        </p:nvCxnSpPr>
        <p:spPr>
          <a:xfrm>
            <a:off x="5002045" y="4248960"/>
            <a:ext cx="2003" cy="534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63"/>
          <p:cNvCxnSpPr/>
          <p:nvPr/>
        </p:nvCxnSpPr>
        <p:spPr>
          <a:xfrm>
            <a:off x="4988326" y="4790008"/>
            <a:ext cx="385445" cy="0"/>
          </a:xfrm>
          <a:prstGeom prst="line">
            <a:avLst/>
          </a:prstGeom>
          <a:ln w="3810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36096" y="4026489"/>
            <a:ext cx="367240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1. รับผิดชอบหน้าที่ที่ได้รับมอบหมาย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36096" y="4547037"/>
            <a:ext cx="367240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2. ปฏิบัติตามคำสั่ง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6096" y="5058382"/>
            <a:ext cx="367240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3. เป็นทั้งผู้ฟังและผู้พูดที่ดี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36096" y="5618854"/>
            <a:ext cx="367240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4. เป็นผู้ตามที่ดีและให้ความร่วมมือ</a:t>
            </a:r>
          </a:p>
          <a:p>
            <a:pPr algn="thaiDist"/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  ในการแก้ปัญหา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36096" y="6379003"/>
            <a:ext cx="367240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5. ยอมรับมติเสียงข้างมาก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66" name="Straight Connector 53"/>
          <p:cNvCxnSpPr/>
          <p:nvPr/>
        </p:nvCxnSpPr>
        <p:spPr>
          <a:xfrm>
            <a:off x="4986324" y="5306784"/>
            <a:ext cx="385445" cy="0"/>
          </a:xfrm>
          <a:prstGeom prst="line">
            <a:avLst/>
          </a:prstGeom>
          <a:ln w="3810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54"/>
          <p:cNvCxnSpPr/>
          <p:nvPr/>
        </p:nvCxnSpPr>
        <p:spPr>
          <a:xfrm>
            <a:off x="4988326" y="5799145"/>
            <a:ext cx="385445" cy="0"/>
          </a:xfrm>
          <a:prstGeom prst="line">
            <a:avLst/>
          </a:prstGeom>
          <a:ln w="3810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5"/>
          <p:cNvCxnSpPr/>
          <p:nvPr/>
        </p:nvCxnSpPr>
        <p:spPr>
          <a:xfrm>
            <a:off x="5001677" y="6640613"/>
            <a:ext cx="385445" cy="0"/>
          </a:xfrm>
          <a:prstGeom prst="line">
            <a:avLst/>
          </a:prstGeom>
          <a:ln w="3810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Notched Right Arrow 1"/>
          <p:cNvSpPr/>
          <p:nvPr/>
        </p:nvSpPr>
        <p:spPr>
          <a:xfrm>
            <a:off x="1689708" y="3828046"/>
            <a:ext cx="2982852" cy="825090"/>
          </a:xfrm>
          <a:prstGeom prst="notch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คุณลักษณะและ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หน้าที่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0" name="Round Diagonal Corner Rectangle 48"/>
          <p:cNvSpPr/>
          <p:nvPr/>
        </p:nvSpPr>
        <p:spPr>
          <a:xfrm>
            <a:off x="1102323" y="3442938"/>
            <a:ext cx="2173533" cy="562126"/>
          </a:xfrm>
          <a:prstGeom prst="round2DiagRect">
            <a:avLst>
              <a:gd name="adj1" fmla="val 39610"/>
              <a:gd name="adj2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2. สมาชิกในกลุ่ม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" name="รูปภาพ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58" y="4611200"/>
            <a:ext cx="3143129" cy="216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Straight Connector 59"/>
          <p:cNvCxnSpPr/>
          <p:nvPr/>
        </p:nvCxnSpPr>
        <p:spPr>
          <a:xfrm>
            <a:off x="5002045" y="4753016"/>
            <a:ext cx="2003" cy="534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9"/>
          <p:cNvCxnSpPr/>
          <p:nvPr/>
        </p:nvCxnSpPr>
        <p:spPr>
          <a:xfrm>
            <a:off x="5004048" y="5257072"/>
            <a:ext cx="2003" cy="534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9"/>
          <p:cNvCxnSpPr/>
          <p:nvPr/>
        </p:nvCxnSpPr>
        <p:spPr>
          <a:xfrm flipH="1">
            <a:off x="5004048" y="5799145"/>
            <a:ext cx="2855" cy="8562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กลุ่ม 31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33" name="TextBox 32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35" name="ตัวเชื่อมต่อตรง 34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36" name="ตัวเชื่อมต่อตรง 35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2.3 ขั้นตอนของกระบวนการกลุ่ม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36504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75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9" grpId="0" animBg="1"/>
      <p:bldP spid="20" grpId="0"/>
      <p:bldP spid="21" grpId="0"/>
      <p:bldP spid="61" grpId="0"/>
      <p:bldP spid="62" grpId="0"/>
      <p:bldP spid="63" grpId="0"/>
      <p:bldP spid="64" grpId="0"/>
      <p:bldP spid="65" grpId="0"/>
      <p:bldP spid="69" grpId="0" animBg="1"/>
      <p:bldP spid="70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6"/>
          <p:cNvSpPr/>
          <p:nvPr/>
        </p:nvSpPr>
        <p:spPr>
          <a:xfrm>
            <a:off x="4680116" y="1553602"/>
            <a:ext cx="4500396" cy="5304398"/>
          </a:xfrm>
          <a:prstGeom prst="roundRect">
            <a:avLst>
              <a:gd name="adj" fmla="val 2831"/>
            </a:avLst>
          </a:prstGeom>
          <a:solidFill>
            <a:srgbClr val="FFCCFF"/>
          </a:solidFill>
          <a:ln w="57150">
            <a:noFill/>
            <a:prstDash val="sysDot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8659" y="3356992"/>
            <a:ext cx="38538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ประสานงาน คือ การจัด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ระเบียบการ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ทำงาน เพื่อให้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สมาชิก       ใน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กลุ่มร่วมมือปฏิบัติงานเป็นน้ำหนึ่งใจเดียวกันซึ่งเป็นหน้าที่อีกอย่างหนึ่งของเลขานุการ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602"/>
            <a:ext cx="4680116" cy="52929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54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2443" y="2708920"/>
            <a:ext cx="220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หน้าที่เลขานุการ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กลุ่ม 9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11" name="TextBox 10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13" name="ตัวเชื่อมต่อตรง 12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14" name="ตัวเชื่อมต่อตรง 13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pic>
        <p:nvPicPr>
          <p:cNvPr id="15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3" y="6121766"/>
            <a:ext cx="1382111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2.3 ขั้นตอนของกระบวนการกลุ่ม</a:t>
            </a:r>
            <a:endParaRPr lang="th-TH" sz="4000" b="1" dirty="0"/>
          </a:p>
        </p:txBody>
      </p:sp>
      <p:sp>
        <p:nvSpPr>
          <p:cNvPr id="17" name="ม้วนกระดาษแนวนอน 16"/>
          <p:cNvSpPr/>
          <p:nvPr/>
        </p:nvSpPr>
        <p:spPr>
          <a:xfrm>
            <a:off x="5948520" y="1553602"/>
            <a:ext cx="2223880" cy="1155318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เรื่องน่ารู้ </a:t>
            </a:r>
          </a:p>
        </p:txBody>
      </p:sp>
      <p:grpSp>
        <p:nvGrpSpPr>
          <p:cNvPr id="18" name="กลุ่ม 17"/>
          <p:cNvGrpSpPr/>
          <p:nvPr/>
        </p:nvGrpSpPr>
        <p:grpSpPr>
          <a:xfrm>
            <a:off x="7380847" y="5149026"/>
            <a:ext cx="1382798" cy="1592342"/>
            <a:chOff x="1622479" y="578011"/>
            <a:chExt cx="4204433" cy="6562077"/>
          </a:xfrm>
        </p:grpSpPr>
        <p:sp>
          <p:nvSpPr>
            <p:cNvPr id="19" name="แผนผังลำดับงาน: สิ้นสุด 18"/>
            <p:cNvSpPr/>
            <p:nvPr/>
          </p:nvSpPr>
          <p:spPr>
            <a:xfrm rot="9014316">
              <a:off x="4674362" y="5688016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0" name="แผนผังลำดับงาน: สิ้นสุด 19"/>
            <p:cNvSpPr/>
            <p:nvPr/>
          </p:nvSpPr>
          <p:spPr>
            <a:xfrm rot="11330935">
              <a:off x="3682915" y="5629621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1" name="แผนผังลำดับงาน: สิ้นสุด 20"/>
            <p:cNvSpPr/>
            <p:nvPr/>
          </p:nvSpPr>
          <p:spPr>
            <a:xfrm rot="9887826">
              <a:off x="4773213" y="3777805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2" name="แผนผังลำดับงาน: สิ้นสุด 21"/>
            <p:cNvSpPr/>
            <p:nvPr/>
          </p:nvSpPr>
          <p:spPr>
            <a:xfrm rot="7703033">
              <a:off x="3032820" y="3495721"/>
              <a:ext cx="609872" cy="1427625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3539927" y="3717032"/>
              <a:ext cx="1643709" cy="2358003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3683049" y="3897570"/>
              <a:ext cx="144016" cy="72008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4782696" y="3920415"/>
              <a:ext cx="144016" cy="72008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grpSp>
          <p:nvGrpSpPr>
            <p:cNvPr id="26" name="กลุ่ม 25"/>
            <p:cNvGrpSpPr/>
            <p:nvPr/>
          </p:nvGrpSpPr>
          <p:grpSpPr>
            <a:xfrm>
              <a:off x="2960787" y="578011"/>
              <a:ext cx="2866125" cy="3643077"/>
              <a:chOff x="2960787" y="578011"/>
              <a:chExt cx="2866125" cy="3643077"/>
            </a:xfrm>
          </p:grpSpPr>
          <p:grpSp>
            <p:nvGrpSpPr>
              <p:cNvPr id="37" name="กลุ่ม 36"/>
              <p:cNvGrpSpPr/>
              <p:nvPr/>
            </p:nvGrpSpPr>
            <p:grpSpPr>
              <a:xfrm>
                <a:off x="2960787" y="1628800"/>
                <a:ext cx="1002804" cy="1010663"/>
                <a:chOff x="2960787" y="1628800"/>
                <a:chExt cx="1002804" cy="1010663"/>
              </a:xfrm>
            </p:grpSpPr>
            <p:sp>
              <p:nvSpPr>
                <p:cNvPr id="55" name="วงรี 54"/>
                <p:cNvSpPr/>
                <p:nvPr/>
              </p:nvSpPr>
              <p:spPr>
                <a:xfrm>
                  <a:off x="2960787" y="1628800"/>
                  <a:ext cx="999728" cy="944488"/>
                </a:xfrm>
                <a:prstGeom prst="ellipse">
                  <a:avLst/>
                </a:prstGeom>
                <a:solidFill>
                  <a:srgbClr val="6633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6" name="วงรี 55"/>
                <p:cNvSpPr/>
                <p:nvPr/>
              </p:nvSpPr>
              <p:spPr>
                <a:xfrm>
                  <a:off x="3116263" y="1847375"/>
                  <a:ext cx="847328" cy="792088"/>
                </a:xfrm>
                <a:prstGeom prst="ellipse">
                  <a:avLst/>
                </a:prstGeom>
                <a:solidFill>
                  <a:srgbClr val="A452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grpSp>
            <p:nvGrpSpPr>
              <p:cNvPr id="38" name="กลุ่ม 37"/>
              <p:cNvGrpSpPr/>
              <p:nvPr/>
            </p:nvGrpSpPr>
            <p:grpSpPr>
              <a:xfrm rot="5400000">
                <a:off x="4824690" y="1801288"/>
                <a:ext cx="1059955" cy="944488"/>
                <a:chOff x="5261570" y="1179587"/>
                <a:chExt cx="1059955" cy="944488"/>
              </a:xfrm>
            </p:grpSpPr>
            <p:sp>
              <p:nvSpPr>
                <p:cNvPr id="53" name="วงรี 52"/>
                <p:cNvSpPr/>
                <p:nvPr/>
              </p:nvSpPr>
              <p:spPr>
                <a:xfrm>
                  <a:off x="5261570" y="1179587"/>
                  <a:ext cx="999728" cy="944488"/>
                </a:xfrm>
                <a:prstGeom prst="ellipse">
                  <a:avLst/>
                </a:prstGeom>
                <a:solidFill>
                  <a:srgbClr val="6633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4" name="วงรี 53"/>
                <p:cNvSpPr/>
                <p:nvPr/>
              </p:nvSpPr>
              <p:spPr>
                <a:xfrm>
                  <a:off x="5474197" y="1299431"/>
                  <a:ext cx="847328" cy="792088"/>
                </a:xfrm>
                <a:prstGeom prst="ellipse">
                  <a:avLst/>
                </a:prstGeom>
                <a:solidFill>
                  <a:srgbClr val="A452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sp>
            <p:nvSpPr>
              <p:cNvPr id="39" name="วงรี 38"/>
              <p:cNvSpPr/>
              <p:nvPr/>
            </p:nvSpPr>
            <p:spPr>
              <a:xfrm>
                <a:off x="2987824" y="1916832"/>
                <a:ext cx="2664296" cy="2304256"/>
              </a:xfrm>
              <a:prstGeom prst="ellipse">
                <a:avLst/>
              </a:prstGeom>
              <a:solidFill>
                <a:srgbClr val="6633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0" name="วงรี 39"/>
              <p:cNvSpPr/>
              <p:nvPr/>
            </p:nvSpPr>
            <p:spPr>
              <a:xfrm>
                <a:off x="4540386" y="947841"/>
                <a:ext cx="684076" cy="576064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grpSp>
            <p:nvGrpSpPr>
              <p:cNvPr id="41" name="กลุ่ม 40"/>
              <p:cNvGrpSpPr/>
              <p:nvPr/>
            </p:nvGrpSpPr>
            <p:grpSpPr>
              <a:xfrm>
                <a:off x="3501630" y="578011"/>
                <a:ext cx="1488759" cy="1798983"/>
                <a:chOff x="3501630" y="578011"/>
                <a:chExt cx="1488759" cy="1798983"/>
              </a:xfrm>
            </p:grpSpPr>
            <p:sp>
              <p:nvSpPr>
                <p:cNvPr id="49" name="แผนผังลําดับงาน: การดำเนินการด้วยตนเอง 48"/>
                <p:cNvSpPr/>
                <p:nvPr/>
              </p:nvSpPr>
              <p:spPr>
                <a:xfrm rot="10800000">
                  <a:off x="3683049" y="1110111"/>
                  <a:ext cx="1307340" cy="1266883"/>
                </a:xfrm>
                <a:prstGeom prst="flowChartManualOperation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0" name="วงรี 49"/>
                <p:cNvSpPr/>
                <p:nvPr/>
              </p:nvSpPr>
              <p:spPr>
                <a:xfrm>
                  <a:off x="3843668" y="578011"/>
                  <a:ext cx="952607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1" name="วงรี 50"/>
                <p:cNvSpPr/>
                <p:nvPr/>
              </p:nvSpPr>
              <p:spPr>
                <a:xfrm>
                  <a:off x="3501630" y="947841"/>
                  <a:ext cx="684076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2" name="วงรี 51"/>
                <p:cNvSpPr/>
                <p:nvPr/>
              </p:nvSpPr>
              <p:spPr>
                <a:xfrm>
                  <a:off x="3877164" y="1021904"/>
                  <a:ext cx="919111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sp>
            <p:nvSpPr>
              <p:cNvPr id="42" name="วงรี 41"/>
              <p:cNvSpPr/>
              <p:nvPr/>
            </p:nvSpPr>
            <p:spPr>
              <a:xfrm>
                <a:off x="3981500" y="3160018"/>
                <a:ext cx="752425" cy="864096"/>
              </a:xfrm>
              <a:prstGeom prst="ellipse">
                <a:avLst/>
              </a:prstGeom>
              <a:solidFill>
                <a:srgbClr val="A452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3" name="แผนผังลำดับงาน: ผสาน 42"/>
              <p:cNvSpPr/>
              <p:nvPr/>
            </p:nvSpPr>
            <p:spPr>
              <a:xfrm>
                <a:off x="4129864" y="3324225"/>
                <a:ext cx="455695" cy="267841"/>
              </a:xfrm>
              <a:prstGeom prst="flowChartMerg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cxnSp>
            <p:nvCxnSpPr>
              <p:cNvPr id="44" name="ตัวเชื่อมต่อตรง 43"/>
              <p:cNvCxnSpPr>
                <a:stCxn id="43" idx="2"/>
              </p:cNvCxnSpPr>
              <p:nvPr/>
            </p:nvCxnSpPr>
            <p:spPr>
              <a:xfrm>
                <a:off x="4357712" y="3592066"/>
                <a:ext cx="0" cy="124966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5" name="ตัวเชื่อมต่อตรง 44"/>
              <p:cNvCxnSpPr>
                <a:endCxn id="42" idx="3"/>
              </p:cNvCxnSpPr>
              <p:nvPr/>
            </p:nvCxnSpPr>
            <p:spPr>
              <a:xfrm flipH="1">
                <a:off x="4091690" y="3717032"/>
                <a:ext cx="266022" cy="18053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6" name="ตัวเชื่อมต่อตรง 45"/>
              <p:cNvCxnSpPr/>
              <p:nvPr/>
            </p:nvCxnSpPr>
            <p:spPr>
              <a:xfrm>
                <a:off x="4357712" y="3717032"/>
                <a:ext cx="286296" cy="18053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7" name="วงรี 46"/>
              <p:cNvSpPr/>
              <p:nvPr/>
            </p:nvSpPr>
            <p:spPr>
              <a:xfrm>
                <a:off x="3877164" y="2903798"/>
                <a:ext cx="288032" cy="330324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8" name="วงรี 47"/>
              <p:cNvSpPr/>
              <p:nvPr/>
            </p:nvSpPr>
            <p:spPr>
              <a:xfrm>
                <a:off x="4540386" y="2888754"/>
                <a:ext cx="288032" cy="330324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</p:grpSp>
        <p:sp>
          <p:nvSpPr>
            <p:cNvPr id="27" name="แผนผังลําดับงาน: การดำเนินการด้วยตนเอง 26"/>
            <p:cNvSpPr/>
            <p:nvPr/>
          </p:nvSpPr>
          <p:spPr>
            <a:xfrm rot="10800000">
              <a:off x="3287864" y="4280454"/>
              <a:ext cx="2064214" cy="2170009"/>
            </a:xfrm>
            <a:prstGeom prst="flowChartManualOperation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8" name="วงรี 27"/>
            <p:cNvSpPr/>
            <p:nvPr/>
          </p:nvSpPr>
          <p:spPr>
            <a:xfrm rot="3936090">
              <a:off x="2405488" y="3331460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9" name="วงรี 28"/>
            <p:cNvSpPr/>
            <p:nvPr/>
          </p:nvSpPr>
          <p:spPr>
            <a:xfrm rot="4513656">
              <a:off x="5047099" y="4521001"/>
              <a:ext cx="472048" cy="619450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0" name="วงรี 29"/>
            <p:cNvSpPr/>
            <p:nvPr/>
          </p:nvSpPr>
          <p:spPr>
            <a:xfrm rot="3936090">
              <a:off x="3606002" y="6493327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1" name="วงรี 30"/>
            <p:cNvSpPr/>
            <p:nvPr/>
          </p:nvSpPr>
          <p:spPr>
            <a:xfrm rot="3936090">
              <a:off x="5002866" y="6402061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2" name="แผนผังลำดับงาน: ผสาน 31"/>
            <p:cNvSpPr/>
            <p:nvPr/>
          </p:nvSpPr>
          <p:spPr>
            <a:xfrm rot="20004760">
              <a:off x="2174227" y="2928596"/>
              <a:ext cx="835297" cy="1271978"/>
            </a:xfrm>
            <a:prstGeom prst="flowChartMerg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3" name="วงรี 32"/>
            <p:cNvSpPr/>
            <p:nvPr/>
          </p:nvSpPr>
          <p:spPr>
            <a:xfrm rot="19547829">
              <a:off x="2454558" y="3331242"/>
              <a:ext cx="360040" cy="10382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4" name="วงรี 33"/>
            <p:cNvSpPr/>
            <p:nvPr/>
          </p:nvSpPr>
          <p:spPr>
            <a:xfrm rot="19547829">
              <a:off x="2525787" y="3550361"/>
              <a:ext cx="360040" cy="10382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5" name="เมฆ 34"/>
            <p:cNvSpPr/>
            <p:nvPr/>
          </p:nvSpPr>
          <p:spPr>
            <a:xfrm rot="20697346">
              <a:off x="1622479" y="2278392"/>
              <a:ext cx="1062053" cy="978803"/>
            </a:xfrm>
            <a:prstGeom prst="cloud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6" name="แผนผังลำดับงาน: หน่วงเวลา 35"/>
            <p:cNvSpPr/>
            <p:nvPr/>
          </p:nvSpPr>
          <p:spPr>
            <a:xfrm rot="5400000">
              <a:off x="3728491" y="4979399"/>
              <a:ext cx="1196880" cy="899534"/>
            </a:xfrm>
            <a:prstGeom prst="flowChartDelay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0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1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8"/>
          <p:cNvSpPr/>
          <p:nvPr/>
        </p:nvSpPr>
        <p:spPr>
          <a:xfrm>
            <a:off x="2483768" y="1620089"/>
            <a:ext cx="4606967" cy="584775"/>
          </a:xfrm>
          <a:prstGeom prst="rect">
            <a:avLst/>
          </a:prstGeom>
          <a:solidFill>
            <a:srgbClr val="FF9933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ขั้นตอนที่ </a:t>
            </a:r>
            <a:r>
              <a:rPr lang="th-TH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5 การปฏิบัติตามบทบาทหน้าที่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Rectangle 17"/>
          <p:cNvSpPr/>
          <p:nvPr/>
        </p:nvSpPr>
        <p:spPr>
          <a:xfrm>
            <a:off x="833860" y="2996952"/>
            <a:ext cx="7554564" cy="288032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ดาหลา ใจงาม</a:t>
            </a:r>
          </a:p>
          <a:p>
            <a:pPr algn="thaiDist"/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มีบทบาทหน้าที่เป็นหัวหน้ากลุ่ม จึงเป็นผู้นำในการทำกิจกรรม</a:t>
            </a:r>
          </a:p>
          <a:p>
            <a:pPr algn="thaiDist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นิดา รักเรียน</a:t>
            </a:r>
          </a:p>
          <a:p>
            <a:pPr algn="thaiDist"/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มีหน้าที่จดบันทึกผลการทำน้ำส้มคั้น</a:t>
            </a:r>
          </a:p>
          <a:p>
            <a:pPr algn="thaiDist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สมชาย แสนขยัน และภาคภูมิ ผู้กล้า</a:t>
            </a:r>
          </a:p>
          <a:p>
            <a:pPr algn="thaiDist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ลงมือทำน้ำส้มคั้นตามบทบาทหน้าที่ที่หัวหน้ากลุ่มมอบหมาย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55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7220" y="2329716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การปฏิบัติงานตามบทบาทหน้าที่ในการทำน้ำส้มคั้น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12" name="TextBox 11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14" name="ตัวเชื่อมต่อตรง 13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15" name="ตัวเชื่อมต่อตรง 14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pic>
        <p:nvPicPr>
          <p:cNvPr id="1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3" y="6121766"/>
            <a:ext cx="1382111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2.3 ขั้นตอนของกระบวนการกลุ่ม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8684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3" grpId="0" animBg="1"/>
      <p:bldP spid="4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5"/>
          <p:cNvSpPr/>
          <p:nvPr/>
        </p:nvSpPr>
        <p:spPr>
          <a:xfrm>
            <a:off x="2202012" y="1700808"/>
            <a:ext cx="517311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ysClr val="windowText" lastClr="000000"/>
                </a:solidFill>
              </a:rPr>
              <a:t> ขั้นตอน</a:t>
            </a:r>
            <a:r>
              <a:rPr lang="th-TH" sz="3200" b="1" dirty="0">
                <a:solidFill>
                  <a:sysClr val="windowText" lastClr="000000"/>
                </a:solidFill>
              </a:rPr>
              <a:t>ที่ </a:t>
            </a:r>
            <a:r>
              <a:rPr lang="th-TH" sz="3200" b="1" dirty="0" smtClean="0">
                <a:solidFill>
                  <a:sysClr val="windowText" lastClr="000000"/>
                </a:solidFill>
              </a:rPr>
              <a:t>6 การประเมินผลและปรับปรุงงาน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34" name="Rectangle 66"/>
          <p:cNvSpPr/>
          <p:nvPr/>
        </p:nvSpPr>
        <p:spPr>
          <a:xfrm>
            <a:off x="833860" y="3077670"/>
            <a:ext cx="7554564" cy="265558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73000">
                <a:srgbClr val="9BFFC8"/>
              </a:gs>
              <a:gs pos="100000">
                <a:srgbClr val="B7FFD8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/>
            <a:r>
              <a:rPr lang="th-TH" b="1" dirty="0" smtClean="0">
                <a:solidFill>
                  <a:prstClr val="black"/>
                </a:solidFill>
              </a:rPr>
              <a:t>การประเมินผล  </a:t>
            </a:r>
          </a:p>
          <a:p>
            <a:pPr algn="thaiDist"/>
            <a:r>
              <a:rPr lang="th-TH" dirty="0" smtClean="0">
                <a:solidFill>
                  <a:prstClr val="black"/>
                </a:solidFill>
              </a:rPr>
              <a:t>      เมื่อชิมน้ำส้มคั้นแล้วพบว่าหวานน้อยไป</a:t>
            </a:r>
          </a:p>
          <a:p>
            <a:pPr algn="thaiDist"/>
            <a:endParaRPr lang="th-TH" dirty="0" smtClean="0">
              <a:solidFill>
                <a:prstClr val="black"/>
              </a:solidFill>
            </a:endParaRPr>
          </a:p>
          <a:p>
            <a:pPr algn="thaiDist"/>
            <a:r>
              <a:rPr lang="th-TH" b="1" dirty="0" smtClean="0">
                <a:solidFill>
                  <a:prstClr val="black"/>
                </a:solidFill>
              </a:rPr>
              <a:t>การปรับปรุงการทำงาน  </a:t>
            </a:r>
          </a:p>
          <a:p>
            <a:pPr algn="thaiDist"/>
            <a:r>
              <a:rPr lang="th-TH" dirty="0" smtClean="0">
                <a:solidFill>
                  <a:prstClr val="black"/>
                </a:solidFill>
              </a:rPr>
              <a:t>      เติมน้ำเชื่อมเพื่อเพิ่มความหวาน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prstClr val="black"/>
                </a:solidFill>
              </a:rPr>
              <a:pPr/>
              <a:t>56</a:t>
            </a:fld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93216" y="2482443"/>
            <a:ext cx="472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</a:rPr>
              <a:t>ตัวอย่าง</a:t>
            </a:r>
            <a:r>
              <a:rPr lang="th-TH" dirty="0" smtClean="0">
                <a:solidFill>
                  <a:prstClr val="black"/>
                </a:solidFill>
              </a:rPr>
              <a:t> การประเมินผลและปรับปรุงการทำงาน</a:t>
            </a:r>
            <a:endParaRPr lang="th-TH" dirty="0">
              <a:solidFill>
                <a:prstClr val="black"/>
              </a:solidFill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12" name="TextBox 11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400" b="1" kern="0" dirty="0" smtClean="0">
                  <a:solidFill>
                    <a:srgbClr val="7030A0"/>
                  </a:solidFill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</a:endParaRPr>
            </a:p>
          </p:txBody>
        </p: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14" name="ตัวเชื่อมต่อตรง 13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15" name="ตัวเชื่อมต่อตรง 14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pic>
        <p:nvPicPr>
          <p:cNvPr id="1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3" y="6121766"/>
            <a:ext cx="1382111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2.3 ขั้นตอนของกระบวนการกลุ่ม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3084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7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059832" y="1484784"/>
            <a:ext cx="5328592" cy="1485700"/>
          </a:xfrm>
          <a:prstGeom prst="wedgeRoundRectCallout">
            <a:avLst>
              <a:gd name="adj1" fmla="val -58292"/>
              <a:gd name="adj2" fmla="val 88319"/>
              <a:gd name="adj3" fmla="val 16667"/>
            </a:avLst>
          </a:prstGeom>
          <a:solidFill>
            <a:srgbClr val="F2DCD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ลักษณะที่สำคัญขอ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งการทำงาน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กลุ่มมี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อะไรบ้าง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2704551" cy="3240360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39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62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842" y="2204864"/>
            <a:ext cx="4179271" cy="3178459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" name="Oval 19"/>
          <p:cNvSpPr/>
          <p:nvPr/>
        </p:nvSpPr>
        <p:spPr>
          <a:xfrm>
            <a:off x="1639809" y="1739173"/>
            <a:ext cx="6100543" cy="46421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8"/>
          <p:cNvSpPr/>
          <p:nvPr/>
        </p:nvSpPr>
        <p:spPr>
          <a:xfrm>
            <a:off x="3507168" y="5301208"/>
            <a:ext cx="2514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ลักษณะของกลุ่มงานที่ดี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3991647" y="1273886"/>
            <a:ext cx="1249722" cy="86409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รู้ภารกิจ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ectangle 76"/>
          <p:cNvSpPr/>
          <p:nvPr/>
        </p:nvSpPr>
        <p:spPr>
          <a:xfrm>
            <a:off x="6110437" y="2065974"/>
            <a:ext cx="2133971" cy="86409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หัวหน้ากลุ่ม         </a:t>
            </a:r>
          </a:p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มีความสามารถสูง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ectangle 77"/>
          <p:cNvSpPr/>
          <p:nvPr/>
        </p:nvSpPr>
        <p:spPr>
          <a:xfrm>
            <a:off x="6628779" y="3506134"/>
            <a:ext cx="2384967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มีความหลากหลาย</a:t>
            </a:r>
          </a:p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คล่องตัว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Rectangle 78"/>
          <p:cNvSpPr/>
          <p:nvPr/>
        </p:nvSpPr>
        <p:spPr>
          <a:xfrm>
            <a:off x="6254452" y="5013176"/>
            <a:ext cx="2494012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บรรยากาศการทำงาน</a:t>
            </a:r>
          </a:p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ไม่เคร่งเครียด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Rectangle 79"/>
          <p:cNvSpPr/>
          <p:nvPr/>
        </p:nvSpPr>
        <p:spPr>
          <a:xfrm>
            <a:off x="3630796" y="5949280"/>
            <a:ext cx="2118568" cy="864096"/>
          </a:xfrm>
          <a:prstGeom prst="rect">
            <a:avLst/>
          </a:prstGeom>
          <a:solidFill>
            <a:srgbClr val="F896B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 รับผิดชอบหน้าที่</a:t>
            </a:r>
          </a:p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ที่ได้รับมอบหมาย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Rectangle 80"/>
          <p:cNvSpPr/>
          <p:nvPr/>
        </p:nvSpPr>
        <p:spPr>
          <a:xfrm>
            <a:off x="395536" y="4874286"/>
            <a:ext cx="2808312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6. ทุกคนรับฟังความคิดเห็น</a:t>
            </a:r>
          </a:p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ซึ่งกันและกัน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Rectangle 81"/>
          <p:cNvSpPr/>
          <p:nvPr/>
        </p:nvSpPr>
        <p:spPr>
          <a:xfrm>
            <a:off x="251520" y="3434126"/>
            <a:ext cx="2448272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7.ได้รับข้อมูลพร้อมกัน</a:t>
            </a:r>
          </a:p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ในที่ประชุม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Rectangle 82"/>
          <p:cNvSpPr/>
          <p:nvPr/>
        </p:nvSpPr>
        <p:spPr>
          <a:xfrm>
            <a:off x="680916" y="1705934"/>
            <a:ext cx="2666949" cy="1215504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8. ข้อมูลข่าวสาร      </a:t>
            </a:r>
          </a:p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มีความถูกต้อง   </a:t>
            </a:r>
          </a:p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สมบูรณ์ และทันสมัย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57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25" name="TextBox 24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26" name="รูปภาพ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27" name="ตัวเชื่อมต่อตรง 26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28" name="ตัวเชื่อมต่อตรง 27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2.4 ลักษณะของกลุ่มงานที่ดี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20592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6"/>
          <p:cNvSpPr/>
          <p:nvPr/>
        </p:nvSpPr>
        <p:spPr>
          <a:xfrm>
            <a:off x="4680116" y="1556792"/>
            <a:ext cx="4500396" cy="5301208"/>
          </a:xfrm>
          <a:prstGeom prst="roundRect">
            <a:avLst>
              <a:gd name="adj" fmla="val 2831"/>
            </a:avLst>
          </a:prstGeom>
          <a:solidFill>
            <a:srgbClr val="FFCCFF"/>
          </a:solidFill>
          <a:ln w="57150">
            <a:noFill/>
            <a:prstDash val="sysDot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2" y="1556792"/>
            <a:ext cx="4692878" cy="5301294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4998720" y="3055600"/>
            <a:ext cx="3965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 การสอนงาน คือ การที่หัวหน้ากลุ่มสอนหรือแนะนำสมาชิกในกลุ่มให้เรียนรู้เกี่ยวกับลักษณะงาน วิธีปฏิบัติงาน และมีพฤติกรรมในการทำงานที่เหมาะสมเพื่อให้สามารถทำงานได้สำเร็จตามเป้าหมายอย่างมีประสิทธิภาพ</a:t>
            </a:r>
            <a:endParaRPr lang="th-TH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33400" cy="381000"/>
          </a:xfrm>
        </p:spPr>
        <p:txBody>
          <a:bodyPr>
            <a:normAutofit/>
          </a:bodyPr>
          <a:lstStyle/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58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58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4451" y="2494637"/>
            <a:ext cx="220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การสอนงาน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12" name="TextBox 11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14" name="ตัวเชื่อมต่อตรง 13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15" name="ตัวเชื่อมต่อตรง 14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2.4 ลักษณะของกลุ่มงานที่ดี</a:t>
            </a:r>
            <a:endParaRPr lang="th-TH" sz="4000" b="1" dirty="0"/>
          </a:p>
        </p:txBody>
      </p:sp>
      <p:sp>
        <p:nvSpPr>
          <p:cNvPr id="17" name="ม้วนกระดาษแนวนอน 16"/>
          <p:cNvSpPr/>
          <p:nvPr/>
        </p:nvSpPr>
        <p:spPr>
          <a:xfrm>
            <a:off x="5970811" y="1553602"/>
            <a:ext cx="2223880" cy="1155318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เรื่องน่ารู้ </a:t>
            </a:r>
          </a:p>
        </p:txBody>
      </p:sp>
      <p:grpSp>
        <p:nvGrpSpPr>
          <p:cNvPr id="18" name="กลุ่ม 17"/>
          <p:cNvGrpSpPr/>
          <p:nvPr/>
        </p:nvGrpSpPr>
        <p:grpSpPr>
          <a:xfrm>
            <a:off x="7698777" y="5360735"/>
            <a:ext cx="1064868" cy="1388798"/>
            <a:chOff x="1622479" y="578011"/>
            <a:chExt cx="4204433" cy="6562077"/>
          </a:xfrm>
        </p:grpSpPr>
        <p:sp>
          <p:nvSpPr>
            <p:cNvPr id="19" name="แผนผังลำดับงาน: สิ้นสุด 18"/>
            <p:cNvSpPr/>
            <p:nvPr/>
          </p:nvSpPr>
          <p:spPr>
            <a:xfrm rot="9014316">
              <a:off x="4674362" y="5688016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0" name="แผนผังลำดับงาน: สิ้นสุด 19"/>
            <p:cNvSpPr/>
            <p:nvPr/>
          </p:nvSpPr>
          <p:spPr>
            <a:xfrm rot="11330935">
              <a:off x="3682915" y="5629621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1" name="แผนผังลำดับงาน: สิ้นสุด 20"/>
            <p:cNvSpPr/>
            <p:nvPr/>
          </p:nvSpPr>
          <p:spPr>
            <a:xfrm rot="9887826">
              <a:off x="4773213" y="3777805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2" name="แผนผังลำดับงาน: สิ้นสุด 21"/>
            <p:cNvSpPr/>
            <p:nvPr/>
          </p:nvSpPr>
          <p:spPr>
            <a:xfrm rot="7703033">
              <a:off x="3032820" y="3495721"/>
              <a:ext cx="609872" cy="1427625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3539927" y="3717032"/>
              <a:ext cx="1643709" cy="2358003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3683049" y="3897570"/>
              <a:ext cx="144016" cy="72008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4782696" y="3920415"/>
              <a:ext cx="144016" cy="72008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grpSp>
          <p:nvGrpSpPr>
            <p:cNvPr id="26" name="กลุ่ม 25"/>
            <p:cNvGrpSpPr/>
            <p:nvPr/>
          </p:nvGrpSpPr>
          <p:grpSpPr>
            <a:xfrm>
              <a:off x="2960787" y="578011"/>
              <a:ext cx="2866125" cy="3643077"/>
              <a:chOff x="2960787" y="578011"/>
              <a:chExt cx="2866125" cy="3643077"/>
            </a:xfrm>
          </p:grpSpPr>
          <p:grpSp>
            <p:nvGrpSpPr>
              <p:cNvPr id="37" name="กลุ่ม 36"/>
              <p:cNvGrpSpPr/>
              <p:nvPr/>
            </p:nvGrpSpPr>
            <p:grpSpPr>
              <a:xfrm>
                <a:off x="2960787" y="1628800"/>
                <a:ext cx="1002804" cy="1010663"/>
                <a:chOff x="2960787" y="1628800"/>
                <a:chExt cx="1002804" cy="1010663"/>
              </a:xfrm>
            </p:grpSpPr>
            <p:sp>
              <p:nvSpPr>
                <p:cNvPr id="55" name="วงรี 54"/>
                <p:cNvSpPr/>
                <p:nvPr/>
              </p:nvSpPr>
              <p:spPr>
                <a:xfrm>
                  <a:off x="2960787" y="1628800"/>
                  <a:ext cx="999728" cy="944488"/>
                </a:xfrm>
                <a:prstGeom prst="ellipse">
                  <a:avLst/>
                </a:prstGeom>
                <a:solidFill>
                  <a:srgbClr val="6633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6" name="วงรี 55"/>
                <p:cNvSpPr/>
                <p:nvPr/>
              </p:nvSpPr>
              <p:spPr>
                <a:xfrm>
                  <a:off x="3116263" y="1847375"/>
                  <a:ext cx="847328" cy="792088"/>
                </a:xfrm>
                <a:prstGeom prst="ellipse">
                  <a:avLst/>
                </a:prstGeom>
                <a:solidFill>
                  <a:srgbClr val="A452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grpSp>
            <p:nvGrpSpPr>
              <p:cNvPr id="38" name="กลุ่ม 37"/>
              <p:cNvGrpSpPr/>
              <p:nvPr/>
            </p:nvGrpSpPr>
            <p:grpSpPr>
              <a:xfrm rot="5400000">
                <a:off x="4824690" y="1801288"/>
                <a:ext cx="1059955" cy="944488"/>
                <a:chOff x="5261570" y="1179587"/>
                <a:chExt cx="1059955" cy="944488"/>
              </a:xfrm>
            </p:grpSpPr>
            <p:sp>
              <p:nvSpPr>
                <p:cNvPr id="53" name="วงรี 52"/>
                <p:cNvSpPr/>
                <p:nvPr/>
              </p:nvSpPr>
              <p:spPr>
                <a:xfrm>
                  <a:off x="5261570" y="1179587"/>
                  <a:ext cx="999728" cy="944488"/>
                </a:xfrm>
                <a:prstGeom prst="ellipse">
                  <a:avLst/>
                </a:prstGeom>
                <a:solidFill>
                  <a:srgbClr val="6633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4" name="วงรี 53"/>
                <p:cNvSpPr/>
                <p:nvPr/>
              </p:nvSpPr>
              <p:spPr>
                <a:xfrm>
                  <a:off x="5474197" y="1299431"/>
                  <a:ext cx="847328" cy="792088"/>
                </a:xfrm>
                <a:prstGeom prst="ellipse">
                  <a:avLst/>
                </a:prstGeom>
                <a:solidFill>
                  <a:srgbClr val="A452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sp>
            <p:nvSpPr>
              <p:cNvPr id="39" name="วงรี 38"/>
              <p:cNvSpPr/>
              <p:nvPr/>
            </p:nvSpPr>
            <p:spPr>
              <a:xfrm>
                <a:off x="2987824" y="1916832"/>
                <a:ext cx="2664296" cy="2304256"/>
              </a:xfrm>
              <a:prstGeom prst="ellipse">
                <a:avLst/>
              </a:prstGeom>
              <a:solidFill>
                <a:srgbClr val="6633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0" name="วงรี 39"/>
              <p:cNvSpPr/>
              <p:nvPr/>
            </p:nvSpPr>
            <p:spPr>
              <a:xfrm>
                <a:off x="4540386" y="947841"/>
                <a:ext cx="684076" cy="576064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grpSp>
            <p:nvGrpSpPr>
              <p:cNvPr id="41" name="กลุ่ม 40"/>
              <p:cNvGrpSpPr/>
              <p:nvPr/>
            </p:nvGrpSpPr>
            <p:grpSpPr>
              <a:xfrm>
                <a:off x="3501630" y="578011"/>
                <a:ext cx="1488759" cy="1798983"/>
                <a:chOff x="3501630" y="578011"/>
                <a:chExt cx="1488759" cy="1798983"/>
              </a:xfrm>
            </p:grpSpPr>
            <p:sp>
              <p:nvSpPr>
                <p:cNvPr id="49" name="แผนผังลําดับงาน: การดำเนินการด้วยตนเอง 48"/>
                <p:cNvSpPr/>
                <p:nvPr/>
              </p:nvSpPr>
              <p:spPr>
                <a:xfrm rot="10800000">
                  <a:off x="3683049" y="1110111"/>
                  <a:ext cx="1307340" cy="1266883"/>
                </a:xfrm>
                <a:prstGeom prst="flowChartManualOperation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0" name="วงรี 49"/>
                <p:cNvSpPr/>
                <p:nvPr/>
              </p:nvSpPr>
              <p:spPr>
                <a:xfrm>
                  <a:off x="3843668" y="578011"/>
                  <a:ext cx="952607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1" name="วงรี 50"/>
                <p:cNvSpPr/>
                <p:nvPr/>
              </p:nvSpPr>
              <p:spPr>
                <a:xfrm>
                  <a:off x="3501630" y="947841"/>
                  <a:ext cx="684076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2" name="วงรี 51"/>
                <p:cNvSpPr/>
                <p:nvPr/>
              </p:nvSpPr>
              <p:spPr>
                <a:xfrm>
                  <a:off x="3877164" y="1021904"/>
                  <a:ext cx="919111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sp>
            <p:nvSpPr>
              <p:cNvPr id="42" name="วงรี 41"/>
              <p:cNvSpPr/>
              <p:nvPr/>
            </p:nvSpPr>
            <p:spPr>
              <a:xfrm>
                <a:off x="3981500" y="3160018"/>
                <a:ext cx="752425" cy="864096"/>
              </a:xfrm>
              <a:prstGeom prst="ellipse">
                <a:avLst/>
              </a:prstGeom>
              <a:solidFill>
                <a:srgbClr val="A452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3" name="แผนผังลำดับงาน: ผสาน 42"/>
              <p:cNvSpPr/>
              <p:nvPr/>
            </p:nvSpPr>
            <p:spPr>
              <a:xfrm>
                <a:off x="4129864" y="3324225"/>
                <a:ext cx="455695" cy="267841"/>
              </a:xfrm>
              <a:prstGeom prst="flowChartMerg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cxnSp>
            <p:nvCxnSpPr>
              <p:cNvPr id="44" name="ตัวเชื่อมต่อตรง 43"/>
              <p:cNvCxnSpPr>
                <a:stCxn id="43" idx="2"/>
              </p:cNvCxnSpPr>
              <p:nvPr/>
            </p:nvCxnSpPr>
            <p:spPr>
              <a:xfrm>
                <a:off x="4357712" y="3592066"/>
                <a:ext cx="0" cy="124966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5" name="ตัวเชื่อมต่อตรง 44"/>
              <p:cNvCxnSpPr>
                <a:endCxn id="42" idx="3"/>
              </p:cNvCxnSpPr>
              <p:nvPr/>
            </p:nvCxnSpPr>
            <p:spPr>
              <a:xfrm flipH="1">
                <a:off x="4091690" y="3717032"/>
                <a:ext cx="266022" cy="18053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6" name="ตัวเชื่อมต่อตรง 45"/>
              <p:cNvCxnSpPr/>
              <p:nvPr/>
            </p:nvCxnSpPr>
            <p:spPr>
              <a:xfrm>
                <a:off x="4357712" y="3717032"/>
                <a:ext cx="286296" cy="18053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7" name="วงรี 46"/>
              <p:cNvSpPr/>
              <p:nvPr/>
            </p:nvSpPr>
            <p:spPr>
              <a:xfrm>
                <a:off x="3877164" y="2903798"/>
                <a:ext cx="288032" cy="330324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8" name="วงรี 47"/>
              <p:cNvSpPr/>
              <p:nvPr/>
            </p:nvSpPr>
            <p:spPr>
              <a:xfrm>
                <a:off x="4540386" y="2888754"/>
                <a:ext cx="288032" cy="330324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</p:grpSp>
        <p:sp>
          <p:nvSpPr>
            <p:cNvPr id="27" name="แผนผังลําดับงาน: การดำเนินการด้วยตนเอง 26"/>
            <p:cNvSpPr/>
            <p:nvPr/>
          </p:nvSpPr>
          <p:spPr>
            <a:xfrm rot="10800000">
              <a:off x="3287864" y="4280454"/>
              <a:ext cx="2064214" cy="2170009"/>
            </a:xfrm>
            <a:prstGeom prst="flowChartManualOperation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8" name="วงรี 27"/>
            <p:cNvSpPr/>
            <p:nvPr/>
          </p:nvSpPr>
          <p:spPr>
            <a:xfrm rot="3936090">
              <a:off x="2405488" y="3331460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9" name="วงรี 28"/>
            <p:cNvSpPr/>
            <p:nvPr/>
          </p:nvSpPr>
          <p:spPr>
            <a:xfrm rot="4513656">
              <a:off x="5047099" y="4521001"/>
              <a:ext cx="472048" cy="619450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0" name="วงรี 29"/>
            <p:cNvSpPr/>
            <p:nvPr/>
          </p:nvSpPr>
          <p:spPr>
            <a:xfrm rot="3936090">
              <a:off x="3606002" y="6493327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1" name="วงรี 30"/>
            <p:cNvSpPr/>
            <p:nvPr/>
          </p:nvSpPr>
          <p:spPr>
            <a:xfrm rot="3936090">
              <a:off x="5002866" y="6402061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2" name="แผนผังลำดับงาน: ผสาน 31"/>
            <p:cNvSpPr/>
            <p:nvPr/>
          </p:nvSpPr>
          <p:spPr>
            <a:xfrm rot="20004760">
              <a:off x="2174227" y="2928596"/>
              <a:ext cx="835297" cy="1271978"/>
            </a:xfrm>
            <a:prstGeom prst="flowChartMerg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3" name="วงรี 32"/>
            <p:cNvSpPr/>
            <p:nvPr/>
          </p:nvSpPr>
          <p:spPr>
            <a:xfrm rot="19547829">
              <a:off x="2454558" y="3331242"/>
              <a:ext cx="360040" cy="10382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4" name="วงรี 33"/>
            <p:cNvSpPr/>
            <p:nvPr/>
          </p:nvSpPr>
          <p:spPr>
            <a:xfrm rot="19547829">
              <a:off x="2525787" y="3550361"/>
              <a:ext cx="360040" cy="10382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5" name="เมฆ 34"/>
            <p:cNvSpPr/>
            <p:nvPr/>
          </p:nvSpPr>
          <p:spPr>
            <a:xfrm rot="20697346">
              <a:off x="1622479" y="2278392"/>
              <a:ext cx="1062053" cy="978803"/>
            </a:xfrm>
            <a:prstGeom prst="cloud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6" name="แผนผังลำดับงาน: หน่วงเวลา 35"/>
            <p:cNvSpPr/>
            <p:nvPr/>
          </p:nvSpPr>
          <p:spPr>
            <a:xfrm rot="5400000">
              <a:off x="3728491" y="4979399"/>
              <a:ext cx="1196880" cy="899534"/>
            </a:xfrm>
            <a:prstGeom prst="flowChartDelay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8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Ribbon 1"/>
          <p:cNvSpPr/>
          <p:nvPr/>
        </p:nvSpPr>
        <p:spPr>
          <a:xfrm>
            <a:off x="539552" y="1902771"/>
            <a:ext cx="7756171" cy="662133"/>
          </a:xfrm>
          <a:prstGeom prst="ribbon">
            <a:avLst>
              <a:gd name="adj1" fmla="val 15384"/>
              <a:gd name="adj2" fmla="val 75000"/>
            </a:avLst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การสร้างกลุ่มงานเพื่อเพิ่มประสิทธิภาพในการทำงาน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Round Diagonal Corner Rectangle 6"/>
          <p:cNvSpPr/>
          <p:nvPr/>
        </p:nvSpPr>
        <p:spPr>
          <a:xfrm>
            <a:off x="2411759" y="3284984"/>
            <a:ext cx="5256585" cy="504056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การนำเทคนิคการทำงานร่วมกันมาใช้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Round Diagonal Corner Rectangle 42"/>
          <p:cNvSpPr/>
          <p:nvPr/>
        </p:nvSpPr>
        <p:spPr>
          <a:xfrm>
            <a:off x="2720484" y="4293096"/>
            <a:ext cx="5739948" cy="504056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การพัฒนาตนเองให้มีคุณสมบัติที่ดีในการทำงานร่วมกัน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Round Diagonal Corner Rectangle 43"/>
          <p:cNvSpPr/>
          <p:nvPr/>
        </p:nvSpPr>
        <p:spPr>
          <a:xfrm>
            <a:off x="3087497" y="5229200"/>
            <a:ext cx="5783651" cy="504056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การฝึกใจให้มีส่วนร่วม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59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6" name="ตัวเชื่อมต่อตรง 25"/>
          <p:cNvCxnSpPr/>
          <p:nvPr/>
        </p:nvCxnSpPr>
        <p:spPr>
          <a:xfrm>
            <a:off x="1691681" y="2564904"/>
            <a:ext cx="0" cy="972108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endCxn id="22" idx="2"/>
          </p:cNvCxnSpPr>
          <p:nvPr/>
        </p:nvCxnSpPr>
        <p:spPr>
          <a:xfrm>
            <a:off x="1700137" y="3537012"/>
            <a:ext cx="711622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2055948" y="3537012"/>
            <a:ext cx="0" cy="1008112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>
            <a:endCxn id="23" idx="2"/>
          </p:cNvCxnSpPr>
          <p:nvPr/>
        </p:nvCxnSpPr>
        <p:spPr>
          <a:xfrm>
            <a:off x="2055948" y="4545124"/>
            <a:ext cx="664536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2339752" y="4564632"/>
            <a:ext cx="0" cy="933423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2345214" y="5498055"/>
            <a:ext cx="711622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กลุ่ม 14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16" name="TextBox 15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18" name="ตัวเชื่อมต่อตรง 17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467544" y="620688"/>
            <a:ext cx="840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2.5 การสร้างกลุ่มงานเพื่อเพิ่มประสิทธิภาพในการทำงาน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4296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60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4" name="กลุ่ม 1"/>
          <p:cNvGrpSpPr/>
          <p:nvPr/>
        </p:nvGrpSpPr>
        <p:grpSpPr>
          <a:xfrm>
            <a:off x="2413374" y="263469"/>
            <a:ext cx="4759171" cy="1301584"/>
            <a:chOff x="2344688" y="541947"/>
            <a:chExt cx="4759171" cy="1301584"/>
          </a:xfrm>
        </p:grpSpPr>
        <p:grpSp>
          <p:nvGrpSpPr>
            <p:cNvPr id="5" name="กลุ่ม 2"/>
            <p:cNvGrpSpPr/>
            <p:nvPr/>
          </p:nvGrpSpPr>
          <p:grpSpPr>
            <a:xfrm>
              <a:off x="2344688" y="541947"/>
              <a:ext cx="4320480" cy="1301584"/>
              <a:chOff x="2445423" y="543240"/>
              <a:chExt cx="4320480" cy="1301584"/>
            </a:xfrm>
          </p:grpSpPr>
          <p:sp>
            <p:nvSpPr>
              <p:cNvPr id="8" name="วงรี 5"/>
              <p:cNvSpPr/>
              <p:nvPr/>
            </p:nvSpPr>
            <p:spPr>
              <a:xfrm>
                <a:off x="4539884" y="620688"/>
                <a:ext cx="1296144" cy="1224136"/>
              </a:xfrm>
              <a:prstGeom prst="ellipse">
                <a:avLst/>
              </a:prstGeom>
              <a:solidFill>
                <a:srgbClr val="E3ABFF"/>
              </a:solidFill>
              <a:ln w="1905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w Cen MT"/>
                  <a:ea typeface="+mn-ea"/>
                  <a:cs typeface="FreesiaUPC"/>
                </a:endParaRPr>
              </a:p>
            </p:txBody>
          </p:sp>
          <p:grpSp>
            <p:nvGrpSpPr>
              <p:cNvPr id="9" name="กลุ่ม 6"/>
              <p:cNvGrpSpPr/>
              <p:nvPr/>
            </p:nvGrpSpPr>
            <p:grpSpPr>
              <a:xfrm>
                <a:off x="2445423" y="543240"/>
                <a:ext cx="4320480" cy="1250454"/>
                <a:chOff x="2411760" y="620688"/>
                <a:chExt cx="4320480" cy="1250454"/>
              </a:xfrm>
            </p:grpSpPr>
            <p:grpSp>
              <p:nvGrpSpPr>
                <p:cNvPr id="10" name="กลุ่ม 7"/>
                <p:cNvGrpSpPr/>
                <p:nvPr/>
              </p:nvGrpSpPr>
              <p:grpSpPr>
                <a:xfrm>
                  <a:off x="2411760" y="620688"/>
                  <a:ext cx="4320480" cy="1250454"/>
                  <a:chOff x="2411760" y="620688"/>
                  <a:chExt cx="4320480" cy="1250454"/>
                </a:xfrm>
              </p:grpSpPr>
              <p:sp>
                <p:nvSpPr>
                  <p:cNvPr id="12" name="วงรี 9"/>
                  <p:cNvSpPr/>
                  <p:nvPr/>
                </p:nvSpPr>
                <p:spPr>
                  <a:xfrm>
                    <a:off x="5004048" y="647006"/>
                    <a:ext cx="1296144" cy="12241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w Cen MT"/>
                      <a:ea typeface="+mn-ea"/>
                      <a:cs typeface="FreesiaUPC"/>
                    </a:endParaRPr>
                  </a:p>
                </p:txBody>
              </p:sp>
              <p:sp>
                <p:nvSpPr>
                  <p:cNvPr id="13" name="วงรี 10"/>
                  <p:cNvSpPr/>
                  <p:nvPr/>
                </p:nvSpPr>
                <p:spPr>
                  <a:xfrm>
                    <a:off x="2915816" y="620688"/>
                    <a:ext cx="1296144" cy="12241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w Cen MT"/>
                      <a:ea typeface="+mn-ea"/>
                      <a:cs typeface="FreesiaUPC"/>
                    </a:endParaRPr>
                  </a:p>
                </p:txBody>
              </p:sp>
              <p:sp>
                <p:nvSpPr>
                  <p:cNvPr id="14" name="วงรี 11"/>
                  <p:cNvSpPr/>
                  <p:nvPr/>
                </p:nvSpPr>
                <p:spPr>
                  <a:xfrm>
                    <a:off x="2411760" y="620688"/>
                    <a:ext cx="1296144" cy="1224136"/>
                  </a:xfrm>
                  <a:prstGeom prst="ellipse">
                    <a:avLst/>
                  </a:prstGeom>
                  <a:solidFill>
                    <a:srgbClr val="E3ABFF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w Cen MT"/>
                      <a:ea typeface="+mn-ea"/>
                      <a:cs typeface="FreesiaUPC"/>
                    </a:endParaRPr>
                  </a:p>
                </p:txBody>
              </p:sp>
              <p:sp>
                <p:nvSpPr>
                  <p:cNvPr id="15" name="วงรี 12"/>
                  <p:cNvSpPr/>
                  <p:nvPr/>
                </p:nvSpPr>
                <p:spPr>
                  <a:xfrm>
                    <a:off x="5436096" y="620688"/>
                    <a:ext cx="1296144" cy="1224136"/>
                  </a:xfrm>
                  <a:prstGeom prst="ellipse">
                    <a:avLst/>
                  </a:prstGeom>
                  <a:solidFill>
                    <a:srgbClr val="E3ABFF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w Cen MT"/>
                      <a:ea typeface="+mn-ea"/>
                      <a:cs typeface="FreesiaUPC"/>
                    </a:endParaRPr>
                  </a:p>
                </p:txBody>
              </p:sp>
              <p:sp>
                <p:nvSpPr>
                  <p:cNvPr id="16" name="วงรี 13"/>
                  <p:cNvSpPr/>
                  <p:nvPr/>
                </p:nvSpPr>
                <p:spPr>
                  <a:xfrm>
                    <a:off x="3563888" y="647006"/>
                    <a:ext cx="1296144" cy="1224136"/>
                  </a:xfrm>
                  <a:prstGeom prst="ellipse">
                    <a:avLst/>
                  </a:prstGeom>
                  <a:solidFill>
                    <a:srgbClr val="E3ABFF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w Cen MT"/>
                      <a:ea typeface="+mn-ea"/>
                      <a:cs typeface="FreesiaUPC"/>
                    </a:endParaRPr>
                  </a:p>
                </p:txBody>
              </p:sp>
            </p:grpSp>
            <p:sp>
              <p:nvSpPr>
                <p:cNvPr id="11" name="วงรี 8"/>
                <p:cNvSpPr/>
                <p:nvPr/>
              </p:nvSpPr>
              <p:spPr>
                <a:xfrm>
                  <a:off x="4031940" y="647006"/>
                  <a:ext cx="1296144" cy="1224136"/>
                </a:xfrm>
                <a:prstGeom prst="ellipse">
                  <a:avLst/>
                </a:prstGeom>
                <a:solidFill>
                  <a:srgbClr val="FFFF99"/>
                </a:solidFill>
                <a:ln w="19050" cap="flat" cmpd="sng" algn="ctr">
                  <a:noFill/>
                  <a:prstDash val="solid"/>
                </a:ln>
                <a:effectLst>
                  <a:softEdge rad="317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w Cen MT"/>
                    <a:ea typeface="+mn-ea"/>
                    <a:cs typeface="FreesiaUPC"/>
                  </a:endParaRP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2812740" y="795612"/>
              <a:ext cx="3960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คำถามทบทวนความรู้</a:t>
              </a:r>
              <a:endParaRPr kumimoji="0" lang="th-TH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67755" y="655837"/>
              <a:ext cx="9361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6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j-cs"/>
                </a:rPr>
                <a:t>?</a:t>
              </a:r>
              <a:endParaRPr kumimoji="0" lang="th-TH" sz="6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endParaRPr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1691680" y="1908121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นักเรียนคิดว่าการทำงานกลุ่มควรยึดหลักการใดบ้าง</a:t>
            </a:r>
            <a:endParaRPr lang="th-TH" sz="32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1705734" y="2625737"/>
            <a:ext cx="5818594" cy="4475671"/>
            <a:chOff x="1497967" y="2204864"/>
            <a:chExt cx="5818594" cy="4475671"/>
          </a:xfrm>
        </p:grpSpPr>
        <p:pic>
          <p:nvPicPr>
            <p:cNvPr id="18" name="Picture 2" descr="Z:\ภาพ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967" y="2204864"/>
              <a:ext cx="5818594" cy="4475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924073" y="3497662"/>
              <a:ext cx="335453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dirty="0" smtClean="0"/>
                <a:t>รู้จักบทบาทหน้าที่ของตนเอง       มีทักษะในการสื่อสาร มีคุณธรรม  ในการทำงาน มีการสรุปผล       การ</a:t>
              </a:r>
              <a:r>
                <a:rPr lang="th-TH" spc="-40" dirty="0" smtClean="0"/>
                <a:t>ทำงานร่วมกัน และมีการนำเสนองาน</a:t>
              </a:r>
              <a:endParaRPr lang="th-TH" spc="-4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76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/>
        </p:nvSpPr>
        <p:spPr>
          <a:xfrm>
            <a:off x="2587229" y="1772816"/>
            <a:ext cx="4000995" cy="870208"/>
          </a:xfrm>
          <a:prstGeom prst="roundRect">
            <a:avLst/>
          </a:prstGeom>
          <a:solidFill>
            <a:srgbClr val="C32D2E">
              <a:lumMod val="60000"/>
              <a:lumOff val="40000"/>
              <a:alpha val="75000"/>
            </a:srgbClr>
          </a:solidFill>
          <a:ln w="285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กระบวนการกลุ่ม</a:t>
            </a:r>
          </a:p>
        </p:txBody>
      </p:sp>
      <p:cxnSp>
        <p:nvCxnSpPr>
          <p:cNvPr id="4" name="Straight Connector 7"/>
          <p:cNvCxnSpPr/>
          <p:nvPr/>
        </p:nvCxnSpPr>
        <p:spPr>
          <a:xfrm>
            <a:off x="4572000" y="2636912"/>
            <a:ext cx="0" cy="407617"/>
          </a:xfrm>
          <a:prstGeom prst="line">
            <a:avLst/>
          </a:prstGeom>
          <a:noFill/>
          <a:ln w="38100" cap="flat" cmpd="sng" algn="ctr">
            <a:solidFill>
              <a:srgbClr val="3891A7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5" name="Rounded Rectangle 8"/>
          <p:cNvSpPr/>
          <p:nvPr/>
        </p:nvSpPr>
        <p:spPr>
          <a:xfrm>
            <a:off x="395536" y="3064019"/>
            <a:ext cx="8424936" cy="32453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thaiDist"/>
            <a:r>
              <a:rPr lang="th-TH" b="1" spc="-2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    กระบวนการ</a:t>
            </a:r>
            <a:r>
              <a:rPr lang="th-TH" b="1" spc="-2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กลุ่มเป็นการทำงานร่วมกันตั้งแต่สองคนขึ้นไปโดยมี</a:t>
            </a:r>
            <a:r>
              <a:rPr lang="th-TH" b="1" spc="-2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เป้าหมายใน</a:t>
            </a:r>
            <a:r>
              <a:rPr lang="th-TH" b="1" spc="-2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ทำงานอย่างเดียวกัน การทำงานร่วมกันสมาชิกจะต้องรู้จักบทบาทหน้าที่ของ</a:t>
            </a:r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ตนเอง    </a:t>
            </a:r>
            <a:r>
              <a: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มีทักษะในการสื่อสาร มีคุณธรรมในการทำงาน สรุปผลการทำงานร่วมกัน และนำเสนอผลงาน ขั้นตอนของกระบวนการกลุ่มประกอบด้วยกิจกรรม</a:t>
            </a:r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ต่าง ๆ ได้แก่   </a:t>
            </a:r>
            <a:r>
              <a:rPr lang="th-TH" b="1" spc="-2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spc="-2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เลือกหัวหน้ากลุ่ม การกำหนดเป้าหมาย การวางแผนในการทำงาน การแบ่งงานตามความสามารถ การปฏิบัติตามบทบาทหน้าที่ และการประเมินผลและปรับปรุงงาน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33400" cy="381000"/>
          </a:xfrm>
        </p:spPr>
        <p:txBody>
          <a:bodyPr>
            <a:normAutofit/>
          </a:bodyPr>
          <a:lstStyle/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61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4" name="กลุ่ม 2"/>
          <p:cNvGrpSpPr/>
          <p:nvPr/>
        </p:nvGrpSpPr>
        <p:grpSpPr>
          <a:xfrm>
            <a:off x="3203848" y="512676"/>
            <a:ext cx="2832514" cy="900100"/>
            <a:chOff x="3164189" y="269611"/>
            <a:chExt cx="2832514" cy="900100"/>
          </a:xfrm>
        </p:grpSpPr>
        <p:sp>
          <p:nvSpPr>
            <p:cNvPr id="15" name="ข้าวหลามตัด 7"/>
            <p:cNvSpPr/>
            <p:nvPr/>
          </p:nvSpPr>
          <p:spPr>
            <a:xfrm>
              <a:off x="4076388" y="269611"/>
              <a:ext cx="1008112" cy="900100"/>
            </a:xfrm>
            <a:prstGeom prst="diamond">
              <a:avLst/>
            </a:prstGeom>
            <a:solidFill>
              <a:srgbClr val="FF9999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6" name="กลุ่ม 15"/>
            <p:cNvGrpSpPr/>
            <p:nvPr/>
          </p:nvGrpSpPr>
          <p:grpSpPr>
            <a:xfrm>
              <a:off x="3164189" y="269611"/>
              <a:ext cx="2832514" cy="900100"/>
              <a:chOff x="2938314" y="671392"/>
              <a:chExt cx="3063738" cy="900100"/>
            </a:xfrm>
          </p:grpSpPr>
          <p:sp>
            <p:nvSpPr>
              <p:cNvPr id="17" name="ข้าวหลามตัด 6"/>
              <p:cNvSpPr/>
              <p:nvPr/>
            </p:nvSpPr>
            <p:spPr>
              <a:xfrm>
                <a:off x="3431647" y="671392"/>
                <a:ext cx="1008112" cy="900100"/>
              </a:xfrm>
              <a:prstGeom prst="diamond">
                <a:avLst/>
              </a:prstGeom>
              <a:solidFill>
                <a:srgbClr val="01CFC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8" name="ข้าวหลามตัด 8"/>
              <p:cNvSpPr/>
              <p:nvPr/>
            </p:nvSpPr>
            <p:spPr>
              <a:xfrm>
                <a:off x="4500607" y="671392"/>
                <a:ext cx="1008112" cy="900100"/>
              </a:xfrm>
              <a:prstGeom prst="diamond">
                <a:avLst/>
              </a:prstGeom>
              <a:solidFill>
                <a:srgbClr val="01CFC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9" name="ข้าวหลามตัด 9"/>
              <p:cNvSpPr/>
              <p:nvPr/>
            </p:nvSpPr>
            <p:spPr>
              <a:xfrm>
                <a:off x="4993940" y="671392"/>
                <a:ext cx="1008112" cy="900100"/>
              </a:xfrm>
              <a:prstGeom prst="diamond">
                <a:avLst/>
              </a:prstGeom>
              <a:solidFill>
                <a:srgbClr val="FF9999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0" name="ข้าวหลามตัด 10"/>
              <p:cNvSpPr/>
              <p:nvPr/>
            </p:nvSpPr>
            <p:spPr>
              <a:xfrm>
                <a:off x="2938314" y="671392"/>
                <a:ext cx="1008112" cy="900100"/>
              </a:xfrm>
              <a:prstGeom prst="diamond">
                <a:avLst/>
              </a:prstGeom>
              <a:solidFill>
                <a:srgbClr val="FF9999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1" name="สี่เหลี่ยมผืนผ้า 22"/>
              <p:cNvSpPr/>
              <p:nvPr/>
            </p:nvSpPr>
            <p:spPr>
              <a:xfrm>
                <a:off x="3068413" y="671392"/>
                <a:ext cx="2803535" cy="900100"/>
              </a:xfrm>
              <a:prstGeom prst="rect">
                <a:avLst/>
              </a:prstGeom>
              <a:solidFill>
                <a:srgbClr val="F0F3D1"/>
              </a:solid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369810" y="730555"/>
                <a:ext cx="22615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400" b="1" dirty="0" smtClean="0">
                    <a:effectLst>
                      <a:glow rad="63500">
                        <a:srgbClr val="FFFF00">
                          <a:alpha val="40000"/>
                        </a:srgbClr>
                      </a:glow>
                    </a:effectLst>
                    <a:latin typeface="Angsana New" pitchFamily="18" charset="-34"/>
                    <a:cs typeface="Angsana New" pitchFamily="18" charset="-34"/>
                  </a:rPr>
                  <a:t>สรุปความรู้</a:t>
                </a:r>
                <a:endParaRPr lang="th-TH" sz="4400" b="1" dirty="0"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62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/>
        </p:nvSpPr>
        <p:spPr>
          <a:xfrm>
            <a:off x="2339752" y="1189201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6000" b="1" kern="0" dirty="0" smtClean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แบบทดสอบ</a:t>
            </a:r>
            <a:r>
              <a:rPr lang="th-TH" sz="4400" b="1" kern="0" dirty="0" smtClean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หลังเรียน (</a:t>
            </a:r>
            <a:r>
              <a:rPr lang="en-US" sz="4400" b="1" kern="0" dirty="0" smtClean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Post-test</a:t>
            </a:r>
            <a:r>
              <a:rPr lang="th-TH" sz="4400" b="1" kern="0" dirty="0" smtClean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)</a:t>
            </a:r>
            <a:endParaRPr lang="th-TH" sz="4400" kern="0" dirty="0" smtClean="0">
              <a:ln w="0">
                <a:solidFill>
                  <a:prstClr val="black"/>
                </a:solidFill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659947"/>
            <a:ext cx="2304256" cy="3630797"/>
          </a:xfrm>
          <a:prstGeom prst="rect">
            <a:avLst/>
          </a:prstGeom>
        </p:spPr>
      </p:pic>
      <p:sp>
        <p:nvSpPr>
          <p:cNvPr id="9" name="สี่เหลี่ยมผืนผ้ามุมมน 7"/>
          <p:cNvSpPr/>
          <p:nvPr/>
        </p:nvSpPr>
        <p:spPr>
          <a:xfrm>
            <a:off x="1619672" y="2996952"/>
            <a:ext cx="6408711" cy="2160240"/>
          </a:xfrm>
          <a:prstGeom prst="roundRect">
            <a:avLst/>
          </a:prstGeom>
          <a:solidFill>
            <a:srgbClr val="B43DC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การงานอาชีพและ</a:t>
            </a:r>
            <a:r>
              <a:rPr lang="th-TH" sz="4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เทคโนโลยี </a:t>
            </a:r>
          </a:p>
          <a:p>
            <a:pPr algn="ctr"/>
            <a:r>
              <a:rPr lang="th-TH" sz="4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ม. </a:t>
            </a:r>
            <a:r>
              <a:rPr lang="th-TH" sz="4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 เล่ม </a:t>
            </a:r>
            <a:r>
              <a:rPr lang="th-TH" sz="4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4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หน่วยการเรียนรู้ที่ 1 </a:t>
            </a:r>
            <a:r>
              <a:rPr lang="th-TH" sz="4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ทักษะการทำงาน</a:t>
            </a:r>
            <a:endParaRPr lang="th-TH" sz="4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62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77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uiExpand="1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628800"/>
            <a:ext cx="6048672" cy="1191816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“</a:t>
            </a:r>
            <a:r>
              <a:rPr lang="th-TH" sz="3200" i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นภัสลงมือทำงานตามหน้าที่ของตนเอง</a:t>
            </a:r>
            <a:r>
              <a:rPr lang="en-US" sz="3200" i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” </a:t>
            </a:r>
            <a:endParaRPr lang="th-TH" sz="3200" i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i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นภัส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ปฏิบัติอยู่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ในขั้นตอนใดของกระบวนการทำงาน</a:t>
            </a:r>
            <a:endParaRPr lang="en-US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011769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การวิเคราะห์งาน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52453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การวางแผนในการทำงาน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410060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การประเมินผลการทำงาน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474867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การปฏิบัติงานตามลำดับขั้นตอน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Oval 9"/>
          <p:cNvSpPr/>
          <p:nvPr/>
        </p:nvSpPr>
        <p:spPr>
          <a:xfrm>
            <a:off x="1331640" y="1907083"/>
            <a:ext cx="576064" cy="6352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1.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Oval 3"/>
          <p:cNvSpPr/>
          <p:nvPr/>
        </p:nvSpPr>
        <p:spPr>
          <a:xfrm>
            <a:off x="1935000" y="4820680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475656" y="404664"/>
            <a:ext cx="6264696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เลือกคำตอบที่ถูกต้องที่สุดเพียงคำตอบเดียว </a:t>
            </a:r>
            <a:endParaRPr lang="th-TH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0" y="5517231"/>
            <a:ext cx="9146480" cy="1368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คำอธิบาย</a:t>
            </a:r>
            <a:r>
              <a:rPr lang="en-US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</a:rPr>
              <a:t>ง ถูกต้อง </a:t>
            </a:r>
            <a:r>
              <a:rPr lang="th-TH" sz="2400" dirty="0" smtClean="0">
                <a:solidFill>
                  <a:schemeClr val="bg1"/>
                </a:solidFill>
              </a:rPr>
              <a:t>เพราะการปฏิบัติงานตามลำดับขั้นตอนเป็นการลงมือปฏิบัติงาน</a:t>
            </a:r>
            <a:r>
              <a:rPr lang="th-TH" sz="2400" dirty="0">
                <a:solidFill>
                  <a:schemeClr val="bg1"/>
                </a:solidFill>
              </a:rPr>
              <a:t>ตามแผนที่วางไว้ เพื่อให้งานสำเร็จตามวัตถุประสงค์ที่ตั้ง</a:t>
            </a:r>
            <a:r>
              <a:rPr lang="th-TH" sz="2400" dirty="0" smtClean="0">
                <a:solidFill>
                  <a:schemeClr val="bg1"/>
                </a:solidFill>
              </a:rPr>
              <a:t>ไว้ </a:t>
            </a:r>
            <a:r>
              <a:rPr lang="th-TH" sz="2400" dirty="0" err="1" smtClean="0">
                <a:solidFill>
                  <a:schemeClr val="bg1"/>
                </a:solidFill>
              </a:rPr>
              <a:t>ซึ่งนภัส</a:t>
            </a:r>
            <a:r>
              <a:rPr lang="th-TH" sz="2400" dirty="0" smtClean="0">
                <a:solidFill>
                  <a:schemeClr val="bg1"/>
                </a:solidFill>
              </a:rPr>
              <a:t>ลงมือทำงานตามหน้าที่ของตนเอง ดังนั้น </a:t>
            </a:r>
            <a:r>
              <a:rPr lang="th-TH" sz="2400" dirty="0" err="1" smtClean="0">
                <a:solidFill>
                  <a:schemeClr val="bg1"/>
                </a:solidFill>
              </a:rPr>
              <a:t>นภัส</a:t>
            </a:r>
            <a:r>
              <a:rPr lang="th-TH" sz="2400" dirty="0" smtClean="0">
                <a:solidFill>
                  <a:schemeClr val="bg1"/>
                </a:solidFill>
              </a:rPr>
              <a:t>ปฏิบัติอยู่ในขั้นตอนการปฏิบัติงานตามลำดับขั้นตอน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63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30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4241" y="787274"/>
            <a:ext cx="6074694" cy="11918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/>
              <a:t>  ถ้า</a:t>
            </a:r>
            <a:r>
              <a:rPr lang="th-TH" sz="3200" b="1" dirty="0"/>
              <a:t>ประเมินผล</a:t>
            </a:r>
            <a:r>
              <a:rPr lang="th-TH" sz="3200" b="1" dirty="0" smtClean="0"/>
              <a:t>หลังจากทำงานเสร็จทุกขั้นตอน </a:t>
            </a:r>
          </a:p>
          <a:p>
            <a:r>
              <a:rPr lang="th-TH" sz="3200" b="1" dirty="0"/>
              <a:t> </a:t>
            </a:r>
            <a:r>
              <a:rPr lang="th-TH" sz="3200" b="1" dirty="0" smtClean="0"/>
              <a:t> แล้วพบว่า</a:t>
            </a:r>
            <a:r>
              <a:rPr lang="th-TH" sz="3200" b="1" dirty="0"/>
              <a:t>มีข้อบกพร่องควรปฏิบัติอย่างไร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63006" y="22048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dalus" pitchFamily="18" charset="-78"/>
                <a:cs typeface="Angsana New" pitchFamily="18" charset="-34"/>
              </a:rPr>
              <a:t>ก   </a:t>
            </a:r>
            <a:r>
              <a:rPr lang="th-TH" dirty="0" smtClean="0">
                <a:latin typeface="Andalus" pitchFamily="18" charset="-78"/>
                <a:cs typeface="Angsana New" pitchFamily="18" charset="-34"/>
              </a:rPr>
              <a:t> </a:t>
            </a:r>
            <a:r>
              <a:rPr lang="th-TH" dirty="0" smtClean="0">
                <a:latin typeface="Andalus" pitchFamily="18" charset="-78"/>
              </a:rPr>
              <a:t>ปรับปรุง</a:t>
            </a:r>
            <a:r>
              <a:rPr lang="th-TH" dirty="0">
                <a:latin typeface="Andalus" pitchFamily="18" charset="-78"/>
              </a:rPr>
              <a:t>งานทันที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3006" y="285293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dalus" pitchFamily="18" charset="-78"/>
                <a:cs typeface="Angsana New" pitchFamily="18" charset="-34"/>
              </a:rPr>
              <a:t>ข  </a:t>
            </a:r>
            <a:r>
              <a:rPr lang="th-TH" dirty="0" smtClean="0">
                <a:latin typeface="Andalus" pitchFamily="18" charset="-78"/>
                <a:cs typeface="Angsana New" pitchFamily="18" charset="-34"/>
              </a:rPr>
              <a:t>  ปรับปรุง</a:t>
            </a:r>
            <a:r>
              <a:rPr lang="th-TH" dirty="0">
                <a:latin typeface="Andalus" pitchFamily="18" charset="-78"/>
                <a:cs typeface="Angsana New" pitchFamily="18" charset="-34"/>
              </a:rPr>
              <a:t>การทำงานในครั้งต่อไป </a:t>
            </a:r>
            <a:endParaRPr lang="th-TH" dirty="0" smtClean="0">
              <a:latin typeface="Andalus" pitchFamily="18" charset="-78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3006" y="3501008"/>
            <a:ext cx="496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dalus" pitchFamily="18" charset="-78"/>
              </a:rPr>
              <a:t>ค</a:t>
            </a:r>
            <a:r>
              <a:rPr lang="th-TH" dirty="0" smtClean="0">
                <a:latin typeface="Andalus" pitchFamily="18" charset="-78"/>
              </a:rPr>
              <a:t>    ปรับปรุง</a:t>
            </a:r>
            <a:r>
              <a:rPr lang="th-TH" dirty="0">
                <a:latin typeface="Andalus" pitchFamily="18" charset="-78"/>
              </a:rPr>
              <a:t>ขั้นตอนการทำงานที่มีปัญหา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3006" y="4149080"/>
            <a:ext cx="496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dalus" pitchFamily="18" charset="-78"/>
                <a:cs typeface="Angsana New" pitchFamily="18" charset="-34"/>
              </a:rPr>
              <a:t>ง</a:t>
            </a:r>
            <a:r>
              <a:rPr lang="th-TH" dirty="0" smtClean="0">
                <a:latin typeface="Andalus" pitchFamily="18" charset="-78"/>
                <a:cs typeface="Angsana New" pitchFamily="18" charset="-34"/>
              </a:rPr>
              <a:t>    ปล่อย</a:t>
            </a:r>
            <a:r>
              <a:rPr lang="th-TH" dirty="0">
                <a:latin typeface="Andalus" pitchFamily="18" charset="-78"/>
                <a:cs typeface="Angsana New" pitchFamily="18" charset="-34"/>
              </a:rPr>
              <a:t>ไว้เฉย ๆ เพราะไม่สามารถแก้ไขได้ </a:t>
            </a:r>
          </a:p>
        </p:txBody>
      </p:sp>
      <p:sp>
        <p:nvSpPr>
          <p:cNvPr id="10" name="Oval 9"/>
          <p:cNvSpPr/>
          <p:nvPr/>
        </p:nvSpPr>
        <p:spPr>
          <a:xfrm>
            <a:off x="1931877" y="2904498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Andalus" pitchFamily="18" charset="-78"/>
              <a:cs typeface="Angsana New" pitchFamily="18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1640" y="1065557"/>
            <a:ext cx="576064" cy="6352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.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445225"/>
            <a:ext cx="9146480" cy="144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defRPr/>
            </a:pPr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คำอธิบาย</a:t>
            </a:r>
            <a:r>
              <a:rPr lang="en-US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ข </a:t>
            </a:r>
            <a:r>
              <a:rPr lang="th-TH" sz="2400" dirty="0" smtClean="0">
                <a:solidFill>
                  <a:schemeClr val="bg1"/>
                </a:solidFill>
              </a:rPr>
              <a:t>ถูกต้อง </a:t>
            </a:r>
            <a:r>
              <a:rPr lang="th-TH" sz="2400" dirty="0">
                <a:solidFill>
                  <a:schemeClr val="bg1"/>
                </a:solidFill>
              </a:rPr>
              <a:t>เพราะการประเมินผลหลังจากทำงานเสร็จทุกขั้นตอนแล้ว หากพบข้อบกพร่องจะต้องวิเคราะห์สาเหตุและจดบันทึกไว้ แล้วจึงนำไปปรับปรุงการทำงานในครั้งต่อไป ดังนั้น ถ้าประเมินผลหลังจากการทำงานเสร็จทุกขั้นตอน แล้วพบว่ามีข้อบกพร่องควรปรับปรุงการทำงานในครั้ง</a:t>
            </a:r>
            <a:r>
              <a:rPr lang="th-TH" sz="2400" dirty="0" smtClean="0">
                <a:solidFill>
                  <a:schemeClr val="bg1"/>
                </a:solidFill>
              </a:rPr>
              <a:t>ต่อไป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64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92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4" y="1197838"/>
            <a:ext cx="6547294" cy="64698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ถ้า</a:t>
            </a:r>
            <a:r>
              <a:rPr lang="th-TH" sz="3200" b="1" dirty="0" smtClean="0"/>
              <a:t>วางแผนการทำงานดี</a:t>
            </a:r>
            <a:r>
              <a:rPr lang="th-TH" sz="3200" b="1" dirty="0"/>
              <a:t>จะส่งผลต่อการปฏิบัติงานอย่างไร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49682" y="2060848"/>
            <a:ext cx="504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ก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ช่วย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ให้ทำงานได้อย่างปลอดภัย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5003" y="2717631"/>
            <a:ext cx="5043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ช่วย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ให้ทำงานได้ละเอียดถี่ถ้วน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0587" y="3365703"/>
            <a:ext cx="503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ช่วย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ให้ทำงานได้อย่างรวดเร็วและง่าย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ขึ้น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4005064"/>
            <a:ext cx="5328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ง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ช่วย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ให้แก้ปัญหาที่เกิดขึ้นจากการทำงาน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  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27728" y="3429000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96752"/>
            <a:ext cx="576064" cy="6352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3.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445225"/>
            <a:ext cx="9146480" cy="144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คำอธิบาย</a:t>
            </a:r>
            <a:r>
              <a:rPr lang="en-US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 ถูกต้อง </a:t>
            </a:r>
            <a:r>
              <a:rPr lang="th-TH" sz="2400" dirty="0" smtClean="0">
                <a:solidFill>
                  <a:schemeClr val="bg1"/>
                </a:solidFill>
              </a:rPr>
              <a:t>เพราะ</a:t>
            </a:r>
            <a:r>
              <a:rPr lang="th-TH" sz="2400" dirty="0">
                <a:solidFill>
                  <a:schemeClr val="bg1"/>
                </a:solidFill>
              </a:rPr>
              <a:t>การทำงานได้อย่างรวดเร็วและง่ายขึ้นเป็นวัตถุประสงค์หลักของการวางแผนในการทำงานทุกอย่าง ดังนั้น ถ้าวางแผนการทำงานดีจะช่วยให้ทำงานได้อย่างรวดเร็วและง่ายขึ้น ซึ่งเป็นคำตอบที่</a:t>
            </a:r>
            <a:r>
              <a:rPr lang="th-TH" sz="2400" dirty="0" smtClean="0">
                <a:solidFill>
                  <a:schemeClr val="bg1"/>
                </a:solidFill>
              </a:rPr>
              <a:t>สมบูรณ์</a:t>
            </a:r>
            <a:endParaRPr lang="th-TH" sz="24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65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58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0808" y="1196752"/>
            <a:ext cx="6823600" cy="64698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  งาน</a:t>
            </a:r>
            <a:r>
              <a:rPr lang="th-TH" sz="3200" b="1" dirty="0"/>
              <a:t>ลักษณะใด</a:t>
            </a:r>
            <a:r>
              <a:rPr lang="th-TH" sz="3200" b="1" dirty="0" smtClean="0"/>
              <a:t>เหมาะที่จะ</a:t>
            </a:r>
            <a:r>
              <a:rPr lang="th-TH" sz="3200" b="1" dirty="0"/>
              <a:t>นำกระบวนการกลุ่มมาใช้มากที่สุด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4088" y="2132856"/>
            <a:ext cx="4824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Andalus" pitchFamily="18" charset="-78"/>
              </a:rPr>
              <a:t>ก  </a:t>
            </a:r>
            <a:r>
              <a:rPr lang="th-TH" sz="3200" dirty="0" smtClean="0">
                <a:latin typeface="Andalus" pitchFamily="18" charset="-78"/>
              </a:rPr>
              <a:t>  งาน</a:t>
            </a:r>
            <a:r>
              <a:rPr lang="th-TH" sz="3200" dirty="0">
                <a:latin typeface="Andalus" pitchFamily="18" charset="-78"/>
              </a:rPr>
              <a:t>ที่ต้องการความเร่งด่วน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4088" y="2780928"/>
            <a:ext cx="4824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Andalus" pitchFamily="18" charset="-78"/>
              </a:rPr>
              <a:t>ข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 </a:t>
            </a:r>
            <a:r>
              <a:rPr lang="th-TH" sz="3200" dirty="0" smtClean="0">
                <a:latin typeface="Andalus" pitchFamily="18" charset="-78"/>
              </a:rPr>
              <a:t> งาน</a:t>
            </a:r>
            <a:r>
              <a:rPr lang="th-TH" sz="3200" dirty="0">
                <a:latin typeface="Andalus" pitchFamily="18" charset="-78"/>
              </a:rPr>
              <a:t>ที่ต้องการความประณีต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4088" y="3429000"/>
            <a:ext cx="4824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Andalus" pitchFamily="18" charset="-78"/>
              </a:rPr>
              <a:t>ค </a:t>
            </a:r>
            <a:r>
              <a:rPr lang="th-TH" sz="3200" dirty="0" smtClean="0">
                <a:latin typeface="Andalus" pitchFamily="18" charset="-78"/>
              </a:rPr>
              <a:t>   งาน</a:t>
            </a:r>
            <a:r>
              <a:rPr lang="th-TH" sz="3200" dirty="0">
                <a:latin typeface="Andalus" pitchFamily="18" charset="-78"/>
              </a:rPr>
              <a:t>ที่ต้องใช้ข้อมูลที่ทันสมัย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7208" y="4077072"/>
            <a:ext cx="4810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Andalus" pitchFamily="18" charset="-78"/>
              </a:rPr>
              <a:t>ง</a:t>
            </a:r>
            <a:r>
              <a:rPr lang="th-TH" sz="3200" dirty="0">
                <a:latin typeface="Andalus" pitchFamily="18" charset="-78"/>
              </a:rPr>
              <a:t>  </a:t>
            </a:r>
            <a:r>
              <a:rPr lang="th-TH" sz="3200" dirty="0" smtClean="0">
                <a:latin typeface="Andalus" pitchFamily="18" charset="-78"/>
              </a:rPr>
              <a:t>  งาน</a:t>
            </a:r>
            <a:r>
              <a:rPr lang="th-TH" sz="3200" dirty="0">
                <a:latin typeface="Andalus" pitchFamily="18" charset="-78"/>
              </a:rPr>
              <a:t>ที่ต้องการให้เสร็จตามวัตถุประสงค์</a:t>
            </a:r>
            <a:endParaRPr lang="th-TH" sz="3200" dirty="0">
              <a:latin typeface="Andalus" pitchFamily="18" charset="-78"/>
              <a:cs typeface="Angsana New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47664" y="2254519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Andalus" pitchFamily="18" charset="-78"/>
              <a:cs typeface="Angsana New" pitchFamily="18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902688" y="1211895"/>
            <a:ext cx="576064" cy="6352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4.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445225"/>
            <a:ext cx="9146480" cy="144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คำอธิบาย</a:t>
            </a:r>
            <a:r>
              <a:rPr lang="en-US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ถูกต้อง เพราะงานที่ต้องการความเร่งด่วนเป็นงานที่จะต้องรีบทำให้เสร็จทันตามเวลาที่กำหนด ดังนั้น งานที่ต้องการความเร่งด่วนจึงเหมาะที่จะนำกระบวนการกลุ่มมาใช้มาก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ที่สุด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66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44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8" grpId="0" animBg="1"/>
      <p:bldP spid="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2"/>
          <p:cNvSpPr/>
          <p:nvPr/>
        </p:nvSpPr>
        <p:spPr>
          <a:xfrm>
            <a:off x="256902" y="2124139"/>
            <a:ext cx="4531122" cy="4401205"/>
          </a:xfrm>
          <a:prstGeom prst="homePlate">
            <a:avLst>
              <a:gd name="adj" fmla="val 17316"/>
            </a:avLst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8905" y="2402293"/>
            <a:ext cx="3743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ทำงานร่วมกันตั้งแต่สองคนขึ้นไป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โดยมีเป้าหมายในการทำงานอย่างเดียวกัน แบ่ง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งานกัน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ทำตามหน้าที่ด้วย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ความรับผิดชอบ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พึ่งพากันจน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งานประสบความสำเร็จ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และมี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การประเมินผล ถ้า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ผลงานมีคุณภาพก็ควรเผยแพร่ แต่ถ้างาน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สำเร็จจะต้อง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ช่วยกันหาทาง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ปรับปรุงการทำงานกลุ่มให้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ดี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ขึ้น</a:t>
            </a:r>
            <a:endParaRPr lang="th-TH" dirty="0"/>
          </a:p>
        </p:txBody>
      </p:sp>
      <p:sp>
        <p:nvSpPr>
          <p:cNvPr id="37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40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9" name="รูปภาพ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768737"/>
            <a:ext cx="4032448" cy="310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กลุ่ม 3"/>
          <p:cNvGrpSpPr/>
          <p:nvPr/>
        </p:nvGrpSpPr>
        <p:grpSpPr>
          <a:xfrm>
            <a:off x="3107378" y="980728"/>
            <a:ext cx="3192814" cy="904590"/>
            <a:chOff x="3107378" y="980728"/>
            <a:chExt cx="3192814" cy="904590"/>
          </a:xfrm>
        </p:grpSpPr>
        <p:sp>
          <p:nvSpPr>
            <p:cNvPr id="72" name="TextBox 71"/>
            <p:cNvSpPr txBox="1"/>
            <p:nvPr/>
          </p:nvSpPr>
          <p:spPr>
            <a:xfrm>
              <a:off x="3189006" y="1067869"/>
              <a:ext cx="3024336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กระบวนการกลุ่ม</a:t>
              </a:r>
              <a:endPara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รูปครึ่งกรอบ 69"/>
            <p:cNvSpPr/>
            <p:nvPr/>
          </p:nvSpPr>
          <p:spPr>
            <a:xfrm>
              <a:off x="3107378" y="980728"/>
              <a:ext cx="403372" cy="441084"/>
            </a:xfrm>
            <a:prstGeom prst="halfFrame">
              <a:avLst>
                <a:gd name="adj1" fmla="val 35689"/>
                <a:gd name="adj2" fmla="val 2990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71" name="รูปครึ่งกรอบ 70"/>
            <p:cNvSpPr/>
            <p:nvPr/>
          </p:nvSpPr>
          <p:spPr>
            <a:xfrm rot="10800000">
              <a:off x="5904148" y="1453270"/>
              <a:ext cx="396044" cy="432048"/>
            </a:xfrm>
            <a:prstGeom prst="halfFrame">
              <a:avLst>
                <a:gd name="adj1" fmla="val 35689"/>
                <a:gd name="adj2" fmla="val 2990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1074" y="67271"/>
            <a:ext cx="34301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kern="0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2. กระบวนการกลุ่ม</a:t>
            </a:r>
            <a:endParaRPr kumimoji="0" lang="th-TH" sz="4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4" y="116632"/>
            <a:ext cx="1098566" cy="8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908720"/>
            <a:ext cx="6552728" cy="11918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i="1" dirty="0" smtClean="0">
                <a:latin typeface="Angsana New" pitchFamily="18" charset="-34"/>
                <a:cs typeface="Angsana New" pitchFamily="18" charset="-34"/>
              </a:rPr>
              <a:t>  “</a:t>
            </a:r>
            <a:r>
              <a:rPr lang="th-TH" sz="3200" i="1" dirty="0">
                <a:latin typeface="Angsana New" pitchFamily="18" charset="-34"/>
                <a:cs typeface="Angsana New" pitchFamily="18" charset="-34"/>
              </a:rPr>
              <a:t>การทำงานกลุ่มสมาชิกจะต้องมีปฏิสัมพันธ์</a:t>
            </a:r>
            <a:r>
              <a:rPr lang="th-TH" sz="3200" i="1" dirty="0" smtClean="0">
                <a:latin typeface="Angsana New" pitchFamily="18" charset="-34"/>
                <a:cs typeface="Angsana New" pitchFamily="18" charset="-34"/>
              </a:rPr>
              <a:t>ทางสังคม”  </a:t>
            </a:r>
          </a:p>
          <a:p>
            <a:r>
              <a:rPr lang="th-TH" sz="3200" b="1" i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จาก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ข้อความนี้แสดงว่าสมาชิกกลุ่มต้องมีทักษะใด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208" y="2276872"/>
            <a:ext cx="269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ทักษะ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การทำงาน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2208" y="2933655"/>
            <a:ext cx="269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ทักษะ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สื่อสาร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2208" y="3581727"/>
            <a:ext cx="269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ทักษะ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การตัดสินใจ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3633" y="4229799"/>
            <a:ext cx="3023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ทักษะ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การแก้ปัญหา</a:t>
            </a:r>
          </a:p>
        </p:txBody>
      </p:sp>
      <p:sp>
        <p:nvSpPr>
          <p:cNvPr id="10" name="Oval 9"/>
          <p:cNvSpPr/>
          <p:nvPr/>
        </p:nvSpPr>
        <p:spPr>
          <a:xfrm>
            <a:off x="1835696" y="2993546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87003"/>
            <a:ext cx="576064" cy="6352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5.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301208"/>
            <a:ext cx="9146480" cy="1584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600" b="1" dirty="0" smtClean="0">
                <a:solidFill>
                  <a:schemeClr val="bg1"/>
                </a:solidFill>
                <a:latin typeface="+mj-lt"/>
                <a:cs typeface="AngsanaUPC" pitchFamily="18" charset="-34"/>
              </a:rPr>
              <a:t>คำอธิบาย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  <a:cs typeface="AngsanaUPC" pitchFamily="18" charset="-34"/>
              </a:rPr>
              <a:t>:</a:t>
            </a:r>
            <a:r>
              <a:rPr lang="th-TH" sz="2600" dirty="0" smtClean="0">
                <a:solidFill>
                  <a:schemeClr val="bg1"/>
                </a:solidFill>
                <a:latin typeface="+mj-lt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+mj-lt"/>
                <a:cs typeface="AngsanaUPC" pitchFamily="18" charset="-34"/>
              </a:rPr>
              <a:t>ข </a:t>
            </a:r>
            <a:r>
              <a:rPr lang="th-TH" sz="2400" dirty="0">
                <a:solidFill>
                  <a:schemeClr val="bg1"/>
                </a:solidFill>
                <a:latin typeface="+mj-lt"/>
                <a:cs typeface="AngsanaUPC" pitchFamily="18" charset="-34"/>
              </a:rPr>
              <a:t>ถูกต้อง </a:t>
            </a:r>
            <a:r>
              <a:rPr lang="th-TH" sz="2400" dirty="0" smtClean="0">
                <a:solidFill>
                  <a:schemeClr val="bg1"/>
                </a:solidFill>
                <a:latin typeface="+mj-lt"/>
                <a:cs typeface="AngsanaUPC" pitchFamily="18" charset="-34"/>
              </a:rPr>
              <a:t>เพราะ</a:t>
            </a:r>
            <a:r>
              <a:rPr lang="th-TH" sz="2400" dirty="0" smtClean="0">
                <a:solidFill>
                  <a:schemeClr val="bg1"/>
                </a:solidFill>
                <a:latin typeface="+mj-lt"/>
              </a:rPr>
              <a:t>ทักษะ</a:t>
            </a:r>
            <a:r>
              <a:rPr lang="th-TH" sz="2400" dirty="0">
                <a:solidFill>
                  <a:schemeClr val="bg1"/>
                </a:solidFill>
                <a:latin typeface="+mj-lt"/>
              </a:rPr>
              <a:t>การสื่อสารเป็นทักษะที่จำเป็นมากที่สุดในการติดต่อสื่อสารเพื่อให้เกิดปฏิสัมพันธ์ทางสังคมระหว่างสมาชิกในกลุ่ม เพื่อที่จะได้ทำกิจกรรมต่าง ๆ ร่วมกันได้อย่าง</a:t>
            </a:r>
            <a:r>
              <a:rPr lang="th-TH" sz="2400" dirty="0" smtClean="0">
                <a:solidFill>
                  <a:schemeClr val="bg1"/>
                </a:solidFill>
                <a:latin typeface="+mj-lt"/>
              </a:rPr>
              <a:t>ราบรื่น ดังนั้นการทำงานกลุ่มสมาชิกจะต้องมีปฏิสัมพันธ์ทางสังคม แสดงว่าจากข้อความนี้สมาชิกต้องใช้ทักษะการสื่อสาร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ซึ่งคำตอบข้อนี้สัมพันธ์กันกับคำถาม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67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96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 animBg="1"/>
      <p:bldP spid="11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1" y="846461"/>
            <a:ext cx="3960440" cy="11918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  “</a:t>
            </a:r>
            <a:r>
              <a:rPr lang="th-TH" sz="3200" i="1" dirty="0">
                <a:latin typeface="+mj-lt"/>
              </a:rPr>
              <a:t>อุ้มปฏิบัติตามกติกาของกลุ่ม</a:t>
            </a:r>
            <a:r>
              <a:rPr lang="en-US" sz="3200" i="1" dirty="0">
                <a:latin typeface="+mj-lt"/>
              </a:rPr>
              <a:t>” </a:t>
            </a:r>
            <a:endParaRPr lang="th-TH" sz="3200" i="1" dirty="0" smtClean="0">
              <a:latin typeface="+mj-lt"/>
            </a:endParaRPr>
          </a:p>
          <a:p>
            <a:r>
              <a:rPr lang="th-TH" sz="3200" b="1" dirty="0" smtClean="0">
                <a:latin typeface="+mj-lt"/>
              </a:rPr>
              <a:t>   อุ้มใช้คุณธรรมใดในการทำงาน</a:t>
            </a:r>
            <a:endParaRPr lang="en-US" sz="3200" b="1" dirty="0">
              <a:latin typeface="+mj-lt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9016" y="2204864"/>
            <a:ext cx="2667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ความ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ซื่อสัตย์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9016" y="2852936"/>
            <a:ext cx="2667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ความ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รับผิดชอบ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9016" y="3492297"/>
            <a:ext cx="2667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ความ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ขยันอดทน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9016" y="4149080"/>
            <a:ext cx="3045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ง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ความ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มีระเบียบวินัย </a:t>
            </a:r>
          </a:p>
        </p:txBody>
      </p:sp>
      <p:sp>
        <p:nvSpPr>
          <p:cNvPr id="10" name="Oval 9"/>
          <p:cNvSpPr/>
          <p:nvPr/>
        </p:nvSpPr>
        <p:spPr>
          <a:xfrm>
            <a:off x="2627784" y="4236267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9712" y="1124744"/>
            <a:ext cx="576064" cy="6352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6.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445225"/>
            <a:ext cx="9146480" cy="144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คำอธิบาย</a:t>
            </a:r>
            <a:r>
              <a:rPr lang="en-US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ง</a:t>
            </a:r>
            <a:r>
              <a:rPr lang="th-TH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</a:rPr>
              <a:t>ถูกต้อง </a:t>
            </a:r>
            <a:r>
              <a:rPr lang="th-TH" sz="2400" dirty="0">
                <a:solidFill>
                  <a:schemeClr val="bg1"/>
                </a:solidFill>
              </a:rPr>
              <a:t>เพราะความมีระเบียบวินัยเป็นการปฏิบัติตนตามกฎระเบียบที่กำหนดไว้ การปฏิบัติงานกลุ่มควรมีคุณธรรมนี้ ซึ่งอุ้มปฏิบัติตามกติกาของกลุ่ม ดังนั้น อุ้มใช้คุณธรรมความมีระเบียบ</a:t>
            </a:r>
            <a:r>
              <a:rPr lang="th-TH" sz="2400" dirty="0" smtClean="0">
                <a:solidFill>
                  <a:schemeClr val="bg1"/>
                </a:solidFill>
              </a:rPr>
              <a:t>วินัย</a:t>
            </a:r>
            <a:endParaRPr lang="th-TH" sz="2400" dirty="0">
              <a:solidFill>
                <a:schemeClr val="bg1"/>
              </a:solidFill>
              <a:cs typeface="AngsanaUPC" pitchFamily="18" charset="-34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68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54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 animBg="1"/>
      <p:bldP spid="11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1295" y="747282"/>
            <a:ext cx="6427090" cy="11918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   “</a:t>
            </a:r>
            <a:r>
              <a:rPr lang="th-TH" sz="3200" i="1" dirty="0">
                <a:latin typeface="+mj-lt"/>
              </a:rPr>
              <a:t>สุชาติเป็นหัวหน้ากลุ่มจึงเป็นผู้นำในการทำกิจกรรม</a:t>
            </a:r>
            <a:r>
              <a:rPr lang="en-US" sz="3200" i="1" dirty="0">
                <a:latin typeface="+mj-lt"/>
              </a:rPr>
              <a:t>” </a:t>
            </a:r>
            <a:endParaRPr lang="th-TH" sz="3200" i="1" dirty="0" smtClean="0">
              <a:latin typeface="+mj-lt"/>
            </a:endParaRPr>
          </a:p>
          <a:p>
            <a:r>
              <a:rPr lang="th-TH" sz="3200" b="1" i="1" dirty="0">
                <a:latin typeface="+mj-lt"/>
              </a:rPr>
              <a:t> </a:t>
            </a:r>
            <a:r>
              <a:rPr lang="th-TH" sz="3200" b="1" i="1" dirty="0" smtClean="0">
                <a:latin typeface="+mj-lt"/>
              </a:rPr>
              <a:t>  </a:t>
            </a:r>
            <a:r>
              <a:rPr lang="th-TH" sz="3200" b="1" dirty="0" smtClean="0">
                <a:latin typeface="+mj-lt"/>
              </a:rPr>
              <a:t>สุ</a:t>
            </a:r>
            <a:r>
              <a:rPr lang="th-TH" sz="3200" b="1" dirty="0">
                <a:latin typeface="+mj-lt"/>
              </a:rPr>
              <a:t>ชาติปฏิบัติอยู่ในขั้นตอนใดของกระบวนการกลุ่ม</a:t>
            </a:r>
            <a:endParaRPr lang="en-US" sz="32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0784" y="2043426"/>
            <a:ext cx="4455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วางแผนในการทำงาน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9911" y="2700209"/>
            <a:ext cx="44462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ปฏิบัติตามบทบาท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หน้าที่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0784" y="3348281"/>
            <a:ext cx="4455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ค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แบ่งงานตามความสามารถ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0783" y="3996353"/>
            <a:ext cx="4747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ง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ประเมินผล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และปรับปรุง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งาน</a:t>
            </a:r>
          </a:p>
        </p:txBody>
      </p:sp>
      <p:sp>
        <p:nvSpPr>
          <p:cNvPr id="10" name="Oval 9"/>
          <p:cNvSpPr/>
          <p:nvPr/>
        </p:nvSpPr>
        <p:spPr>
          <a:xfrm>
            <a:off x="1871744" y="2787396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7624" y="1025565"/>
            <a:ext cx="576064" cy="6352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7.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301208"/>
            <a:ext cx="9146480" cy="1584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คำอธิบาย</a:t>
            </a:r>
            <a:r>
              <a:rPr lang="en-US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en-US" sz="26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/>
              <a:t>ข ถูกต้อง </a:t>
            </a:r>
            <a:r>
              <a:rPr lang="th-TH" sz="2400" dirty="0" smtClean="0"/>
              <a:t>เพราะการปฏิบัติตามบทบาทหน้าที่เป็น</a:t>
            </a:r>
            <a:r>
              <a:rPr lang="th-TH" sz="2400" dirty="0"/>
              <a:t>ขั้นตอนที่สมาชิกแต่ละคนลงมือปฏิบัติงานตามบทบาทหน้าที่ที่ได้รับมอบหมาย เช่น ผู้ที่มีบทบาทหน้าที่เป็นหัวหน้ากลุ่มจะต้องเป็นผู้นำในการทำ</a:t>
            </a:r>
            <a:r>
              <a:rPr lang="th-TH" sz="2400" dirty="0" smtClean="0"/>
              <a:t>กิจกรรม   ต่าง ๆ  ซึ่งสุชาติเป็นหัวหน้ากลุ่มจึงเป็นผู้นำในการทำกิจกรรม ดังนั้น สุชาติปฏิบัติอยู่ในขั้นตอนการปฏิบัติตามบทบาทหน้าที่ของกระบวนการกลุ่ม</a:t>
            </a:r>
            <a:endParaRPr lang="th-TH" sz="2400" dirty="0"/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69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93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 animBg="1"/>
      <p:bldP spid="11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053822"/>
            <a:ext cx="5472608" cy="64698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  ใคร</a:t>
            </a:r>
            <a:r>
              <a:rPr lang="th-TH" sz="3200" b="1" dirty="0"/>
              <a:t>มีคุณธรรมด้านความเสียสละในการทำงาน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8138" y="1970332"/>
            <a:ext cx="4567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กั้ง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รับอาสาทำงานช่วยเพื่อนเสมอ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8139" y="2628201"/>
            <a:ext cx="456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ข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ไก่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มีความจริงใจกับเพื่อนร่วมงาน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7455" y="3276273"/>
            <a:ext cx="5146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ค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กบ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เอาใจใส่และมุ่งมั่นทำงานจนสำเร็จ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8922" y="3924345"/>
            <a:ext cx="4884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ง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กุ้ง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ทำงานที่ได้รับมอบหมายอย่างเต็มที่</a:t>
            </a:r>
          </a:p>
        </p:txBody>
      </p:sp>
      <p:sp>
        <p:nvSpPr>
          <p:cNvPr id="10" name="Oval 9"/>
          <p:cNvSpPr/>
          <p:nvPr/>
        </p:nvSpPr>
        <p:spPr>
          <a:xfrm>
            <a:off x="2353400" y="2048262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19672" y="1065557"/>
            <a:ext cx="576064" cy="6352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8.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445225"/>
            <a:ext cx="9146480" cy="144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คำอธิบาย</a:t>
            </a:r>
            <a:r>
              <a:rPr lang="en-US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ถูกต้อง เพราะ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การรับอาสา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ทำงาน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ช่วยเหลือเพื่อนเป็นการ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แบ่งเวลาของตนเองเพื่อช่วยเหลืองานของ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ผู้อื่น จัดเป็นคุณธรรม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ด้านความ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เสียสละ ซึ่งกั้งรับอาสาทำงานช่วยเหลือเพื่อนเสมอ ดังนั้น กั้งมีคุณธรรมด้านความเสียสละในการทำงาน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ซึ่งคำตอบข้อนี้สัมพันธ์กันกับคำถาม</a:t>
            </a:r>
            <a:endParaRPr lang="en-US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70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75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 animBg="1"/>
      <p:bldP spid="11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725016"/>
            <a:ext cx="6984776" cy="11918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  “</a:t>
            </a:r>
            <a:r>
              <a:rPr lang="th-TH" sz="3200" i="1" dirty="0">
                <a:latin typeface="+mj-lt"/>
              </a:rPr>
              <a:t>ปรายได้รับมอบหมายงานที่ตนเองไม่มีความรู้และไม่ถนัด</a:t>
            </a:r>
            <a:r>
              <a:rPr lang="en-US" sz="3200" i="1" dirty="0">
                <a:latin typeface="+mj-lt"/>
              </a:rPr>
              <a:t>” </a:t>
            </a:r>
            <a:endParaRPr lang="th-TH" sz="3200" i="1" dirty="0" smtClean="0">
              <a:latin typeface="+mj-lt"/>
            </a:endParaRPr>
          </a:p>
          <a:p>
            <a:r>
              <a:rPr lang="th-TH" sz="3200" b="1" i="1" dirty="0">
                <a:latin typeface="+mj-lt"/>
              </a:rPr>
              <a:t> </a:t>
            </a:r>
            <a:r>
              <a:rPr lang="th-TH" sz="3200" b="1" i="1" dirty="0" smtClean="0">
                <a:latin typeface="+mj-lt"/>
              </a:rPr>
              <a:t> </a:t>
            </a:r>
            <a:r>
              <a:rPr lang="th-TH" sz="3200" b="1" dirty="0" smtClean="0">
                <a:latin typeface="+mj-lt"/>
              </a:rPr>
              <a:t>ปราย</a:t>
            </a:r>
            <a:r>
              <a:rPr lang="th-TH" sz="3200" b="1" dirty="0">
                <a:latin typeface="+mj-lt"/>
              </a:rPr>
              <a:t>ควรแก้ปัญหานี้ตามข้อใด</a:t>
            </a:r>
            <a:endParaRPr lang="th-TH" sz="3200" b="1" dirty="0" smtClean="0">
              <a:latin typeface="+mj-lt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9702" y="2132856"/>
            <a:ext cx="5636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ศึกษา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ความรู้เพิ่มเติม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9701" y="2803498"/>
            <a:ext cx="5636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ตั้งใจ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ทำงานจนสำเร็จ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9701" y="4108353"/>
            <a:ext cx="6084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พยายาม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ทำงานไปเรื่อย ๆ จนกว่าเพื่อนจะมาช่วย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9701" y="3460281"/>
            <a:ext cx="5636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ขอ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เปลี่ยนหน้าที่ความรับผิดชอบ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09082" y="2220043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5576" y="1003299"/>
            <a:ext cx="576064" cy="6352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9.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445225"/>
            <a:ext cx="9146480" cy="144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600" b="1" dirty="0" smtClean="0">
                <a:solidFill>
                  <a:schemeClr val="bg1"/>
                </a:solidFill>
                <a:latin typeface="+mj-lt"/>
                <a:cs typeface="AngsanaUPC" pitchFamily="18" charset="-34"/>
              </a:rPr>
              <a:t>คำอธิบาย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  <a:cs typeface="AngsanaUPC" pitchFamily="18" charset="-34"/>
              </a:rPr>
              <a:t>:</a:t>
            </a:r>
            <a:r>
              <a:rPr lang="th-TH" sz="2600" dirty="0" smtClean="0">
                <a:solidFill>
                  <a:schemeClr val="bg1"/>
                </a:solidFill>
                <a:latin typeface="+mj-lt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+mj-lt"/>
              </a:rPr>
              <a:t>ก </a:t>
            </a:r>
            <a:r>
              <a:rPr lang="th-TH" sz="2400" dirty="0">
                <a:solidFill>
                  <a:schemeClr val="bg1"/>
                </a:solidFill>
                <a:latin typeface="+mj-lt"/>
              </a:rPr>
              <a:t>ถูกต้อง </a:t>
            </a:r>
            <a:r>
              <a:rPr lang="th-TH" sz="2400" dirty="0" smtClean="0">
                <a:solidFill>
                  <a:schemeClr val="bg1"/>
                </a:solidFill>
              </a:rPr>
              <a:t>เพราะ</a:t>
            </a:r>
            <a:r>
              <a:rPr lang="th-TH" sz="2400" dirty="0">
                <a:solidFill>
                  <a:schemeClr val="bg1"/>
                </a:solidFill>
              </a:rPr>
              <a:t>การศึกษาความรู้เพิ่มเติมจะทำ</a:t>
            </a:r>
            <a:r>
              <a:rPr lang="th-TH" sz="2400" dirty="0" smtClean="0">
                <a:solidFill>
                  <a:schemeClr val="bg1"/>
                </a:solidFill>
              </a:rPr>
              <a:t>ให้มี</a:t>
            </a:r>
            <a:r>
              <a:rPr lang="th-TH" sz="2400" dirty="0">
                <a:solidFill>
                  <a:schemeClr val="bg1"/>
                </a:solidFill>
              </a:rPr>
              <a:t>ความรู้และความถนัดในเรื่องนั้น ๆ เพิ่มขึ้น </a:t>
            </a:r>
            <a:r>
              <a:rPr lang="th-TH" sz="2400" dirty="0" smtClean="0">
                <a:solidFill>
                  <a:schemeClr val="bg1"/>
                </a:solidFill>
              </a:rPr>
              <a:t>โดยศึกษาจาก</a:t>
            </a:r>
            <a:r>
              <a:rPr lang="th-TH" sz="2400" dirty="0">
                <a:solidFill>
                  <a:schemeClr val="bg1"/>
                </a:solidFill>
              </a:rPr>
              <a:t>แหล่งการเรียนรู้ต่าง ๆ ซึ่งปรายได้รับมอบหมายงานที่ตนเองไม่มีความรู้และไม่ถนัด  ดังนั้น ปรายควรแก้ปัญหานี้ด้วยการศึกษาความรู้</a:t>
            </a:r>
            <a:r>
              <a:rPr lang="th-TH" sz="2400" dirty="0" smtClean="0">
                <a:solidFill>
                  <a:schemeClr val="bg1"/>
                </a:solidFill>
              </a:rPr>
              <a:t>เพิ่มเติม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71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20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 animBg="1"/>
      <p:bldP spid="11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660" y="1205424"/>
            <a:ext cx="6367608" cy="64698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การทำงานกลุ่มควรให้ใครเป็นผู้เลือกวิธีการแก้ปัญหา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3498" y="2032973"/>
            <a:ext cx="3887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ก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ครู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ที่ปรึกษา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3498" y="2700209"/>
            <a:ext cx="388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ข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สมาชิก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ทุกคนในกลุ่ม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3498" y="3348281"/>
            <a:ext cx="388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ให้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หัวหน้ากลุ่มเป็นคนเลือก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3497" y="3996353"/>
            <a:ext cx="4072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ง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ให้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สมาชิกที่มีความรู้ในเรื่องนั้น</a:t>
            </a:r>
          </a:p>
        </p:txBody>
      </p:sp>
      <p:sp>
        <p:nvSpPr>
          <p:cNvPr id="10" name="Oval 9"/>
          <p:cNvSpPr/>
          <p:nvPr/>
        </p:nvSpPr>
        <p:spPr>
          <a:xfrm>
            <a:off x="1943752" y="2760100"/>
            <a:ext cx="396000" cy="410400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5616" y="1168877"/>
            <a:ext cx="756040" cy="720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10.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445225"/>
            <a:ext cx="9146480" cy="144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600" b="1" spc="-2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คำอธิบาย</a:t>
            </a:r>
            <a:r>
              <a:rPr lang="en-US" sz="2600" spc="-2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600" spc="-2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spc="-2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 ถูกต้อง </a:t>
            </a:r>
            <a:r>
              <a:rPr lang="th-TH" sz="2400" spc="-2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เพราะการ</a:t>
            </a:r>
            <a:r>
              <a:rPr lang="th-TH" sz="2400" spc="-2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แก้ปัญหาของกลุ่มควรให้สมาชิกทุกคนเป็นผู้เลือกวิธีการแก้ปัญหา โดย</a:t>
            </a:r>
            <a:r>
              <a:rPr lang="th-TH" sz="2400" spc="-2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การลง</a:t>
            </a:r>
            <a:r>
              <a:rPr lang="th-TH" sz="2400" spc="-2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มติ </a:t>
            </a:r>
            <a:r>
              <a:rPr lang="th-TH" sz="2400" dirty="0">
                <a:solidFill>
                  <a:schemeClr val="bg1"/>
                </a:solidFill>
              </a:rPr>
              <a:t>ซึ่งเป็นไปตามรูปแบบ</a:t>
            </a:r>
            <a:r>
              <a:rPr lang="th-TH" sz="2400" dirty="0" smtClean="0">
                <a:solidFill>
                  <a:schemeClr val="bg1"/>
                </a:solidFill>
              </a:rPr>
              <a:t>การทำงาน</a:t>
            </a:r>
            <a:r>
              <a:rPr lang="th-TH" sz="2400" dirty="0">
                <a:solidFill>
                  <a:schemeClr val="bg1"/>
                </a:solidFill>
              </a:rPr>
              <a:t>กลุ่มแบบประชาธิปไตย ดังนั้น การทำงานกลุ่มควรให้สมาชิกทุก</a:t>
            </a:r>
            <a:r>
              <a:rPr lang="th-TH" sz="2400" dirty="0" smtClean="0">
                <a:solidFill>
                  <a:schemeClr val="bg1"/>
                </a:solidFill>
              </a:rPr>
              <a:t>คนใน</a:t>
            </a:r>
            <a:r>
              <a:rPr lang="th-TH" sz="2400" dirty="0">
                <a:solidFill>
                  <a:schemeClr val="bg1"/>
                </a:solidFill>
              </a:rPr>
              <a:t>กลุ่มเป็นผู้เลือกวิธีการ</a:t>
            </a:r>
            <a:r>
              <a:rPr lang="th-TH" sz="2400" dirty="0" smtClean="0">
                <a:solidFill>
                  <a:schemeClr val="bg1"/>
                </a:solidFill>
              </a:rPr>
              <a:t>แก้ปัญหา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72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11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 animBg="1"/>
      <p:bldP spid="11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8647112" y="6477000"/>
            <a:ext cx="533400" cy="381000"/>
          </a:xfrm>
        </p:spPr>
        <p:txBody>
          <a:bodyPr>
            <a:normAutofit/>
          </a:bodyPr>
          <a:lstStyle/>
          <a:p>
            <a:fld id="{B279A4E1-4C23-49FE-BD61-91734DD92DB1}" type="slidenum">
              <a:rPr lang="th-TH" sz="1600" smtClean="0">
                <a:solidFill>
                  <a:prstClr val="black"/>
                </a:solidFill>
              </a:rPr>
              <a:pPr/>
              <a:t>73</a:t>
            </a:fld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1371600" y="620688"/>
            <a:ext cx="7772400" cy="990600"/>
          </a:xfrm>
          <a:prstGeom prst="rect">
            <a:avLst/>
          </a:prstGeom>
          <a:solidFill>
            <a:srgbClr val="25A2FF"/>
          </a:solidFill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คำถามเชื่อมโยงสู่บทเรียนต่อไป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T:\56-01-0564 Powerpoint เศรษฐศาสตร์ ม.1\หน่วย 4\ภาพ\c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105" y="4735247"/>
            <a:ext cx="1643074" cy="1968973"/>
          </a:xfrm>
          <a:prstGeom prst="rect">
            <a:avLst/>
          </a:prstGeom>
          <a:noFill/>
        </p:spPr>
      </p:pic>
      <p:grpSp>
        <p:nvGrpSpPr>
          <p:cNvPr id="6" name="Group 14"/>
          <p:cNvGrpSpPr/>
          <p:nvPr/>
        </p:nvGrpSpPr>
        <p:grpSpPr>
          <a:xfrm>
            <a:off x="3203848" y="3161248"/>
            <a:ext cx="5328592" cy="2644018"/>
            <a:chOff x="3066300" y="3714752"/>
            <a:chExt cx="8371459" cy="2904695"/>
          </a:xfrm>
        </p:grpSpPr>
        <p:sp>
          <p:nvSpPr>
            <p:cNvPr id="7" name="Oval Callout 15"/>
            <p:cNvSpPr/>
            <p:nvPr/>
          </p:nvSpPr>
          <p:spPr>
            <a:xfrm>
              <a:off x="3428991" y="3714752"/>
              <a:ext cx="7205508" cy="2810729"/>
            </a:xfrm>
            <a:prstGeom prst="wedgeEllipseCallout">
              <a:avLst>
                <a:gd name="adj1" fmla="val -47062"/>
                <a:gd name="adj2" fmla="val 3987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Cloud Callout 6"/>
            <p:cNvSpPr/>
            <p:nvPr/>
          </p:nvSpPr>
          <p:spPr>
            <a:xfrm>
              <a:off x="3066300" y="3833365"/>
              <a:ext cx="8371459" cy="2786082"/>
            </a:xfrm>
            <a:prstGeom prst="cloudCallout">
              <a:avLst>
                <a:gd name="adj1" fmla="val -71412"/>
                <a:gd name="adj2" fmla="val 690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chemeClr val="tx1"/>
                  </a:solidFill>
                </a:rPr>
                <a:t>ให้นักเรียน</a:t>
              </a:r>
              <a:r>
                <a:rPr lang="th-TH" dirty="0" smtClean="0">
                  <a:solidFill>
                    <a:schemeClr val="tx1"/>
                  </a:solidFill>
                </a:rPr>
                <a:t>ไปศึกษาเนื้อหา</a:t>
              </a:r>
            </a:p>
            <a:p>
              <a:pPr algn="ctr"/>
              <a:r>
                <a:rPr lang="th-TH" dirty="0" smtClean="0">
                  <a:solidFill>
                    <a:schemeClr val="tx1"/>
                  </a:solidFill>
                </a:rPr>
                <a:t>ในหน่วยการ</a:t>
              </a:r>
              <a:r>
                <a:rPr lang="th-TH" dirty="0">
                  <a:solidFill>
                    <a:schemeClr val="tx1"/>
                  </a:solidFill>
                </a:rPr>
                <a:t>เรียนรู้ที่ </a:t>
              </a:r>
              <a:r>
                <a:rPr lang="th-TH" dirty="0" smtClean="0">
                  <a:solidFill>
                    <a:schemeClr val="tx1"/>
                  </a:solidFill>
                </a:rPr>
                <a:t>2 ฉลาดใช้</a:t>
              </a:r>
              <a:endParaRPr lang="th-TH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ชื่อเรื่อง 2"/>
          <p:cNvSpPr txBox="1">
            <a:spLocks/>
          </p:cNvSpPr>
          <p:nvPr/>
        </p:nvSpPr>
        <p:spPr>
          <a:xfrm>
            <a:off x="0" y="620688"/>
            <a:ext cx="1285852" cy="990600"/>
          </a:xfrm>
          <a:prstGeom prst="rect">
            <a:avLst/>
          </a:prstGeom>
          <a:solidFill>
            <a:srgbClr val="7030A0"/>
          </a:solidFill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FFFF"/>
                </a:solidFill>
              </a:rPr>
              <a:t> </a:t>
            </a:r>
            <a:endParaRPr lang="th-TH" sz="4400" b="1" dirty="0">
              <a:solidFill>
                <a:srgbClr val="FFFFFF"/>
              </a:solidFill>
            </a:endParaRPr>
          </a:p>
        </p:txBody>
      </p:sp>
      <p:sp>
        <p:nvSpPr>
          <p:cNvPr id="10" name="สี่เหลี่ยมผืนผ้า 6"/>
          <p:cNvSpPr/>
          <p:nvPr/>
        </p:nvSpPr>
        <p:spPr>
          <a:xfrm>
            <a:off x="0" y="585597"/>
            <a:ext cx="1259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prstClr val="white"/>
                </a:solidFill>
              </a:rPr>
              <a:t>?</a:t>
            </a:r>
          </a:p>
        </p:txBody>
      </p:sp>
      <p:grpSp>
        <p:nvGrpSpPr>
          <p:cNvPr id="11" name="กลุ่ม 10"/>
          <p:cNvGrpSpPr/>
          <p:nvPr/>
        </p:nvGrpSpPr>
        <p:grpSpPr>
          <a:xfrm>
            <a:off x="0" y="2007888"/>
            <a:ext cx="9144000" cy="936104"/>
            <a:chOff x="0" y="2132856"/>
            <a:chExt cx="9144000" cy="936104"/>
          </a:xfrm>
          <a:solidFill>
            <a:srgbClr val="FFFF00"/>
          </a:solidFill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0" y="2132856"/>
              <a:ext cx="9144000" cy="9361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1547665" y="2348877"/>
              <a:ext cx="61479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19138" indent="-347663" algn="ctr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th-TH" sz="3200" b="1" dirty="0" smtClean="0">
                  <a:solidFill>
                    <a:prstClr val="black"/>
                  </a:solidFill>
                </a:rPr>
                <a:t>อุปกรณ์ที่ใช้ในการทำงานบ้านมีความสำคัญอย่างไร</a:t>
              </a:r>
              <a:endParaRPr lang="th-TH" sz="32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0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6"/>
          <p:cNvSpPr/>
          <p:nvPr/>
        </p:nvSpPr>
        <p:spPr>
          <a:xfrm>
            <a:off x="4680116" y="1625610"/>
            <a:ext cx="4500396" cy="5232390"/>
          </a:xfrm>
          <a:prstGeom prst="roundRect">
            <a:avLst>
              <a:gd name="adj" fmla="val 2831"/>
            </a:avLst>
          </a:prstGeom>
          <a:solidFill>
            <a:srgbClr val="FFCCFF"/>
          </a:solidFill>
          <a:ln w="57150">
            <a:noFill/>
            <a:prstDash val="sysDot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3343632"/>
            <a:ext cx="3602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งาน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ที่เหมาะกับการทำงานเป็นกลุ่มจะต้องเป็นงานที่เร่งด่วน ต้องอาศัยความรู้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ความสามารถจาก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คนที่มีความรู้ความสามารถหลากหลาย และเป็นงานที่ต้องการ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ความคิดสร้างสรรค์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41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4680116" cy="52894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28184" y="278266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งานกลุ่ม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11" name="TextBox 10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13" name="ตัวเชื่อมต่อตรง 12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14" name="ตัวเชื่อมต่อตรง 13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sp>
        <p:nvSpPr>
          <p:cNvPr id="15" name="ม้วนกระดาษแนวนอน 14"/>
          <p:cNvSpPr/>
          <p:nvPr/>
        </p:nvSpPr>
        <p:spPr>
          <a:xfrm>
            <a:off x="5804504" y="1697618"/>
            <a:ext cx="2223880" cy="1155318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เรื่องน่ารู้ </a:t>
            </a:r>
          </a:p>
        </p:txBody>
      </p:sp>
      <p:grpSp>
        <p:nvGrpSpPr>
          <p:cNvPr id="16" name="กลุ่ม 15"/>
          <p:cNvGrpSpPr/>
          <p:nvPr/>
        </p:nvGrpSpPr>
        <p:grpSpPr>
          <a:xfrm>
            <a:off x="7682061" y="5510380"/>
            <a:ext cx="1081583" cy="1302995"/>
            <a:chOff x="1622479" y="578011"/>
            <a:chExt cx="4204433" cy="6562077"/>
          </a:xfrm>
        </p:grpSpPr>
        <p:sp>
          <p:nvSpPr>
            <p:cNvPr id="17" name="แผนผังลำดับงาน: สิ้นสุด 16"/>
            <p:cNvSpPr/>
            <p:nvPr/>
          </p:nvSpPr>
          <p:spPr>
            <a:xfrm rot="9014316">
              <a:off x="4674362" y="5688016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18" name="แผนผังลำดับงาน: สิ้นสุด 17"/>
            <p:cNvSpPr/>
            <p:nvPr/>
          </p:nvSpPr>
          <p:spPr>
            <a:xfrm rot="11330935">
              <a:off x="3682915" y="5629621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19" name="แผนผังลำดับงาน: สิ้นสุด 18"/>
            <p:cNvSpPr/>
            <p:nvPr/>
          </p:nvSpPr>
          <p:spPr>
            <a:xfrm rot="9887826">
              <a:off x="4773213" y="3777805"/>
              <a:ext cx="609872" cy="1096731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0" name="แผนผังลำดับงาน: สิ้นสุด 19"/>
            <p:cNvSpPr/>
            <p:nvPr/>
          </p:nvSpPr>
          <p:spPr>
            <a:xfrm rot="7703033">
              <a:off x="3032820" y="3495721"/>
              <a:ext cx="609872" cy="1427625"/>
            </a:xfrm>
            <a:prstGeom prst="flowChartTerminator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1" name="วงรี 20"/>
            <p:cNvSpPr/>
            <p:nvPr/>
          </p:nvSpPr>
          <p:spPr>
            <a:xfrm>
              <a:off x="3539927" y="3717032"/>
              <a:ext cx="1643709" cy="2358003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3683049" y="3897570"/>
              <a:ext cx="144016" cy="72008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4782696" y="3920415"/>
              <a:ext cx="144016" cy="72008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grpSp>
          <p:nvGrpSpPr>
            <p:cNvPr id="24" name="กลุ่ม 23"/>
            <p:cNvGrpSpPr/>
            <p:nvPr/>
          </p:nvGrpSpPr>
          <p:grpSpPr>
            <a:xfrm>
              <a:off x="2960787" y="578011"/>
              <a:ext cx="2866125" cy="3643077"/>
              <a:chOff x="2960787" y="578011"/>
              <a:chExt cx="2866125" cy="3643077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2960787" y="1628800"/>
                <a:ext cx="1002804" cy="1010663"/>
                <a:chOff x="2960787" y="1628800"/>
                <a:chExt cx="1002804" cy="1010663"/>
              </a:xfrm>
            </p:grpSpPr>
            <p:sp>
              <p:nvSpPr>
                <p:cNvPr id="53" name="วงรี 52"/>
                <p:cNvSpPr/>
                <p:nvPr/>
              </p:nvSpPr>
              <p:spPr>
                <a:xfrm>
                  <a:off x="2960787" y="1628800"/>
                  <a:ext cx="999728" cy="944488"/>
                </a:xfrm>
                <a:prstGeom prst="ellipse">
                  <a:avLst/>
                </a:prstGeom>
                <a:solidFill>
                  <a:srgbClr val="6633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4" name="วงรี 53"/>
                <p:cNvSpPr/>
                <p:nvPr/>
              </p:nvSpPr>
              <p:spPr>
                <a:xfrm>
                  <a:off x="3116263" y="1847375"/>
                  <a:ext cx="847328" cy="792088"/>
                </a:xfrm>
                <a:prstGeom prst="ellipse">
                  <a:avLst/>
                </a:prstGeom>
                <a:solidFill>
                  <a:srgbClr val="A452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 rot="5400000">
                <a:off x="4824690" y="1801288"/>
                <a:ext cx="1059955" cy="944488"/>
                <a:chOff x="5261570" y="1179587"/>
                <a:chExt cx="1059955" cy="944488"/>
              </a:xfrm>
            </p:grpSpPr>
            <p:sp>
              <p:nvSpPr>
                <p:cNvPr id="51" name="วงรี 50"/>
                <p:cNvSpPr/>
                <p:nvPr/>
              </p:nvSpPr>
              <p:spPr>
                <a:xfrm>
                  <a:off x="5261570" y="1179587"/>
                  <a:ext cx="999728" cy="944488"/>
                </a:xfrm>
                <a:prstGeom prst="ellipse">
                  <a:avLst/>
                </a:prstGeom>
                <a:solidFill>
                  <a:srgbClr val="6633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2" name="วงรี 51"/>
                <p:cNvSpPr/>
                <p:nvPr/>
              </p:nvSpPr>
              <p:spPr>
                <a:xfrm>
                  <a:off x="5474197" y="1299431"/>
                  <a:ext cx="847328" cy="792088"/>
                </a:xfrm>
                <a:prstGeom prst="ellipse">
                  <a:avLst/>
                </a:prstGeom>
                <a:solidFill>
                  <a:srgbClr val="A452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sp>
            <p:nvSpPr>
              <p:cNvPr id="37" name="วงรี 36"/>
              <p:cNvSpPr/>
              <p:nvPr/>
            </p:nvSpPr>
            <p:spPr>
              <a:xfrm>
                <a:off x="2987824" y="1916832"/>
                <a:ext cx="2664296" cy="2304256"/>
              </a:xfrm>
              <a:prstGeom prst="ellipse">
                <a:avLst/>
              </a:prstGeom>
              <a:solidFill>
                <a:srgbClr val="6633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38" name="วงรี 37"/>
              <p:cNvSpPr/>
              <p:nvPr/>
            </p:nvSpPr>
            <p:spPr>
              <a:xfrm>
                <a:off x="4540386" y="947841"/>
                <a:ext cx="684076" cy="576064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grpSp>
            <p:nvGrpSpPr>
              <p:cNvPr id="39" name="กลุ่ม 38"/>
              <p:cNvGrpSpPr/>
              <p:nvPr/>
            </p:nvGrpSpPr>
            <p:grpSpPr>
              <a:xfrm>
                <a:off x="3501630" y="578011"/>
                <a:ext cx="1488759" cy="1798983"/>
                <a:chOff x="3501630" y="578011"/>
                <a:chExt cx="1488759" cy="1798983"/>
              </a:xfrm>
            </p:grpSpPr>
            <p:sp>
              <p:nvSpPr>
                <p:cNvPr id="47" name="แผนผังลําดับงาน: การดำเนินการด้วยตนเอง 46"/>
                <p:cNvSpPr/>
                <p:nvPr/>
              </p:nvSpPr>
              <p:spPr>
                <a:xfrm rot="10800000">
                  <a:off x="3683049" y="1110111"/>
                  <a:ext cx="1307340" cy="1266883"/>
                </a:xfrm>
                <a:prstGeom prst="flowChartManualOperation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48" name="วงรี 47"/>
                <p:cNvSpPr/>
                <p:nvPr/>
              </p:nvSpPr>
              <p:spPr>
                <a:xfrm>
                  <a:off x="3843668" y="578011"/>
                  <a:ext cx="952607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49" name="วงรี 48"/>
                <p:cNvSpPr/>
                <p:nvPr/>
              </p:nvSpPr>
              <p:spPr>
                <a:xfrm>
                  <a:off x="3501630" y="947841"/>
                  <a:ext cx="684076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  <p:sp>
              <p:nvSpPr>
                <p:cNvPr id="50" name="วงรี 49"/>
                <p:cNvSpPr/>
                <p:nvPr/>
              </p:nvSpPr>
              <p:spPr>
                <a:xfrm>
                  <a:off x="3877164" y="1021904"/>
                  <a:ext cx="919111" cy="5760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dia New"/>
                  </a:endParaRPr>
                </a:p>
              </p:txBody>
            </p:sp>
          </p:grpSp>
          <p:sp>
            <p:nvSpPr>
              <p:cNvPr id="40" name="วงรี 39"/>
              <p:cNvSpPr/>
              <p:nvPr/>
            </p:nvSpPr>
            <p:spPr>
              <a:xfrm>
                <a:off x="3981500" y="3160018"/>
                <a:ext cx="752425" cy="864096"/>
              </a:xfrm>
              <a:prstGeom prst="ellipse">
                <a:avLst/>
              </a:prstGeom>
              <a:solidFill>
                <a:srgbClr val="A452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1" name="แผนผังลำดับงาน: ผสาน 40"/>
              <p:cNvSpPr/>
              <p:nvPr/>
            </p:nvSpPr>
            <p:spPr>
              <a:xfrm>
                <a:off x="4129864" y="3324225"/>
                <a:ext cx="455695" cy="267841"/>
              </a:xfrm>
              <a:prstGeom prst="flowChartMerg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cxnSp>
            <p:nvCxnSpPr>
              <p:cNvPr id="42" name="ตัวเชื่อมต่อตรง 41"/>
              <p:cNvCxnSpPr>
                <a:stCxn id="41" idx="2"/>
              </p:cNvCxnSpPr>
              <p:nvPr/>
            </p:nvCxnSpPr>
            <p:spPr>
              <a:xfrm>
                <a:off x="4357712" y="3592066"/>
                <a:ext cx="0" cy="124966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3" name="ตัวเชื่อมต่อตรง 42"/>
              <p:cNvCxnSpPr>
                <a:endCxn id="40" idx="3"/>
              </p:cNvCxnSpPr>
              <p:nvPr/>
            </p:nvCxnSpPr>
            <p:spPr>
              <a:xfrm flipH="1">
                <a:off x="4091690" y="3717032"/>
                <a:ext cx="266022" cy="18053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4" name="ตัวเชื่อมต่อตรง 43"/>
              <p:cNvCxnSpPr/>
              <p:nvPr/>
            </p:nvCxnSpPr>
            <p:spPr>
              <a:xfrm>
                <a:off x="4357712" y="3717032"/>
                <a:ext cx="286296" cy="18053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5" name="วงรี 44"/>
              <p:cNvSpPr/>
              <p:nvPr/>
            </p:nvSpPr>
            <p:spPr>
              <a:xfrm>
                <a:off x="3877164" y="2903798"/>
                <a:ext cx="288032" cy="330324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6" name="วงรี 45"/>
              <p:cNvSpPr/>
              <p:nvPr/>
            </p:nvSpPr>
            <p:spPr>
              <a:xfrm>
                <a:off x="4540386" y="2888754"/>
                <a:ext cx="288032" cy="330324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</p:grpSp>
        <p:sp>
          <p:nvSpPr>
            <p:cNvPr id="25" name="แผนผังลําดับงาน: การดำเนินการด้วยตนเอง 24"/>
            <p:cNvSpPr/>
            <p:nvPr/>
          </p:nvSpPr>
          <p:spPr>
            <a:xfrm rot="10800000">
              <a:off x="3287864" y="4280454"/>
              <a:ext cx="2064214" cy="2170009"/>
            </a:xfrm>
            <a:prstGeom prst="flowChartManualOperation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6" name="วงรี 25"/>
            <p:cNvSpPr/>
            <p:nvPr/>
          </p:nvSpPr>
          <p:spPr>
            <a:xfrm rot="3936090">
              <a:off x="2405488" y="3331460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7" name="วงรี 26"/>
            <p:cNvSpPr/>
            <p:nvPr/>
          </p:nvSpPr>
          <p:spPr>
            <a:xfrm rot="4513656">
              <a:off x="5047099" y="4521001"/>
              <a:ext cx="472048" cy="619450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8" name="วงรี 27"/>
            <p:cNvSpPr/>
            <p:nvPr/>
          </p:nvSpPr>
          <p:spPr>
            <a:xfrm rot="3936090">
              <a:off x="3606002" y="6493327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29" name="วงรี 28"/>
            <p:cNvSpPr/>
            <p:nvPr/>
          </p:nvSpPr>
          <p:spPr>
            <a:xfrm rot="3936090">
              <a:off x="5002866" y="6402061"/>
              <a:ext cx="564176" cy="729345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0" name="แผนผังลำดับงาน: ผสาน 29"/>
            <p:cNvSpPr/>
            <p:nvPr/>
          </p:nvSpPr>
          <p:spPr>
            <a:xfrm rot="20004760">
              <a:off x="2174227" y="2928596"/>
              <a:ext cx="835297" cy="1271978"/>
            </a:xfrm>
            <a:prstGeom prst="flowChartMerg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1" name="วงรี 30"/>
            <p:cNvSpPr/>
            <p:nvPr/>
          </p:nvSpPr>
          <p:spPr>
            <a:xfrm rot="19547829">
              <a:off x="2454558" y="3331242"/>
              <a:ext cx="360040" cy="10382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2" name="วงรี 31"/>
            <p:cNvSpPr/>
            <p:nvPr/>
          </p:nvSpPr>
          <p:spPr>
            <a:xfrm rot="19547829">
              <a:off x="2525787" y="3550361"/>
              <a:ext cx="360040" cy="10382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3" name="เมฆ 32"/>
            <p:cNvSpPr/>
            <p:nvPr/>
          </p:nvSpPr>
          <p:spPr>
            <a:xfrm rot="20697346">
              <a:off x="1622479" y="2278392"/>
              <a:ext cx="1062053" cy="978803"/>
            </a:xfrm>
            <a:prstGeom prst="cloud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4" name="แผนผังลำดับงาน: หน่วงเวลา 33"/>
            <p:cNvSpPr/>
            <p:nvPr/>
          </p:nvSpPr>
          <p:spPr>
            <a:xfrm rot="5400000">
              <a:off x="3728491" y="4979399"/>
              <a:ext cx="1196880" cy="899534"/>
            </a:xfrm>
            <a:prstGeom prst="flowChartDelay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3491880" y="404664"/>
            <a:ext cx="2232248" cy="934837"/>
            <a:chOff x="3419872" y="44624"/>
            <a:chExt cx="2232248" cy="934837"/>
          </a:xfrm>
        </p:grpSpPr>
        <p:sp>
          <p:nvSpPr>
            <p:cNvPr id="37" name="Pentagon 2"/>
            <p:cNvSpPr/>
            <p:nvPr/>
          </p:nvSpPr>
          <p:spPr>
            <a:xfrm>
              <a:off x="5004048" y="297537"/>
              <a:ext cx="648072" cy="576064"/>
            </a:xfrm>
            <a:prstGeom prst="homePlate">
              <a:avLst>
                <a:gd name="adj" fmla="val 17316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thaiDist"/>
              <a:endParaRPr lang="th-TH" sz="4400" b="1" dirty="0">
                <a:solidFill>
                  <a:prstClr val="black"/>
                </a:solidFill>
                <a:latin typeface="Baskerville Old Face" pitchFamily="18" charset="0"/>
                <a:cs typeface="Angsana New" pitchFamily="18" charset="-34"/>
              </a:endParaRPr>
            </a:p>
          </p:txBody>
        </p:sp>
        <p:sp>
          <p:nvSpPr>
            <p:cNvPr id="38" name="Pentagon 2"/>
            <p:cNvSpPr/>
            <p:nvPr/>
          </p:nvSpPr>
          <p:spPr>
            <a:xfrm>
              <a:off x="4716016" y="156503"/>
              <a:ext cx="793331" cy="800682"/>
            </a:xfrm>
            <a:prstGeom prst="homePlate">
              <a:avLst>
                <a:gd name="adj" fmla="val 1731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thaiDist"/>
              <a:endParaRPr lang="th-TH" sz="4400" b="1" dirty="0">
                <a:solidFill>
                  <a:prstClr val="black"/>
                </a:solidFill>
                <a:latin typeface="Baskerville Old Face" pitchFamily="18" charset="0"/>
                <a:cs typeface="Angsana New" pitchFamily="18" charset="-34"/>
              </a:endParaRPr>
            </a:p>
          </p:txBody>
        </p:sp>
        <p:sp>
          <p:nvSpPr>
            <p:cNvPr id="40" name="Pentagon 2"/>
            <p:cNvSpPr/>
            <p:nvPr/>
          </p:nvSpPr>
          <p:spPr>
            <a:xfrm>
              <a:off x="4427984" y="44624"/>
              <a:ext cx="895718" cy="934837"/>
            </a:xfrm>
            <a:prstGeom prst="homePlate">
              <a:avLst>
                <a:gd name="adj" fmla="val 17316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thaiDist"/>
              <a:endParaRPr lang="th-TH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  <a:cs typeface="Angsana New" pitchFamily="18" charset="-34"/>
              </a:endParaRPr>
            </a:p>
          </p:txBody>
        </p:sp>
        <p:sp>
          <p:nvSpPr>
            <p:cNvPr id="43" name="Pentagon 2"/>
            <p:cNvSpPr/>
            <p:nvPr/>
          </p:nvSpPr>
          <p:spPr>
            <a:xfrm>
              <a:off x="3995936" y="297537"/>
              <a:ext cx="648072" cy="576064"/>
            </a:xfrm>
            <a:prstGeom prst="homePlate">
              <a:avLst>
                <a:gd name="adj" fmla="val 17316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thaiDist"/>
              <a:endParaRPr lang="th-TH" sz="4400" b="1" dirty="0">
                <a:solidFill>
                  <a:prstClr val="black"/>
                </a:solidFill>
                <a:latin typeface="Baskerville Old Face" pitchFamily="18" charset="0"/>
                <a:cs typeface="Angsana New" pitchFamily="18" charset="-34"/>
              </a:endParaRPr>
            </a:p>
          </p:txBody>
        </p:sp>
        <p:sp>
          <p:nvSpPr>
            <p:cNvPr id="44" name="Pentagon 2"/>
            <p:cNvSpPr/>
            <p:nvPr/>
          </p:nvSpPr>
          <p:spPr>
            <a:xfrm>
              <a:off x="3707904" y="156503"/>
              <a:ext cx="793331" cy="800682"/>
            </a:xfrm>
            <a:prstGeom prst="homePlate">
              <a:avLst>
                <a:gd name="adj" fmla="val 1731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thaiDist"/>
              <a:endParaRPr lang="th-TH" sz="4400" b="1" dirty="0">
                <a:solidFill>
                  <a:prstClr val="black"/>
                </a:solidFill>
                <a:latin typeface="Baskerville Old Face" pitchFamily="18" charset="0"/>
                <a:cs typeface="Angsana New" pitchFamily="18" charset="-34"/>
              </a:endParaRPr>
            </a:p>
          </p:txBody>
        </p:sp>
        <p:sp>
          <p:nvSpPr>
            <p:cNvPr id="51" name="Pentagon 2"/>
            <p:cNvSpPr/>
            <p:nvPr/>
          </p:nvSpPr>
          <p:spPr>
            <a:xfrm>
              <a:off x="3419872" y="44624"/>
              <a:ext cx="895718" cy="934837"/>
            </a:xfrm>
            <a:prstGeom prst="homePlate">
              <a:avLst>
                <a:gd name="adj" fmla="val 17316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thaiDist"/>
              <a:endParaRPr lang="th-TH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  <a:cs typeface="Angsana New" pitchFamily="18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12869" y="260648"/>
              <a:ext cx="1751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 smtClean="0">
                  <a:ln w="1905"/>
                  <a:solidFill>
                    <a:srgbClr val="1F497D">
                      <a:lumMod val="75000"/>
                    </a:srgb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askerville Old Face" pitchFamily="18" charset="0"/>
                  <a:cs typeface="Angsana New" pitchFamily="18" charset="-34"/>
                </a:rPr>
                <a:t>เกมต่อภาพ</a:t>
              </a:r>
              <a:endParaRPr lang="th-TH" sz="360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117" name="สี่เหลี่ยมคางหมู 14"/>
          <p:cNvSpPr/>
          <p:nvPr/>
        </p:nvSpPr>
        <p:spPr>
          <a:xfrm>
            <a:off x="4441632" y="5007189"/>
            <a:ext cx="3565017" cy="1611685"/>
          </a:xfrm>
          <a:custGeom>
            <a:avLst/>
            <a:gdLst>
              <a:gd name="connsiteX0" fmla="*/ 0 w 3444870"/>
              <a:gd name="connsiteY0" fmla="*/ 1599810 h 1599810"/>
              <a:gd name="connsiteX1" fmla="*/ 651795 w 3444870"/>
              <a:gd name="connsiteY1" fmla="*/ 0 h 1599810"/>
              <a:gd name="connsiteX2" fmla="*/ 2793075 w 3444870"/>
              <a:gd name="connsiteY2" fmla="*/ 0 h 1599810"/>
              <a:gd name="connsiteX3" fmla="*/ 3444870 w 3444870"/>
              <a:gd name="connsiteY3" fmla="*/ 1599810 h 1599810"/>
              <a:gd name="connsiteX4" fmla="*/ 0 w 3444870"/>
              <a:gd name="connsiteY4" fmla="*/ 1599810 h 1599810"/>
              <a:gd name="connsiteX0" fmla="*/ 0 w 3444870"/>
              <a:gd name="connsiteY0" fmla="*/ 1599810 h 1599810"/>
              <a:gd name="connsiteX1" fmla="*/ 10528 w 3444870"/>
              <a:gd name="connsiteY1" fmla="*/ 11876 h 1599810"/>
              <a:gd name="connsiteX2" fmla="*/ 2793075 w 3444870"/>
              <a:gd name="connsiteY2" fmla="*/ 0 h 1599810"/>
              <a:gd name="connsiteX3" fmla="*/ 3444870 w 3444870"/>
              <a:gd name="connsiteY3" fmla="*/ 1599810 h 1599810"/>
              <a:gd name="connsiteX4" fmla="*/ 0 w 3444870"/>
              <a:gd name="connsiteY4" fmla="*/ 1599810 h 1599810"/>
              <a:gd name="connsiteX0" fmla="*/ 0 w 3444870"/>
              <a:gd name="connsiteY0" fmla="*/ 1611685 h 1611685"/>
              <a:gd name="connsiteX1" fmla="*/ 34279 w 3444870"/>
              <a:gd name="connsiteY1" fmla="*/ 0 h 1611685"/>
              <a:gd name="connsiteX2" fmla="*/ 2793075 w 3444870"/>
              <a:gd name="connsiteY2" fmla="*/ 11875 h 1611685"/>
              <a:gd name="connsiteX3" fmla="*/ 3444870 w 3444870"/>
              <a:gd name="connsiteY3" fmla="*/ 1611685 h 1611685"/>
              <a:gd name="connsiteX4" fmla="*/ 0 w 3444870"/>
              <a:gd name="connsiteY4" fmla="*/ 1611685 h 1611685"/>
              <a:gd name="connsiteX0" fmla="*/ 13633 w 3411002"/>
              <a:gd name="connsiteY0" fmla="*/ 1587935 h 1611685"/>
              <a:gd name="connsiteX1" fmla="*/ 411 w 3411002"/>
              <a:gd name="connsiteY1" fmla="*/ 0 h 1611685"/>
              <a:gd name="connsiteX2" fmla="*/ 2759207 w 3411002"/>
              <a:gd name="connsiteY2" fmla="*/ 11875 h 1611685"/>
              <a:gd name="connsiteX3" fmla="*/ 3411002 w 3411002"/>
              <a:gd name="connsiteY3" fmla="*/ 1611685 h 1611685"/>
              <a:gd name="connsiteX4" fmla="*/ 13633 w 3411002"/>
              <a:gd name="connsiteY4" fmla="*/ 1587935 h 1611685"/>
              <a:gd name="connsiteX0" fmla="*/ 13633 w 3458503"/>
              <a:gd name="connsiteY0" fmla="*/ 1587935 h 1611685"/>
              <a:gd name="connsiteX1" fmla="*/ 411 w 3458503"/>
              <a:gd name="connsiteY1" fmla="*/ 0 h 1611685"/>
              <a:gd name="connsiteX2" fmla="*/ 2759207 w 3458503"/>
              <a:gd name="connsiteY2" fmla="*/ 11875 h 1611685"/>
              <a:gd name="connsiteX3" fmla="*/ 3458503 w 3458503"/>
              <a:gd name="connsiteY3" fmla="*/ 1611685 h 1611685"/>
              <a:gd name="connsiteX4" fmla="*/ 13633 w 3458503"/>
              <a:gd name="connsiteY4" fmla="*/ 1587935 h 161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503" h="1611685">
                <a:moveTo>
                  <a:pt x="13633" y="1587935"/>
                </a:moveTo>
                <a:cubicBezTo>
                  <a:pt x="17142" y="1058624"/>
                  <a:pt x="-3098" y="529311"/>
                  <a:pt x="411" y="0"/>
                </a:cubicBezTo>
                <a:lnTo>
                  <a:pt x="2759207" y="11875"/>
                </a:lnTo>
                <a:lnTo>
                  <a:pt x="3458503" y="1611685"/>
                </a:lnTo>
                <a:lnTo>
                  <a:pt x="13633" y="1587935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18" name="สามเหลี่ยมมุมฉาก 16"/>
          <p:cNvSpPr/>
          <p:nvPr/>
        </p:nvSpPr>
        <p:spPr>
          <a:xfrm flipV="1">
            <a:off x="367507" y="1689193"/>
            <a:ext cx="4508336" cy="2016223"/>
          </a:xfrm>
          <a:custGeom>
            <a:avLst/>
            <a:gdLst>
              <a:gd name="connsiteX0" fmla="*/ 0 w 4484585"/>
              <a:gd name="connsiteY0" fmla="*/ 2016223 h 2016223"/>
              <a:gd name="connsiteX1" fmla="*/ 0 w 4484585"/>
              <a:gd name="connsiteY1" fmla="*/ 0 h 2016223"/>
              <a:gd name="connsiteX2" fmla="*/ 4484585 w 4484585"/>
              <a:gd name="connsiteY2" fmla="*/ 2016223 h 2016223"/>
              <a:gd name="connsiteX3" fmla="*/ 0 w 4484585"/>
              <a:gd name="connsiteY3" fmla="*/ 2016223 h 2016223"/>
              <a:gd name="connsiteX0" fmla="*/ 0 w 4508336"/>
              <a:gd name="connsiteY0" fmla="*/ 2016223 h 2016223"/>
              <a:gd name="connsiteX1" fmla="*/ 0 w 4508336"/>
              <a:gd name="connsiteY1" fmla="*/ 0 h 2016223"/>
              <a:gd name="connsiteX2" fmla="*/ 4508336 w 4508336"/>
              <a:gd name="connsiteY2" fmla="*/ 2004348 h 2016223"/>
              <a:gd name="connsiteX3" fmla="*/ 0 w 4508336"/>
              <a:gd name="connsiteY3" fmla="*/ 2016223 h 201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8336" h="2016223">
                <a:moveTo>
                  <a:pt x="0" y="2016223"/>
                </a:moveTo>
                <a:lnTo>
                  <a:pt x="0" y="0"/>
                </a:lnTo>
                <a:lnTo>
                  <a:pt x="4508336" y="2004348"/>
                </a:lnTo>
                <a:lnTo>
                  <a:pt x="0" y="2016223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19" name="สี่เหลี่ยมผืนผ้า 118"/>
          <p:cNvSpPr/>
          <p:nvPr/>
        </p:nvSpPr>
        <p:spPr>
          <a:xfrm>
            <a:off x="1223007" y="4606652"/>
            <a:ext cx="2772929" cy="2016224"/>
          </a:xfrm>
          <a:prstGeom prst="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prstClr val="white"/>
              </a:solidFill>
            </a:endParaRPr>
          </a:p>
        </p:txBody>
      </p:sp>
      <p:sp>
        <p:nvSpPr>
          <p:cNvPr id="120" name="สามเหลี่ยมมุมฉาก 95"/>
          <p:cNvSpPr/>
          <p:nvPr/>
        </p:nvSpPr>
        <p:spPr>
          <a:xfrm flipH="1">
            <a:off x="225614" y="2656225"/>
            <a:ext cx="3847372" cy="1788325"/>
          </a:xfrm>
          <a:custGeom>
            <a:avLst/>
            <a:gdLst>
              <a:gd name="connsiteX0" fmla="*/ 0 w 3882998"/>
              <a:gd name="connsiteY0" fmla="*/ 1800200 h 1800200"/>
              <a:gd name="connsiteX1" fmla="*/ 0 w 3882998"/>
              <a:gd name="connsiteY1" fmla="*/ 0 h 1800200"/>
              <a:gd name="connsiteX2" fmla="*/ 3882998 w 3882998"/>
              <a:gd name="connsiteY2" fmla="*/ 1800200 h 1800200"/>
              <a:gd name="connsiteX3" fmla="*/ 0 w 3882998"/>
              <a:gd name="connsiteY3" fmla="*/ 1800200 h 1800200"/>
              <a:gd name="connsiteX0" fmla="*/ 0 w 3882998"/>
              <a:gd name="connsiteY0" fmla="*/ 1788325 h 1788325"/>
              <a:gd name="connsiteX1" fmla="*/ 35626 w 3882998"/>
              <a:gd name="connsiteY1" fmla="*/ 0 h 1788325"/>
              <a:gd name="connsiteX2" fmla="*/ 3882998 w 3882998"/>
              <a:gd name="connsiteY2" fmla="*/ 1788325 h 1788325"/>
              <a:gd name="connsiteX3" fmla="*/ 0 w 3882998"/>
              <a:gd name="connsiteY3" fmla="*/ 1788325 h 1788325"/>
              <a:gd name="connsiteX0" fmla="*/ 0 w 3847372"/>
              <a:gd name="connsiteY0" fmla="*/ 1752699 h 1788325"/>
              <a:gd name="connsiteX1" fmla="*/ 0 w 3847372"/>
              <a:gd name="connsiteY1" fmla="*/ 0 h 1788325"/>
              <a:gd name="connsiteX2" fmla="*/ 3847372 w 3847372"/>
              <a:gd name="connsiteY2" fmla="*/ 1788325 h 1788325"/>
              <a:gd name="connsiteX3" fmla="*/ 0 w 3847372"/>
              <a:gd name="connsiteY3" fmla="*/ 1752699 h 178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7372" h="1788325">
                <a:moveTo>
                  <a:pt x="0" y="1752699"/>
                </a:moveTo>
                <a:lnTo>
                  <a:pt x="0" y="0"/>
                </a:lnTo>
                <a:lnTo>
                  <a:pt x="3847372" y="1788325"/>
                </a:lnTo>
                <a:lnTo>
                  <a:pt x="0" y="1752699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21" name="สี่เหลี่ยมผืนผ้า 103"/>
          <p:cNvSpPr/>
          <p:nvPr/>
        </p:nvSpPr>
        <p:spPr>
          <a:xfrm rot="20017767">
            <a:off x="4468571" y="1978954"/>
            <a:ext cx="4950021" cy="1829393"/>
          </a:xfrm>
          <a:custGeom>
            <a:avLst/>
            <a:gdLst>
              <a:gd name="connsiteX0" fmla="*/ 0 w 3739210"/>
              <a:gd name="connsiteY0" fmla="*/ 0 h 1722973"/>
              <a:gd name="connsiteX1" fmla="*/ 3739210 w 3739210"/>
              <a:gd name="connsiteY1" fmla="*/ 0 h 1722973"/>
              <a:gd name="connsiteX2" fmla="*/ 3739210 w 3739210"/>
              <a:gd name="connsiteY2" fmla="*/ 1722973 h 1722973"/>
              <a:gd name="connsiteX3" fmla="*/ 0 w 3739210"/>
              <a:gd name="connsiteY3" fmla="*/ 1722973 h 1722973"/>
              <a:gd name="connsiteX4" fmla="*/ 0 w 3739210"/>
              <a:gd name="connsiteY4" fmla="*/ 0 h 1722973"/>
              <a:gd name="connsiteX0" fmla="*/ 0 w 4079260"/>
              <a:gd name="connsiteY0" fmla="*/ 0 h 1725182"/>
              <a:gd name="connsiteX1" fmla="*/ 3739210 w 4079260"/>
              <a:gd name="connsiteY1" fmla="*/ 0 h 1725182"/>
              <a:gd name="connsiteX2" fmla="*/ 4079260 w 4079260"/>
              <a:gd name="connsiteY2" fmla="*/ 1725182 h 1725182"/>
              <a:gd name="connsiteX3" fmla="*/ 0 w 4079260"/>
              <a:gd name="connsiteY3" fmla="*/ 1722973 h 1725182"/>
              <a:gd name="connsiteX4" fmla="*/ 0 w 4079260"/>
              <a:gd name="connsiteY4" fmla="*/ 0 h 1725182"/>
              <a:gd name="connsiteX0" fmla="*/ 0 w 4820784"/>
              <a:gd name="connsiteY0" fmla="*/ 0 h 1725182"/>
              <a:gd name="connsiteX1" fmla="*/ 4820784 w 4820784"/>
              <a:gd name="connsiteY1" fmla="*/ 127294 h 1725182"/>
              <a:gd name="connsiteX2" fmla="*/ 4079260 w 4820784"/>
              <a:gd name="connsiteY2" fmla="*/ 1725182 h 1725182"/>
              <a:gd name="connsiteX3" fmla="*/ 0 w 4820784"/>
              <a:gd name="connsiteY3" fmla="*/ 1722973 h 1725182"/>
              <a:gd name="connsiteX4" fmla="*/ 0 w 4820784"/>
              <a:gd name="connsiteY4" fmla="*/ 0 h 1725182"/>
              <a:gd name="connsiteX0" fmla="*/ 0 w 4820784"/>
              <a:gd name="connsiteY0" fmla="*/ 0 h 1740321"/>
              <a:gd name="connsiteX1" fmla="*/ 4820784 w 4820784"/>
              <a:gd name="connsiteY1" fmla="*/ 127294 h 1740321"/>
              <a:gd name="connsiteX2" fmla="*/ 4111509 w 4820784"/>
              <a:gd name="connsiteY2" fmla="*/ 1740321 h 1740321"/>
              <a:gd name="connsiteX3" fmla="*/ 0 w 4820784"/>
              <a:gd name="connsiteY3" fmla="*/ 1722973 h 1740321"/>
              <a:gd name="connsiteX4" fmla="*/ 0 w 4820784"/>
              <a:gd name="connsiteY4" fmla="*/ 0 h 1740321"/>
              <a:gd name="connsiteX0" fmla="*/ 0 w 4820784"/>
              <a:gd name="connsiteY0" fmla="*/ 0 h 1782663"/>
              <a:gd name="connsiteX1" fmla="*/ 4820784 w 4820784"/>
              <a:gd name="connsiteY1" fmla="*/ 127294 h 1782663"/>
              <a:gd name="connsiteX2" fmla="*/ 4117868 w 4820784"/>
              <a:gd name="connsiteY2" fmla="*/ 1782663 h 1782663"/>
              <a:gd name="connsiteX3" fmla="*/ 0 w 4820784"/>
              <a:gd name="connsiteY3" fmla="*/ 1722973 h 1782663"/>
              <a:gd name="connsiteX4" fmla="*/ 0 w 4820784"/>
              <a:gd name="connsiteY4" fmla="*/ 0 h 1782663"/>
              <a:gd name="connsiteX0" fmla="*/ 0 w 4858737"/>
              <a:gd name="connsiteY0" fmla="*/ 0 h 1782663"/>
              <a:gd name="connsiteX1" fmla="*/ 4858737 w 4858737"/>
              <a:gd name="connsiteY1" fmla="*/ 158231 h 1782663"/>
              <a:gd name="connsiteX2" fmla="*/ 4117868 w 4858737"/>
              <a:gd name="connsiteY2" fmla="*/ 1782663 h 1782663"/>
              <a:gd name="connsiteX3" fmla="*/ 0 w 4858737"/>
              <a:gd name="connsiteY3" fmla="*/ 1722973 h 1782663"/>
              <a:gd name="connsiteX4" fmla="*/ 0 w 4858737"/>
              <a:gd name="connsiteY4" fmla="*/ 0 h 1782663"/>
              <a:gd name="connsiteX0" fmla="*/ 42342 w 4901079"/>
              <a:gd name="connsiteY0" fmla="*/ 0 h 1782663"/>
              <a:gd name="connsiteX1" fmla="*/ 4901079 w 4901079"/>
              <a:gd name="connsiteY1" fmla="*/ 158231 h 1782663"/>
              <a:gd name="connsiteX2" fmla="*/ 4160210 w 4901079"/>
              <a:gd name="connsiteY2" fmla="*/ 1782663 h 1782663"/>
              <a:gd name="connsiteX3" fmla="*/ 0 w 4901079"/>
              <a:gd name="connsiteY3" fmla="*/ 1729334 h 1782663"/>
              <a:gd name="connsiteX4" fmla="*/ 42342 w 4901079"/>
              <a:gd name="connsiteY4" fmla="*/ 0 h 1782663"/>
              <a:gd name="connsiteX0" fmla="*/ 95433 w 4954170"/>
              <a:gd name="connsiteY0" fmla="*/ 0 h 1782663"/>
              <a:gd name="connsiteX1" fmla="*/ 4954170 w 4954170"/>
              <a:gd name="connsiteY1" fmla="*/ 158231 h 1782663"/>
              <a:gd name="connsiteX2" fmla="*/ 4213301 w 4954170"/>
              <a:gd name="connsiteY2" fmla="*/ 1782663 h 1782663"/>
              <a:gd name="connsiteX3" fmla="*/ 0 w 4954170"/>
              <a:gd name="connsiteY3" fmla="*/ 1730647 h 1782663"/>
              <a:gd name="connsiteX4" fmla="*/ 95433 w 4954170"/>
              <a:gd name="connsiteY4" fmla="*/ 0 h 1782663"/>
              <a:gd name="connsiteX0" fmla="*/ 95433 w 4963606"/>
              <a:gd name="connsiteY0" fmla="*/ 0 h 1782663"/>
              <a:gd name="connsiteX1" fmla="*/ 4963606 w 4963606"/>
              <a:gd name="connsiteY1" fmla="*/ 110185 h 1782663"/>
              <a:gd name="connsiteX2" fmla="*/ 4213301 w 4963606"/>
              <a:gd name="connsiteY2" fmla="*/ 1782663 h 1782663"/>
              <a:gd name="connsiteX3" fmla="*/ 0 w 4963606"/>
              <a:gd name="connsiteY3" fmla="*/ 1730647 h 1782663"/>
              <a:gd name="connsiteX4" fmla="*/ 95433 w 4963606"/>
              <a:gd name="connsiteY4" fmla="*/ 0 h 1782663"/>
              <a:gd name="connsiteX0" fmla="*/ 53091 w 4963606"/>
              <a:gd name="connsiteY0" fmla="*/ 0 h 1776302"/>
              <a:gd name="connsiteX1" fmla="*/ 4963606 w 4963606"/>
              <a:gd name="connsiteY1" fmla="*/ 103824 h 1776302"/>
              <a:gd name="connsiteX2" fmla="*/ 4213301 w 4963606"/>
              <a:gd name="connsiteY2" fmla="*/ 1776302 h 1776302"/>
              <a:gd name="connsiteX3" fmla="*/ 0 w 4963606"/>
              <a:gd name="connsiteY3" fmla="*/ 1724286 h 1776302"/>
              <a:gd name="connsiteX4" fmla="*/ 53091 w 4963606"/>
              <a:gd name="connsiteY4" fmla="*/ 0 h 1776302"/>
              <a:gd name="connsiteX0" fmla="*/ 53091 w 4926488"/>
              <a:gd name="connsiteY0" fmla="*/ 0 h 1776302"/>
              <a:gd name="connsiteX1" fmla="*/ 4926488 w 4926488"/>
              <a:gd name="connsiteY1" fmla="*/ 99433 h 1776302"/>
              <a:gd name="connsiteX2" fmla="*/ 4213301 w 4926488"/>
              <a:gd name="connsiteY2" fmla="*/ 1776302 h 1776302"/>
              <a:gd name="connsiteX3" fmla="*/ 0 w 4926488"/>
              <a:gd name="connsiteY3" fmla="*/ 1724286 h 1776302"/>
              <a:gd name="connsiteX4" fmla="*/ 53091 w 4926488"/>
              <a:gd name="connsiteY4" fmla="*/ 0 h 1776302"/>
              <a:gd name="connsiteX0" fmla="*/ 14665 w 4926488"/>
              <a:gd name="connsiteY0" fmla="*/ 0 h 1833784"/>
              <a:gd name="connsiteX1" fmla="*/ 4926488 w 4926488"/>
              <a:gd name="connsiteY1" fmla="*/ 156915 h 1833784"/>
              <a:gd name="connsiteX2" fmla="*/ 4213301 w 4926488"/>
              <a:gd name="connsiteY2" fmla="*/ 1833784 h 1833784"/>
              <a:gd name="connsiteX3" fmla="*/ 0 w 4926488"/>
              <a:gd name="connsiteY3" fmla="*/ 1781768 h 1833784"/>
              <a:gd name="connsiteX4" fmla="*/ 14665 w 4926488"/>
              <a:gd name="connsiteY4" fmla="*/ 0 h 1833784"/>
              <a:gd name="connsiteX0" fmla="*/ 14665 w 4926488"/>
              <a:gd name="connsiteY0" fmla="*/ 0 h 1829393"/>
              <a:gd name="connsiteX1" fmla="*/ 4926488 w 4926488"/>
              <a:gd name="connsiteY1" fmla="*/ 156915 h 1829393"/>
              <a:gd name="connsiteX2" fmla="*/ 4176183 w 4926488"/>
              <a:gd name="connsiteY2" fmla="*/ 1829393 h 1829393"/>
              <a:gd name="connsiteX3" fmla="*/ 0 w 4926488"/>
              <a:gd name="connsiteY3" fmla="*/ 1781768 h 1829393"/>
              <a:gd name="connsiteX4" fmla="*/ 14665 w 4926488"/>
              <a:gd name="connsiteY4" fmla="*/ 0 h 182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6488" h="1829393">
                <a:moveTo>
                  <a:pt x="14665" y="0"/>
                </a:moveTo>
                <a:lnTo>
                  <a:pt x="4926488" y="156915"/>
                </a:lnTo>
                <a:lnTo>
                  <a:pt x="4176183" y="1829393"/>
                </a:lnTo>
                <a:lnTo>
                  <a:pt x="0" y="1781768"/>
                </a:lnTo>
                <a:lnTo>
                  <a:pt x="14665" y="0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7" name="Slide Number Placeholder 3"/>
          <p:cNvSpPr txBox="1">
            <a:spLocks/>
          </p:cNvSpPr>
          <p:nvPr/>
        </p:nvSpPr>
        <p:spPr>
          <a:xfrm>
            <a:off x="8674100" y="643237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rgbClr val="1F497D"/>
                </a:solidFill>
                <a:latin typeface="Angsana New" pitchFamily="18" charset="-34"/>
                <a:cs typeface="Angsana New" pitchFamily="18" charset="-34"/>
              </a:rPr>
              <a:pPr/>
              <a:t>42</a:t>
            </a:fld>
            <a:endParaRPr lang="th-TH" sz="1600" dirty="0">
              <a:solidFill>
                <a:srgbClr val="1F497D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20" name="TextBox 19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22" name="ตัวเชื่อมต่อตรง 21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23" name="ตัวเชื่อมต่อตรง 22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13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59944E-6 L 0.00417 -0.35846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7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0.02012 L -0.34618 -0.12673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7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878 L 0.39445 0.06638 " pathEditMode="relative" rAng="0" ptsTypes="AA">
                                      <p:cBhvr>
                                        <p:cTn id="45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3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5 -0.06198 L -0.0375 0.14801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0.06638 L 0.48542 0.1921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ตัดมุมสี่เหลี่ยมผืนผ้าด้านทแยงมุม 30"/>
          <p:cNvSpPr/>
          <p:nvPr/>
        </p:nvSpPr>
        <p:spPr>
          <a:xfrm>
            <a:off x="178180" y="3415842"/>
            <a:ext cx="2499748" cy="1381310"/>
          </a:xfrm>
          <a:prstGeom prst="snip2Diag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spcBef>
                <a:spcPct val="0"/>
              </a:spcBef>
            </a:pP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. สมาชิก</a:t>
            </a: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บทบาท  </a:t>
            </a:r>
          </a:p>
          <a:p>
            <a:pPr lvl="0" defTabSz="1244600">
              <a:spcBef>
                <a:spcPct val="0"/>
              </a:spcBef>
            </a:pP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และ</a:t>
            </a: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ความรู้สึก</a:t>
            </a:r>
          </a:p>
          <a:p>
            <a:pPr lvl="0" defTabSz="1244600">
              <a:spcBef>
                <a:spcPct val="0"/>
              </a:spcBef>
            </a:pP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ร่วมกัน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7" name="กลุ่ม 26"/>
          <p:cNvGrpSpPr/>
          <p:nvPr/>
        </p:nvGrpSpPr>
        <p:grpSpPr>
          <a:xfrm>
            <a:off x="3205361" y="3242184"/>
            <a:ext cx="2897469" cy="1645655"/>
            <a:chOff x="7164288" y="1196752"/>
            <a:chExt cx="3960440" cy="1645655"/>
          </a:xfrm>
        </p:grpSpPr>
        <p:sp>
          <p:nvSpPr>
            <p:cNvPr id="26" name="วงรี 25"/>
            <p:cNvSpPr/>
            <p:nvPr/>
          </p:nvSpPr>
          <p:spPr>
            <a:xfrm>
              <a:off x="7164288" y="1196752"/>
              <a:ext cx="3960440" cy="1645655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32297" y="1409092"/>
              <a:ext cx="379243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400" b="1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ลักษณะ</a:t>
              </a:r>
            </a:p>
            <a:p>
              <a:pPr algn="ctr"/>
              <a:r>
                <a:rPr lang="th-TH" sz="3400" b="1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ของการทำงานกลุ่ม</a:t>
              </a:r>
              <a:endParaRPr lang="th-TH" sz="3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8" name="Right Arrow 80"/>
          <p:cNvSpPr/>
          <p:nvPr/>
        </p:nvSpPr>
        <p:spPr>
          <a:xfrm>
            <a:off x="6174838" y="3880508"/>
            <a:ext cx="414424" cy="438112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ight Arrow 76"/>
          <p:cNvSpPr/>
          <p:nvPr/>
        </p:nvSpPr>
        <p:spPr>
          <a:xfrm rot="10800000">
            <a:off x="2736078" y="3886572"/>
            <a:ext cx="414424" cy="438112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ight Arrow 83"/>
          <p:cNvSpPr/>
          <p:nvPr/>
        </p:nvSpPr>
        <p:spPr>
          <a:xfrm rot="5400000">
            <a:off x="4543527" y="5008898"/>
            <a:ext cx="414424" cy="438112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ight Arrow 86"/>
          <p:cNvSpPr/>
          <p:nvPr/>
        </p:nvSpPr>
        <p:spPr>
          <a:xfrm rot="16200000">
            <a:off x="4469026" y="2722600"/>
            <a:ext cx="414424" cy="438112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8647112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43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ตัดมุมสี่เหลี่ยมผืนผ้าด้านทแยงมุม 24"/>
          <p:cNvSpPr/>
          <p:nvPr/>
        </p:nvSpPr>
        <p:spPr>
          <a:xfrm>
            <a:off x="3619457" y="1726332"/>
            <a:ext cx="2280262" cy="864096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. การ</a:t>
            </a: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ปฏิสัมพันธ์</a:t>
            </a:r>
          </a:p>
          <a:p>
            <a:pPr lvl="0"/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ทางสังคม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ตัดมุมสี่เหลี่ยมผืนผ้าด้านทแยงมุม 27"/>
          <p:cNvSpPr/>
          <p:nvPr/>
        </p:nvSpPr>
        <p:spPr>
          <a:xfrm>
            <a:off x="6673145" y="3670548"/>
            <a:ext cx="2291343" cy="864096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2. มีเป้าหมายร่วมกัน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ตัดมุมสี่เหลี่ยมผืนผ้าด้านทแยงมุม 28"/>
          <p:cNvSpPr/>
          <p:nvPr/>
        </p:nvSpPr>
        <p:spPr>
          <a:xfrm>
            <a:off x="3451446" y="5517232"/>
            <a:ext cx="2651383" cy="864096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spcBef>
                <a:spcPct val="0"/>
              </a:spcBef>
            </a:pP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. ปฏิบัติตาม   </a:t>
            </a:r>
          </a:p>
          <a:p>
            <a:pPr lvl="0" defTabSz="1244600">
              <a:spcBef>
                <a:spcPct val="0"/>
              </a:spcBef>
            </a:pP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 กฎระเบียบ</a:t>
            </a: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ของกลุ่ม</a:t>
            </a:r>
          </a:p>
        </p:txBody>
      </p:sp>
      <p:grpSp>
        <p:nvGrpSpPr>
          <p:cNvPr id="16" name="กลุ่ม 15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17" name="TextBox 16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30" name="ตัวเชื่อมต่อตรง 29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32" name="ตัวเชื่อมต่อตรง 31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467544" y="62068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2.1 ลักษ</a:t>
            </a:r>
            <a:r>
              <a:rPr lang="th-TH" sz="4000" b="1" dirty="0"/>
              <a:t>ณ</a:t>
            </a:r>
            <a:r>
              <a:rPr lang="th-TH" sz="4000" b="1" dirty="0" smtClean="0"/>
              <a:t>ะของการทำงานกลุ่ม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41824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5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5" grpId="0" animBg="1"/>
      <p:bldP spid="28" grpId="0" animBg="1"/>
      <p:bldP spid="2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1907704" y="1179926"/>
            <a:ext cx="1009991" cy="952172"/>
            <a:chOff x="483474" y="504642"/>
            <a:chExt cx="1009991" cy="952172"/>
          </a:xfrm>
        </p:grpSpPr>
        <p:sp>
          <p:nvSpPr>
            <p:cNvPr id="7" name="รูปหกเหลี่ยม 6"/>
            <p:cNvSpPr/>
            <p:nvPr/>
          </p:nvSpPr>
          <p:spPr>
            <a:xfrm>
              <a:off x="483474" y="742685"/>
              <a:ext cx="560134" cy="476086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รูปหกเหลี่ยม 7"/>
            <p:cNvSpPr/>
            <p:nvPr/>
          </p:nvSpPr>
          <p:spPr>
            <a:xfrm>
              <a:off x="899592" y="980728"/>
              <a:ext cx="560542" cy="476086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รูปหกเหลี่ยม 8"/>
            <p:cNvSpPr/>
            <p:nvPr/>
          </p:nvSpPr>
          <p:spPr>
            <a:xfrm>
              <a:off x="899592" y="504642"/>
              <a:ext cx="593873" cy="476086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35790" y="1331597"/>
            <a:ext cx="5157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การสร้างความสัมพันธ์ในการทำงานกลุ่ม</a:t>
            </a:r>
            <a:endParaRPr lang="th-TH" sz="36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44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ามเหลี่ยมหน้าจั่ว 10"/>
          <p:cNvSpPr/>
          <p:nvPr/>
        </p:nvSpPr>
        <p:spPr>
          <a:xfrm>
            <a:off x="683568" y="1916832"/>
            <a:ext cx="4735988" cy="4824536"/>
          </a:xfrm>
          <a:prstGeom prst="triangle">
            <a:avLst/>
          </a:prstGeom>
          <a:solidFill>
            <a:srgbClr val="CC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กลุ่ม 11"/>
          <p:cNvGrpSpPr/>
          <p:nvPr/>
        </p:nvGrpSpPr>
        <p:grpSpPr>
          <a:xfrm>
            <a:off x="2988416" y="2132912"/>
            <a:ext cx="5328000" cy="504000"/>
            <a:chOff x="2883896" y="628235"/>
            <a:chExt cx="5179876" cy="385350"/>
          </a:xfrm>
        </p:grpSpPr>
        <p:sp>
          <p:nvSpPr>
            <p:cNvPr id="38" name="สี่เหลี่ยมผืนผ้ามุมมน 37"/>
            <p:cNvSpPr/>
            <p:nvPr/>
          </p:nvSpPr>
          <p:spPr>
            <a:xfrm>
              <a:off x="2883896" y="628235"/>
              <a:ext cx="5179876" cy="3853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สี่เหลี่ยมผืนผ้ามุมมน 5"/>
            <p:cNvSpPr/>
            <p:nvPr/>
          </p:nvSpPr>
          <p:spPr>
            <a:xfrm>
              <a:off x="2902707" y="647046"/>
              <a:ext cx="5142254" cy="34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1. เคารพ ยกย่อง ให้เกียรติ 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2988416" y="2708976"/>
            <a:ext cx="5328000" cy="504000"/>
            <a:chOff x="2883896" y="1061754"/>
            <a:chExt cx="5179876" cy="385350"/>
          </a:xfrm>
        </p:grpSpPr>
        <p:sp>
          <p:nvSpPr>
            <p:cNvPr id="36" name="สี่เหลี่ยมผืนผ้ามุมมน 35"/>
            <p:cNvSpPr/>
            <p:nvPr/>
          </p:nvSpPr>
          <p:spPr>
            <a:xfrm>
              <a:off x="2883896" y="1061754"/>
              <a:ext cx="5179876" cy="385350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สี่เหลี่ยมผืนผ้ามุมมน 7"/>
            <p:cNvSpPr/>
            <p:nvPr/>
          </p:nvSpPr>
          <p:spPr>
            <a:xfrm>
              <a:off x="2902707" y="1080565"/>
              <a:ext cx="5142254" cy="34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2. ให้ความร่วมมือ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2988416" y="3285040"/>
            <a:ext cx="5328000" cy="504000"/>
            <a:chOff x="2883896" y="1495274"/>
            <a:chExt cx="5179876" cy="385350"/>
          </a:xfrm>
        </p:grpSpPr>
        <p:sp>
          <p:nvSpPr>
            <p:cNvPr id="34" name="สี่เหลี่ยมผืนผ้ามุมมน 33"/>
            <p:cNvSpPr/>
            <p:nvPr/>
          </p:nvSpPr>
          <p:spPr>
            <a:xfrm>
              <a:off x="2883896" y="1495274"/>
              <a:ext cx="5179876" cy="3853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สี่เหลี่ยมผืนผ้ามุมมน 9"/>
            <p:cNvSpPr/>
            <p:nvPr/>
          </p:nvSpPr>
          <p:spPr>
            <a:xfrm>
              <a:off x="2902707" y="1514085"/>
              <a:ext cx="5142254" cy="34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3. สุภาพอ่อนน้อม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2988416" y="3837354"/>
            <a:ext cx="5328000" cy="504000"/>
            <a:chOff x="2883896" y="1887984"/>
            <a:chExt cx="5179876" cy="407349"/>
          </a:xfrm>
        </p:grpSpPr>
        <p:sp>
          <p:nvSpPr>
            <p:cNvPr id="32" name="สี่เหลี่ยมผืนผ้ามุมมน 31"/>
            <p:cNvSpPr/>
            <p:nvPr/>
          </p:nvSpPr>
          <p:spPr>
            <a:xfrm>
              <a:off x="2883896" y="1887984"/>
              <a:ext cx="5179876" cy="385350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สี่เหลี่ยมผืนผ้ามุมมน 11"/>
            <p:cNvSpPr/>
            <p:nvPr/>
          </p:nvSpPr>
          <p:spPr>
            <a:xfrm>
              <a:off x="2902707" y="1947605"/>
              <a:ext cx="5142254" cy="34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4. ให้คำปรึกษาแนะนำ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6" name="กลุ่ม 15"/>
          <p:cNvGrpSpPr/>
          <p:nvPr/>
        </p:nvGrpSpPr>
        <p:grpSpPr>
          <a:xfrm>
            <a:off x="2988416" y="4365104"/>
            <a:ext cx="5328000" cy="515022"/>
            <a:chOff x="2883896" y="2362314"/>
            <a:chExt cx="5179876" cy="393777"/>
          </a:xfrm>
        </p:grpSpPr>
        <p:sp>
          <p:nvSpPr>
            <p:cNvPr id="30" name="สี่เหลี่ยมผืนผ้ามุมมน 29"/>
            <p:cNvSpPr/>
            <p:nvPr/>
          </p:nvSpPr>
          <p:spPr>
            <a:xfrm>
              <a:off x="2883896" y="2362314"/>
              <a:ext cx="5179876" cy="3853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สี่เหลี่ยมผืนผ้ามุมมน 13"/>
            <p:cNvSpPr/>
            <p:nvPr/>
          </p:nvSpPr>
          <p:spPr>
            <a:xfrm>
              <a:off x="2902707" y="2408363"/>
              <a:ext cx="5142254" cy="34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5. ช่วยเหลือและเอื้อเฟื้อเผื่อแผ่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2988416" y="4941224"/>
            <a:ext cx="5328000" cy="504000"/>
            <a:chOff x="2883896" y="2795833"/>
            <a:chExt cx="5179876" cy="385350"/>
          </a:xfrm>
        </p:grpSpPr>
        <p:sp>
          <p:nvSpPr>
            <p:cNvPr id="28" name="สี่เหลี่ยมผืนผ้ามุมมน 27"/>
            <p:cNvSpPr/>
            <p:nvPr/>
          </p:nvSpPr>
          <p:spPr>
            <a:xfrm>
              <a:off x="2883896" y="2795833"/>
              <a:ext cx="5179876" cy="385350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สี่เหลี่ยมผืนผ้ามุมมน 15"/>
            <p:cNvSpPr/>
            <p:nvPr/>
          </p:nvSpPr>
          <p:spPr>
            <a:xfrm>
              <a:off x="2902707" y="2814644"/>
              <a:ext cx="5142254" cy="34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6. ไม่คิดอิจฉาริษยา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2988416" y="5517232"/>
            <a:ext cx="5328000" cy="504000"/>
            <a:chOff x="2883896" y="3229353"/>
            <a:chExt cx="5179876" cy="385350"/>
          </a:xfrm>
        </p:grpSpPr>
        <p:sp>
          <p:nvSpPr>
            <p:cNvPr id="25" name="สี่เหลี่ยมผืนผ้ามุมมน 24"/>
            <p:cNvSpPr/>
            <p:nvPr/>
          </p:nvSpPr>
          <p:spPr>
            <a:xfrm>
              <a:off x="2883896" y="3229353"/>
              <a:ext cx="5179876" cy="3853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สี่เหลี่ยมผืนผ้ามุมมน 17"/>
            <p:cNvSpPr/>
            <p:nvPr/>
          </p:nvSpPr>
          <p:spPr>
            <a:xfrm>
              <a:off x="2902707" y="3248164"/>
              <a:ext cx="5142254" cy="34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7. ให้คำติชมโดยสุจริตใจ และรับคำติชมอย่างใจกว้าง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2" name="กลุ่ม 21"/>
          <p:cNvGrpSpPr/>
          <p:nvPr/>
        </p:nvGrpSpPr>
        <p:grpSpPr>
          <a:xfrm>
            <a:off x="2988416" y="6093352"/>
            <a:ext cx="5328000" cy="504000"/>
            <a:chOff x="2883896" y="3688183"/>
            <a:chExt cx="5179876" cy="385350"/>
          </a:xfrm>
        </p:grpSpPr>
        <p:sp>
          <p:nvSpPr>
            <p:cNvPr id="23" name="สี่เหลี่ยมผืนผ้ามุมมน 22"/>
            <p:cNvSpPr/>
            <p:nvPr/>
          </p:nvSpPr>
          <p:spPr>
            <a:xfrm>
              <a:off x="2883896" y="3688183"/>
              <a:ext cx="5179876" cy="38535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สี่เหลี่ยมผืนผ้ามุมมน 19"/>
            <p:cNvSpPr/>
            <p:nvPr/>
          </p:nvSpPr>
          <p:spPr>
            <a:xfrm>
              <a:off x="2902707" y="3706994"/>
              <a:ext cx="5142254" cy="34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8. พยายามช่วยกันแก้ปัญหา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40" name="กลุ่ม 39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41" name="TextBox 40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42" name="รูปภาพ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43" name="ตัวเชื่อมต่อตรง 42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44" name="ตัวเชื่อมต่อตรง 43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sp>
        <p:nvSpPr>
          <p:cNvPr id="45" name="TextBox 44"/>
          <p:cNvSpPr txBox="1"/>
          <p:nvPr/>
        </p:nvSpPr>
        <p:spPr>
          <a:xfrm>
            <a:off x="467544" y="62068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2.1 ลักษ</a:t>
            </a:r>
            <a:r>
              <a:rPr lang="th-TH" sz="4000" b="1" dirty="0"/>
              <a:t>ณ</a:t>
            </a:r>
            <a:r>
              <a:rPr lang="th-TH" sz="4000" b="1" dirty="0" smtClean="0"/>
              <a:t>ะของการทำงานกลุ่ม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2733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179512" y="1756708"/>
            <a:ext cx="1761047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1. รู้จักบทบาท</a:t>
            </a:r>
          </a:p>
          <a:p>
            <a:r>
              <a: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หน้าที่ของตน</a:t>
            </a:r>
            <a:endParaRPr lang="th-TH" b="1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4833540" y="1756708"/>
            <a:ext cx="1841207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2. มีทักษะ        </a:t>
            </a:r>
          </a:p>
          <a:p>
            <a:r>
              <a: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ในการสื่อสาร</a:t>
            </a:r>
            <a:endParaRPr lang="th-TH" b="1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6681212" y="1846718"/>
            <a:ext cx="517594" cy="765315"/>
            <a:chOff x="6681212" y="2106413"/>
            <a:chExt cx="517594" cy="765315"/>
          </a:xfrm>
        </p:grpSpPr>
        <p:cxnSp>
          <p:nvCxnSpPr>
            <p:cNvPr id="15" name="Straight Connector 19"/>
            <p:cNvCxnSpPr/>
            <p:nvPr/>
          </p:nvCxnSpPr>
          <p:spPr>
            <a:xfrm>
              <a:off x="6681212" y="2496220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20"/>
            <p:cNvCxnSpPr/>
            <p:nvPr/>
          </p:nvCxnSpPr>
          <p:spPr>
            <a:xfrm>
              <a:off x="6941309" y="2106413"/>
              <a:ext cx="0" cy="7653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26"/>
            <p:cNvCxnSpPr/>
            <p:nvPr/>
          </p:nvCxnSpPr>
          <p:spPr>
            <a:xfrm>
              <a:off x="6934857" y="2125226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28"/>
            <p:cNvCxnSpPr/>
            <p:nvPr/>
          </p:nvCxnSpPr>
          <p:spPr>
            <a:xfrm>
              <a:off x="6938709" y="2496220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29"/>
            <p:cNvCxnSpPr/>
            <p:nvPr/>
          </p:nvCxnSpPr>
          <p:spPr>
            <a:xfrm>
              <a:off x="6927347" y="2871728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194954" y="1604561"/>
            <a:ext cx="12202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1) การเขียน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2675" y="1974915"/>
            <a:ext cx="18319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2) การใช้คำพูด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2676" y="2350423"/>
            <a:ext cx="1831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3) กิริยาท่าทาง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940559" y="1798949"/>
            <a:ext cx="524695" cy="765315"/>
            <a:chOff x="1940559" y="2058644"/>
            <a:chExt cx="524695" cy="765315"/>
          </a:xfrm>
        </p:grpSpPr>
        <p:cxnSp>
          <p:nvCxnSpPr>
            <p:cNvPr id="23" name="Straight Connector 35"/>
            <p:cNvCxnSpPr/>
            <p:nvPr/>
          </p:nvCxnSpPr>
          <p:spPr>
            <a:xfrm>
              <a:off x="1940559" y="2448451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36"/>
            <p:cNvCxnSpPr/>
            <p:nvPr/>
          </p:nvCxnSpPr>
          <p:spPr>
            <a:xfrm>
              <a:off x="2195709" y="2058644"/>
              <a:ext cx="0" cy="7653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37"/>
            <p:cNvCxnSpPr/>
            <p:nvPr/>
          </p:nvCxnSpPr>
          <p:spPr>
            <a:xfrm>
              <a:off x="2189257" y="2077457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38"/>
            <p:cNvCxnSpPr/>
            <p:nvPr/>
          </p:nvCxnSpPr>
          <p:spPr>
            <a:xfrm>
              <a:off x="2193109" y="2448451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39"/>
            <p:cNvCxnSpPr/>
            <p:nvPr/>
          </p:nvCxnSpPr>
          <p:spPr>
            <a:xfrm>
              <a:off x="2205157" y="2806430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449354" y="1556792"/>
            <a:ext cx="15189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1) หัวหน้า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7076" y="1927146"/>
            <a:ext cx="1521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2) เลขานุการ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7076" y="2302654"/>
            <a:ext cx="1521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3) สมาชิกกลุ่ม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Rectangle 57"/>
          <p:cNvSpPr/>
          <p:nvPr/>
        </p:nvSpPr>
        <p:spPr>
          <a:xfrm>
            <a:off x="179512" y="3465815"/>
            <a:ext cx="1754596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3. มีคุณธรรม</a:t>
            </a:r>
          </a:p>
          <a:p>
            <a:r>
              <a: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ในการทำงาน</a:t>
            </a:r>
            <a:endParaRPr lang="th-TH" b="1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42903" y="3265898"/>
            <a:ext cx="1879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2) ความขยันอดทน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40624" y="3636252"/>
            <a:ext cx="22522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3) ความมีระเบียบวินัย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40625" y="4011760"/>
            <a:ext cx="2252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4) ความยุติธรรม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29920" y="2924944"/>
            <a:ext cx="1582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1) ความซื่อสัตย์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47424" y="4356973"/>
            <a:ext cx="2227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5) ความรับผิดชอบ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1929161" y="3185914"/>
            <a:ext cx="531493" cy="1432029"/>
            <a:chOff x="1929161" y="3445609"/>
            <a:chExt cx="531493" cy="1432029"/>
          </a:xfrm>
        </p:grpSpPr>
        <p:cxnSp>
          <p:nvCxnSpPr>
            <p:cNvPr id="32" name="Straight Connector 58"/>
            <p:cNvCxnSpPr/>
            <p:nvPr/>
          </p:nvCxnSpPr>
          <p:spPr>
            <a:xfrm>
              <a:off x="1929161" y="4157557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59"/>
            <p:cNvCxnSpPr/>
            <p:nvPr/>
          </p:nvCxnSpPr>
          <p:spPr>
            <a:xfrm>
              <a:off x="2189258" y="3446249"/>
              <a:ext cx="0" cy="14313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60"/>
            <p:cNvCxnSpPr/>
            <p:nvPr/>
          </p:nvCxnSpPr>
          <p:spPr>
            <a:xfrm>
              <a:off x="2200557" y="3786563"/>
              <a:ext cx="260097" cy="6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61"/>
            <p:cNvCxnSpPr/>
            <p:nvPr/>
          </p:nvCxnSpPr>
          <p:spPr>
            <a:xfrm>
              <a:off x="2189760" y="4157557"/>
              <a:ext cx="25396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62"/>
            <p:cNvCxnSpPr/>
            <p:nvPr/>
          </p:nvCxnSpPr>
          <p:spPr>
            <a:xfrm>
              <a:off x="2189258" y="4533065"/>
              <a:ext cx="271396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66"/>
            <p:cNvCxnSpPr/>
            <p:nvPr/>
          </p:nvCxnSpPr>
          <p:spPr>
            <a:xfrm>
              <a:off x="2172622" y="3445609"/>
              <a:ext cx="260097" cy="6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73"/>
            <p:cNvCxnSpPr/>
            <p:nvPr/>
          </p:nvCxnSpPr>
          <p:spPr>
            <a:xfrm>
              <a:off x="2175098" y="4865844"/>
              <a:ext cx="271396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45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6" name="Rectangle 17"/>
          <p:cNvSpPr/>
          <p:nvPr/>
        </p:nvSpPr>
        <p:spPr>
          <a:xfrm>
            <a:off x="4839814" y="3356992"/>
            <a:ext cx="183493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4. สรุปผล</a:t>
            </a:r>
          </a:p>
          <a:p>
            <a:r>
              <a: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ทำงานร่วมกัน</a:t>
            </a:r>
            <a:endParaRPr lang="th-TH" b="1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7" name="Rectangle 18"/>
          <p:cNvSpPr/>
          <p:nvPr/>
        </p:nvSpPr>
        <p:spPr>
          <a:xfrm>
            <a:off x="179513" y="5179985"/>
            <a:ext cx="1710876" cy="864096"/>
          </a:xfrm>
          <a:prstGeom prst="rect">
            <a:avLst/>
          </a:prstGeom>
          <a:solidFill>
            <a:srgbClr val="9BFF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5. การนำเสนอ</a:t>
            </a:r>
          </a:p>
          <a:p>
            <a:r>
              <a: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ผลงาน</a:t>
            </a:r>
            <a:endParaRPr lang="th-TH" b="1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6674748" y="3587963"/>
            <a:ext cx="513881" cy="371515"/>
            <a:chOff x="6674748" y="3847658"/>
            <a:chExt cx="513881" cy="371515"/>
          </a:xfrm>
        </p:grpSpPr>
        <p:cxnSp>
          <p:nvCxnSpPr>
            <p:cNvPr id="48" name="Straight Connector 70"/>
            <p:cNvCxnSpPr/>
            <p:nvPr/>
          </p:nvCxnSpPr>
          <p:spPr>
            <a:xfrm>
              <a:off x="6674748" y="4063974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71"/>
            <p:cNvCxnSpPr/>
            <p:nvPr/>
          </p:nvCxnSpPr>
          <p:spPr>
            <a:xfrm>
              <a:off x="6938913" y="3859133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72"/>
            <p:cNvCxnSpPr/>
            <p:nvPr/>
          </p:nvCxnSpPr>
          <p:spPr>
            <a:xfrm>
              <a:off x="6929801" y="3847658"/>
              <a:ext cx="25882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74"/>
            <p:cNvCxnSpPr/>
            <p:nvPr/>
          </p:nvCxnSpPr>
          <p:spPr>
            <a:xfrm>
              <a:off x="6927237" y="4219173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7180429" y="3346038"/>
            <a:ext cx="1568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1) การอภิปราย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81698" y="3697868"/>
            <a:ext cx="17827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2) การแสดง</a:t>
            </a:r>
          </a:p>
          <a:p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 ความคิดเห็น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27901" y="4969505"/>
            <a:ext cx="1568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1) แผนภูมิ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29170" y="5382389"/>
            <a:ext cx="250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2) รายงาน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08143" y="5805264"/>
            <a:ext cx="250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3) เพาเวอร์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พอยต์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1897758" y="5185529"/>
            <a:ext cx="587321" cy="880123"/>
            <a:chOff x="1897758" y="5445224"/>
            <a:chExt cx="587321" cy="880123"/>
          </a:xfrm>
        </p:grpSpPr>
        <p:cxnSp>
          <p:nvCxnSpPr>
            <p:cNvPr id="54" name="Straight Connector 95"/>
            <p:cNvCxnSpPr/>
            <p:nvPr/>
          </p:nvCxnSpPr>
          <p:spPr>
            <a:xfrm>
              <a:off x="1897758" y="5873647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71"/>
            <p:cNvCxnSpPr/>
            <p:nvPr/>
          </p:nvCxnSpPr>
          <p:spPr>
            <a:xfrm>
              <a:off x="2186385" y="5445224"/>
              <a:ext cx="0" cy="8801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72"/>
            <p:cNvCxnSpPr/>
            <p:nvPr/>
          </p:nvCxnSpPr>
          <p:spPr>
            <a:xfrm>
              <a:off x="2177273" y="5445224"/>
              <a:ext cx="25882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74"/>
            <p:cNvCxnSpPr/>
            <p:nvPr/>
          </p:nvCxnSpPr>
          <p:spPr>
            <a:xfrm>
              <a:off x="2186385" y="5885285"/>
              <a:ext cx="29869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74"/>
            <p:cNvCxnSpPr/>
            <p:nvPr/>
          </p:nvCxnSpPr>
          <p:spPr>
            <a:xfrm>
              <a:off x="2174709" y="6321195"/>
              <a:ext cx="2600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กลุ่ม 62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64" name="TextBox 63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66" name="ตัวเชื่อมต่อตรง 65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67" name="ตัวเชื่อมต่อตรง 66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sp>
        <p:nvSpPr>
          <p:cNvPr id="68" name="TextBox 67"/>
          <p:cNvSpPr txBox="1"/>
          <p:nvPr/>
        </p:nvSpPr>
        <p:spPr>
          <a:xfrm>
            <a:off x="467544" y="6206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2.2 หลักการของกระบวนการกลุ่ม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3180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25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1" grpId="0"/>
      <p:bldP spid="22" grpId="0"/>
      <p:bldP spid="28" grpId="0"/>
      <p:bldP spid="29" grpId="0"/>
      <p:bldP spid="30" grpId="0"/>
      <p:bldP spid="31" grpId="0" animBg="1"/>
      <p:bldP spid="37" grpId="0"/>
      <p:bldP spid="38" grpId="0"/>
      <p:bldP spid="39" grpId="0"/>
      <p:bldP spid="41" grpId="0"/>
      <p:bldP spid="42" grpId="0"/>
      <p:bldP spid="46" grpId="0" animBg="1"/>
      <p:bldP spid="47" grpId="0" animBg="1"/>
      <p:bldP spid="52" grpId="0"/>
      <p:bldP spid="53" grpId="0"/>
      <p:bldP spid="58" grpId="0"/>
      <p:bldP spid="59" grpId="0"/>
      <p:bldP spid="60" grpId="0"/>
      <p:bldP spid="68" grpId="0"/>
      <p:bldP spid="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55271" y="1484784"/>
            <a:ext cx="5470699" cy="654618"/>
            <a:chOff x="112257" y="689423"/>
            <a:chExt cx="4521239" cy="654618"/>
          </a:xfrm>
        </p:grpSpPr>
        <p:sp>
          <p:nvSpPr>
            <p:cNvPr id="2" name="สี่เหลี่ยมมุมเว้า 1"/>
            <p:cNvSpPr/>
            <p:nvPr/>
          </p:nvSpPr>
          <p:spPr>
            <a:xfrm>
              <a:off x="112257" y="689423"/>
              <a:ext cx="4521239" cy="654618"/>
            </a:xfrm>
            <a:prstGeom prst="plaque">
              <a:avLst>
                <a:gd name="adj" fmla="val 24163"/>
              </a:avLst>
            </a:prstGeom>
            <a:solidFill>
              <a:srgbClr val="F3578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12" name="Rectangle 15"/>
            <p:cNvSpPr/>
            <p:nvPr/>
          </p:nvSpPr>
          <p:spPr>
            <a:xfrm>
              <a:off x="463405" y="717044"/>
              <a:ext cx="40365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3200" b="1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แผนผังแสดงขั้นตอนของกระบวนการกลุ่ม</a:t>
              </a:r>
              <a:endPara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6" name="Rectangle 22">
            <a:hlinkClick r:id="rId3" action="ppaction://hlinksldjump"/>
          </p:cNvPr>
          <p:cNvSpPr/>
          <p:nvPr/>
        </p:nvSpPr>
        <p:spPr>
          <a:xfrm>
            <a:off x="2676013" y="5643385"/>
            <a:ext cx="4488273" cy="5486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ขั้นตอนที่ 6 การประเมินผลและปรับปรุงงาน</a:t>
            </a:r>
            <a:endParaRPr lang="th-TH" b="1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2676014" y="2375641"/>
            <a:ext cx="4488273" cy="557390"/>
            <a:chOff x="2676014" y="2492896"/>
            <a:chExt cx="4488273" cy="557390"/>
          </a:xfrm>
        </p:grpSpPr>
        <p:sp>
          <p:nvSpPr>
            <p:cNvPr id="13" name="Rectangle 17">
              <a:hlinkClick r:id="rId4" action="ppaction://hlinksldjump"/>
            </p:cNvPr>
            <p:cNvSpPr/>
            <p:nvPr/>
          </p:nvSpPr>
          <p:spPr>
            <a:xfrm>
              <a:off x="2676014" y="2492896"/>
              <a:ext cx="4488273" cy="55739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ขั้นตอนที่ 1 การเลือกหัวหน้ากลุ่ม</a:t>
              </a:r>
              <a:endPara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7" name="Oval 23"/>
            <p:cNvSpPr/>
            <p:nvPr/>
          </p:nvSpPr>
          <p:spPr>
            <a:xfrm>
              <a:off x="3250463" y="2934565"/>
              <a:ext cx="81834" cy="7920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b="1"/>
            </a:p>
          </p:txBody>
        </p:sp>
        <p:sp>
          <p:nvSpPr>
            <p:cNvPr id="20" name="Oval 26"/>
            <p:cNvSpPr/>
            <p:nvPr/>
          </p:nvSpPr>
          <p:spPr>
            <a:xfrm>
              <a:off x="5982475" y="2937740"/>
              <a:ext cx="81834" cy="7920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b="1"/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2676014" y="3023713"/>
            <a:ext cx="4488273" cy="557388"/>
            <a:chOff x="2676014" y="3140968"/>
            <a:chExt cx="4488273" cy="557388"/>
          </a:xfrm>
        </p:grpSpPr>
        <p:sp>
          <p:nvSpPr>
            <p:cNvPr id="18" name="Rectangle 24">
              <a:hlinkClick r:id="rId5" action="ppaction://hlinksldjump"/>
            </p:cNvPr>
            <p:cNvSpPr/>
            <p:nvPr/>
          </p:nvSpPr>
          <p:spPr>
            <a:xfrm>
              <a:off x="2676014" y="3140968"/>
              <a:ext cx="4488273" cy="5573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3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3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ขั้นตอนที่ 2 การกำหนดเป้าหมาย</a:t>
              </a:r>
              <a:endPara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3" name="Oval 33"/>
            <p:cNvSpPr/>
            <p:nvPr/>
          </p:nvSpPr>
          <p:spPr>
            <a:xfrm>
              <a:off x="3252609" y="3573016"/>
              <a:ext cx="81834" cy="7920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b="1"/>
            </a:p>
          </p:txBody>
        </p:sp>
        <p:sp>
          <p:nvSpPr>
            <p:cNvPr id="24" name="Oval 34"/>
            <p:cNvSpPr/>
            <p:nvPr/>
          </p:nvSpPr>
          <p:spPr>
            <a:xfrm>
              <a:off x="5984621" y="3576191"/>
              <a:ext cx="81834" cy="7920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b="1"/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2676014" y="3663329"/>
            <a:ext cx="4488273" cy="557388"/>
            <a:chOff x="2676014" y="3780584"/>
            <a:chExt cx="4488273" cy="557388"/>
          </a:xfrm>
        </p:grpSpPr>
        <p:sp>
          <p:nvSpPr>
            <p:cNvPr id="19" name="Rectangle 25">
              <a:hlinkClick r:id="rId6" action="ppaction://hlinksldjump"/>
            </p:cNvPr>
            <p:cNvSpPr/>
            <p:nvPr/>
          </p:nvSpPr>
          <p:spPr>
            <a:xfrm>
              <a:off x="2676014" y="3780584"/>
              <a:ext cx="4488273" cy="557388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ขั้นตอนที่ 3 การวางแผนในการทำงาน</a:t>
              </a:r>
              <a:endPara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7" name="Oval 37"/>
            <p:cNvSpPr/>
            <p:nvPr/>
          </p:nvSpPr>
          <p:spPr>
            <a:xfrm>
              <a:off x="3254755" y="4221088"/>
              <a:ext cx="81834" cy="7920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b="1"/>
            </a:p>
          </p:txBody>
        </p:sp>
        <p:sp>
          <p:nvSpPr>
            <p:cNvPr id="28" name="Oval 38"/>
            <p:cNvSpPr/>
            <p:nvPr/>
          </p:nvSpPr>
          <p:spPr>
            <a:xfrm>
              <a:off x="5986767" y="4224263"/>
              <a:ext cx="81834" cy="7920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b="1"/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2676013" y="4319857"/>
            <a:ext cx="4488273" cy="557390"/>
            <a:chOff x="2676013" y="4437112"/>
            <a:chExt cx="4488273" cy="557390"/>
          </a:xfrm>
        </p:grpSpPr>
        <p:sp>
          <p:nvSpPr>
            <p:cNvPr id="14" name="Rectangle 19">
              <a:hlinkClick r:id="rId7" action="ppaction://hlinksldjump"/>
            </p:cNvPr>
            <p:cNvSpPr/>
            <p:nvPr/>
          </p:nvSpPr>
          <p:spPr>
            <a:xfrm>
              <a:off x="2676013" y="4437112"/>
              <a:ext cx="4488273" cy="55739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3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3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ขั้นตอนที่ 4 การแบ่งงานตามความสามารถ</a:t>
              </a:r>
              <a:endPara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1" name="Oval 41"/>
            <p:cNvSpPr/>
            <p:nvPr/>
          </p:nvSpPr>
          <p:spPr>
            <a:xfrm>
              <a:off x="3250463" y="4891640"/>
              <a:ext cx="81834" cy="7920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b="1"/>
            </a:p>
          </p:txBody>
        </p:sp>
        <p:sp>
          <p:nvSpPr>
            <p:cNvPr id="32" name="Oval 42"/>
            <p:cNvSpPr/>
            <p:nvPr/>
          </p:nvSpPr>
          <p:spPr>
            <a:xfrm>
              <a:off x="5982475" y="4894815"/>
              <a:ext cx="81834" cy="7920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b="1"/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2676013" y="4986605"/>
            <a:ext cx="4488273" cy="557388"/>
            <a:chOff x="2676013" y="5103860"/>
            <a:chExt cx="4488273" cy="557388"/>
          </a:xfrm>
        </p:grpSpPr>
        <p:sp>
          <p:nvSpPr>
            <p:cNvPr id="15" name="Rectangle 20">
              <a:hlinkClick r:id="rId8" action="ppaction://hlinksldjump"/>
            </p:cNvPr>
            <p:cNvSpPr/>
            <p:nvPr/>
          </p:nvSpPr>
          <p:spPr>
            <a:xfrm>
              <a:off x="2676013" y="5103860"/>
              <a:ext cx="4488273" cy="557388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ขั้นตอนที่ 5 การปฏิบัติตามบทบาทหน้าที่</a:t>
              </a:r>
              <a:endPara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5" name="Oval 45"/>
            <p:cNvSpPr/>
            <p:nvPr/>
          </p:nvSpPr>
          <p:spPr>
            <a:xfrm>
              <a:off x="3250463" y="5539712"/>
              <a:ext cx="81834" cy="7920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b="1" dirty="0"/>
            </a:p>
          </p:txBody>
        </p:sp>
        <p:sp>
          <p:nvSpPr>
            <p:cNvPr id="36" name="Oval 46"/>
            <p:cNvSpPr/>
            <p:nvPr/>
          </p:nvSpPr>
          <p:spPr>
            <a:xfrm>
              <a:off x="5982475" y="5542887"/>
              <a:ext cx="81834" cy="7920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b="1"/>
            </a:p>
          </p:txBody>
        </p:sp>
      </p:grpSp>
      <p:cxnSp>
        <p:nvCxnSpPr>
          <p:cNvPr id="40" name="Straight Arrow Connector 4"/>
          <p:cNvCxnSpPr/>
          <p:nvPr/>
        </p:nvCxnSpPr>
        <p:spPr>
          <a:xfrm>
            <a:off x="2288854" y="2662510"/>
            <a:ext cx="43998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0"/>
          <p:cNvCxnSpPr/>
          <p:nvPr/>
        </p:nvCxnSpPr>
        <p:spPr>
          <a:xfrm>
            <a:off x="2288854" y="2654336"/>
            <a:ext cx="0" cy="32633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52"/>
          <p:cNvCxnSpPr>
            <a:endCxn id="16" idx="1"/>
          </p:cNvCxnSpPr>
          <p:nvPr/>
        </p:nvCxnSpPr>
        <p:spPr>
          <a:xfrm>
            <a:off x="2288854" y="5917725"/>
            <a:ext cx="387159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/>
              <a:t>46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70" name="Straight Arrow Connector 27"/>
          <p:cNvCxnSpPr/>
          <p:nvPr/>
        </p:nvCxnSpPr>
        <p:spPr>
          <a:xfrm>
            <a:off x="6015282" y="2831789"/>
            <a:ext cx="1051" cy="323081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32"/>
          <p:cNvCxnSpPr/>
          <p:nvPr/>
        </p:nvCxnSpPr>
        <p:spPr>
          <a:xfrm>
            <a:off x="3291190" y="2831453"/>
            <a:ext cx="1051" cy="323081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35"/>
          <p:cNvCxnSpPr/>
          <p:nvPr/>
        </p:nvCxnSpPr>
        <p:spPr>
          <a:xfrm>
            <a:off x="6017428" y="3470240"/>
            <a:ext cx="1051" cy="323081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36"/>
          <p:cNvCxnSpPr/>
          <p:nvPr/>
        </p:nvCxnSpPr>
        <p:spPr>
          <a:xfrm>
            <a:off x="3293336" y="3469904"/>
            <a:ext cx="1051" cy="323081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39"/>
          <p:cNvCxnSpPr/>
          <p:nvPr/>
        </p:nvCxnSpPr>
        <p:spPr>
          <a:xfrm>
            <a:off x="6021074" y="4103833"/>
            <a:ext cx="1051" cy="323081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40"/>
          <p:cNvCxnSpPr/>
          <p:nvPr/>
        </p:nvCxnSpPr>
        <p:spPr>
          <a:xfrm>
            <a:off x="3285107" y="4103833"/>
            <a:ext cx="1051" cy="323081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43"/>
          <p:cNvCxnSpPr/>
          <p:nvPr/>
        </p:nvCxnSpPr>
        <p:spPr>
          <a:xfrm>
            <a:off x="6015282" y="4788864"/>
            <a:ext cx="1051" cy="323081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44"/>
          <p:cNvCxnSpPr/>
          <p:nvPr/>
        </p:nvCxnSpPr>
        <p:spPr>
          <a:xfrm>
            <a:off x="3291190" y="4788528"/>
            <a:ext cx="1051" cy="323081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47"/>
          <p:cNvCxnSpPr/>
          <p:nvPr/>
        </p:nvCxnSpPr>
        <p:spPr>
          <a:xfrm>
            <a:off x="6015282" y="5436936"/>
            <a:ext cx="1051" cy="323081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48"/>
          <p:cNvCxnSpPr/>
          <p:nvPr/>
        </p:nvCxnSpPr>
        <p:spPr>
          <a:xfrm>
            <a:off x="3291190" y="5436600"/>
            <a:ext cx="1051" cy="323081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" name="กลุ่ม 44"/>
          <p:cNvGrpSpPr/>
          <p:nvPr/>
        </p:nvGrpSpPr>
        <p:grpSpPr>
          <a:xfrm>
            <a:off x="106171" y="116278"/>
            <a:ext cx="2511648" cy="504410"/>
            <a:chOff x="178278" y="64379"/>
            <a:chExt cx="2042455" cy="504410"/>
          </a:xfrm>
        </p:grpSpPr>
        <p:sp>
          <p:nvSpPr>
            <p:cNvPr id="46" name="TextBox 45"/>
            <p:cNvSpPr txBox="1"/>
            <p:nvPr/>
          </p:nvSpPr>
          <p:spPr>
            <a:xfrm>
              <a:off x="589257" y="64379"/>
              <a:ext cx="1631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400" b="1" kern="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2. กระบวนการกลุ่ม</a:t>
              </a:r>
              <a:endParaRPr lang="th-TH" sz="2400" b="1" kern="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47" name="รูปภาพ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8" y="135556"/>
              <a:ext cx="410979" cy="412532"/>
            </a:xfrm>
            <a:prstGeom prst="rect">
              <a:avLst/>
            </a:prstGeom>
          </p:spPr>
        </p:pic>
        <p:cxnSp>
          <p:nvCxnSpPr>
            <p:cNvPr id="48" name="ตัวเชื่อมต่อตรง 47"/>
            <p:cNvCxnSpPr/>
            <p:nvPr/>
          </p:nvCxnSpPr>
          <p:spPr>
            <a:xfrm>
              <a:off x="882039" y="482879"/>
              <a:ext cx="1091307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headEnd type="oval"/>
            </a:ln>
            <a:effectLst/>
          </p:spPr>
        </p:cxnSp>
        <p:cxnSp>
          <p:nvCxnSpPr>
            <p:cNvPr id="49" name="ตัวเชื่อมต่อตรง 48"/>
            <p:cNvCxnSpPr/>
            <p:nvPr/>
          </p:nvCxnSpPr>
          <p:spPr>
            <a:xfrm>
              <a:off x="1350490" y="550426"/>
              <a:ext cx="870243" cy="18363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ysDot"/>
              <a:tailEnd type="oval"/>
            </a:ln>
            <a:effectLst/>
          </p:spPr>
        </p:cxnSp>
      </p:grpSp>
      <p:pic>
        <p:nvPicPr>
          <p:cNvPr id="50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87" y="5289128"/>
            <a:ext cx="121905" cy="182857"/>
          </a:xfrm>
          <a:prstGeom prst="rect">
            <a:avLst/>
          </a:prstGeom>
        </p:spPr>
      </p:pic>
      <p:pic>
        <p:nvPicPr>
          <p:cNvPr id="51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35" y="4641056"/>
            <a:ext cx="121905" cy="182857"/>
          </a:xfrm>
          <a:prstGeom prst="rect">
            <a:avLst/>
          </a:prstGeom>
        </p:spPr>
      </p:pic>
      <p:pic>
        <p:nvPicPr>
          <p:cNvPr id="52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35" y="3920976"/>
            <a:ext cx="121905" cy="182857"/>
          </a:xfrm>
          <a:prstGeom prst="rect">
            <a:avLst/>
          </a:prstGeom>
        </p:spPr>
      </p:pic>
      <p:pic>
        <p:nvPicPr>
          <p:cNvPr id="53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35" y="3344912"/>
            <a:ext cx="121905" cy="182857"/>
          </a:xfrm>
          <a:prstGeom prst="rect">
            <a:avLst/>
          </a:prstGeom>
        </p:spPr>
      </p:pic>
      <p:pic>
        <p:nvPicPr>
          <p:cNvPr id="54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35" y="2696840"/>
            <a:ext cx="121905" cy="182857"/>
          </a:xfrm>
          <a:prstGeom prst="rect">
            <a:avLst/>
          </a:prstGeom>
        </p:spPr>
      </p:pic>
      <p:pic>
        <p:nvPicPr>
          <p:cNvPr id="55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6009208"/>
            <a:ext cx="121905" cy="182857"/>
          </a:xfrm>
          <a:prstGeom prst="rect">
            <a:avLst/>
          </a:prstGeom>
        </p:spPr>
      </p:pic>
      <p:pic>
        <p:nvPicPr>
          <p:cNvPr id="56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87" y="6120691"/>
            <a:ext cx="1282185" cy="77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67544" y="6206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2.3 ขั้นตอนของกระบวนการกลุ่ม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8035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5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กำหนดเอง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SANA NEW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ในเมือง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ชุดรูปแบบของ Office">
  <a:themeElements>
    <a:clrScheme name="ในเมือง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4369</TotalTime>
  <Words>6686</Words>
  <Application>Microsoft Office PowerPoint</Application>
  <PresentationFormat>นำเสนอทางหน้าจอ (4:3)</PresentationFormat>
  <Paragraphs>711</Paragraphs>
  <Slides>36</Slides>
  <Notes>36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36</vt:i4>
      </vt:variant>
    </vt:vector>
  </HeadingPairs>
  <TitlesOfParts>
    <vt:vector size="40" baseType="lpstr">
      <vt:lpstr>Median</vt:lpstr>
      <vt:lpstr>1_Median</vt:lpstr>
      <vt:lpstr>ชุดรูปแบบของ Office</vt:lpstr>
      <vt:lpstr>1_ชุดรูปแบบของ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หน่วยการเรียนรู้ที่ 3 ประดิษฐ์ไว้ใช้ประโยชน์</dc:title>
  <dc:creator>Thanamas Rueangtho</dc:creator>
  <cp:lastModifiedBy>Windows User</cp:lastModifiedBy>
  <cp:revision>336</cp:revision>
  <cp:lastPrinted>2015-05-13T03:42:39Z</cp:lastPrinted>
  <dcterms:created xsi:type="dcterms:W3CDTF">2014-06-05T06:41:34Z</dcterms:created>
  <dcterms:modified xsi:type="dcterms:W3CDTF">2015-11-07T12:29:48Z</dcterms:modified>
</cp:coreProperties>
</file>