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341" saveSubsetFonts="1">
  <p:sldMasterIdLst>
    <p:sldMasterId id="2147483672" r:id="rId1"/>
    <p:sldMasterId id="2147483684" r:id="rId2"/>
    <p:sldMasterId id="2147483696" r:id="rId3"/>
    <p:sldMasterId id="2147483708" r:id="rId4"/>
  </p:sldMasterIdLst>
  <p:notesMasterIdLst>
    <p:notesMasterId r:id="rId16"/>
  </p:notesMasterIdLst>
  <p:sldIdLst>
    <p:sldId id="307" r:id="rId5"/>
    <p:sldId id="308" r:id="rId6"/>
    <p:sldId id="311" r:id="rId7"/>
    <p:sldId id="296" r:id="rId8"/>
    <p:sldId id="291" r:id="rId9"/>
    <p:sldId id="292" r:id="rId10"/>
    <p:sldId id="298" r:id="rId11"/>
    <p:sldId id="314" r:id="rId12"/>
    <p:sldId id="312" r:id="rId13"/>
    <p:sldId id="309" r:id="rId14"/>
    <p:sldId id="310" r:id="rId15"/>
  </p:sldIdLst>
  <p:sldSz cx="9144000" cy="6858000" type="screen4x3"/>
  <p:notesSz cx="6735763" cy="9866313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FF66FF"/>
    <a:srgbClr val="EFC1FF"/>
    <a:srgbClr val="CDCDFF"/>
    <a:srgbClr val="F1A9B5"/>
    <a:srgbClr val="9BFFC8"/>
    <a:srgbClr val="5B92FF"/>
    <a:srgbClr val="C09200"/>
    <a:srgbClr val="9999FF"/>
    <a:srgbClr val="BC36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57" autoAdjust="0"/>
    <p:restoredTop sz="83453" autoAdjust="0"/>
  </p:normalViewPr>
  <p:slideViewPr>
    <p:cSldViewPr>
      <p:cViewPr>
        <p:scale>
          <a:sx n="75" d="100"/>
          <a:sy n="75" d="100"/>
        </p:scale>
        <p:origin x="-1680" y="-3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30" d="100"/>
        <a:sy n="13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FD01BC-0B58-4EC9-92A3-67EA881D1013}" type="datetimeFigureOut">
              <a:rPr lang="th-TH" smtClean="0"/>
              <a:t>07/11/58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430C54-237B-4FDE-87BC-A6DBF6AE786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79766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แผนการจัดการเรียนรู้ที่  13 ความรู้ทั่วไปเกี่ยวกับการซ่อมแซม</a:t>
            </a:r>
            <a:r>
              <a:rPr lang="th-TH" sz="1600" b="1" dirty="0" smtClean="0">
                <a:effectLst/>
                <a:latin typeface="Angsana New" pitchFamily="18" charset="-34"/>
                <a:ea typeface="Times New Roman"/>
                <a:cs typeface="Angsana New" pitchFamily="18" charset="-34"/>
              </a:rPr>
              <a:t>อุปกรณ์ เครื่องมือ และเครื่องใช้</a:t>
            </a:r>
            <a:r>
              <a:rPr kumimoji="0" lang="th-TH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	เวลา 2  ชั่วโมง</a:t>
            </a:r>
            <a:endParaRPr kumimoji="0" lang="th-TH" sz="16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ngsana New" pitchFamily="18" charset="-34"/>
              <a:ea typeface="+mn-ea"/>
              <a:cs typeface="Angsana New" pitchFamily="18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ngsana New" pitchFamily="18" charset="-34"/>
              <a:ea typeface="+mn-ea"/>
              <a:cs typeface="Angsana New" pitchFamily="18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600" b="1" dirty="0" smtClean="0">
                <a:effectLst/>
                <a:latin typeface="Angsana New" pitchFamily="18" charset="-34"/>
                <a:ea typeface="Times New Roman"/>
                <a:cs typeface="Angsana New" pitchFamily="18" charset="-34"/>
              </a:rPr>
              <a:t>2. ความรู้ทั่วไปเกี่ยวกับการซ่อมแซม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600" b="0" dirty="0" smtClean="0">
                <a:effectLst/>
                <a:latin typeface="Angsana New" pitchFamily="18" charset="-34"/>
                <a:ea typeface="Times New Roman"/>
                <a:cs typeface="Angsana New" pitchFamily="18" charset="-34"/>
              </a:rPr>
              <a:t>2.1</a:t>
            </a:r>
            <a:r>
              <a:rPr lang="th-TH" sz="1600" b="0" baseline="0" dirty="0" smtClean="0">
                <a:effectLst/>
                <a:latin typeface="Angsana New" pitchFamily="18" charset="-34"/>
                <a:ea typeface="Times New Roman"/>
                <a:cs typeface="Angsana New" pitchFamily="18" charset="-34"/>
              </a:rPr>
              <a:t> ประโยชน์ในการซ่อมแซม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600" b="0" baseline="0" dirty="0" smtClean="0">
                <a:effectLst/>
                <a:latin typeface="Angsana New" pitchFamily="18" charset="-34"/>
                <a:ea typeface="Times New Roman"/>
                <a:cs typeface="Angsana New" pitchFamily="18" charset="-34"/>
              </a:rPr>
              <a:t>2.2 หลักการซ่อมแซมเบื้องต้น</a:t>
            </a:r>
            <a:endParaRPr lang="th-TH" sz="1600" b="0" dirty="0" smtClean="0">
              <a:effectLst/>
              <a:latin typeface="Angsana New" pitchFamily="18" charset="-34"/>
              <a:ea typeface="Times New Roman"/>
              <a:cs typeface="Angsana New" pitchFamily="18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ngsana New" pitchFamily="18" charset="-34"/>
              <a:ea typeface="+mn-ea"/>
              <a:cs typeface="Angsana New" pitchFamily="18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0" i="0" u="none" strike="noStrike" kern="1200" cap="none" spc="-2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จากหนังสือเรียน รายวิชาพื้นฐาน การงานอาชีพและเทคโนโลยี ม. 1 เล่ม 2 ของบริษัท สำนักพิมพ์วัฒนาพานิช จำกัด (ใช้คู่กับคู่มือครู แผนการจัดการเรียนรู้ การงานอาชีพและเทคโนโลยี ม. 1 เล่ม 2 หน่วยการเรียนรู้ที่ 4 ซ่อมได้ ใช้นาน</a:t>
            </a:r>
            <a:r>
              <a:rPr lang="th-TH" sz="1600" b="0" spc="-20" baseline="0" dirty="0" smtClean="0">
                <a:latin typeface="Angsana New" pitchFamily="18" charset="-34"/>
                <a:cs typeface="Angsana New" pitchFamily="18" charset="-34"/>
              </a:rPr>
              <a:t>)</a:t>
            </a:r>
            <a:endParaRPr lang="en-US" sz="1600" spc="-20" dirty="0" smtClean="0">
              <a:latin typeface="Angsana New" pitchFamily="18" charset="-34"/>
              <a:cs typeface="Angsana New" pitchFamily="18" charset="-34"/>
            </a:endParaRPr>
          </a:p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30C54-237B-4FDE-87BC-A6DBF6AE786A}" type="slidenum">
              <a:rPr lang="th-TH" smtClean="0"/>
              <a:t>341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379542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1) ครูคลิกเพื่อถามคำถามทบทวนความรู้ของนักเรียน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2) ครูคลิกเฉลยแนวคำตอบ</a:t>
            </a:r>
          </a:p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30C54-237B-4FDE-87BC-A6DBF6AE786A}" type="slidenum">
              <a:rPr lang="th-TH" smtClean="0">
                <a:solidFill>
                  <a:prstClr val="black"/>
                </a:solidFill>
              </a:rPr>
              <a:pPr/>
              <a:t>350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6102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1) นักเรียนร่วมกันสรุปความรู้เกี่ยวกับความรู้ทั่วไปเกี่ยวกับการซ่อมแซม</a:t>
            </a:r>
          </a:p>
          <a:p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2) ครูคลิกเพื่อสรุปความรู้เรื่อง ความรู้เกี่ยวกับการซ่อมแซม</a:t>
            </a:r>
            <a:r>
              <a:rPr lang="th-TH" sz="1600" baseline="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และให้ความรู้เสริมในส่วนที่นักเรียนสรุปไม่ถูกต้อง</a:t>
            </a:r>
          </a:p>
          <a:p>
            <a:endParaRPr lang="th-TH" sz="1600" dirty="0" smtClean="0">
              <a:latin typeface="Angsana New" pitchFamily="18" charset="-34"/>
              <a:cs typeface="Angsana New" pitchFamily="18" charset="-34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600" b="0" dirty="0" smtClean="0">
                <a:latin typeface="Angsana New" pitchFamily="18" charset="-34"/>
                <a:cs typeface="Angsana New" pitchFamily="18" charset="-34"/>
              </a:rPr>
              <a:t>ครูใช้เวลาในการสรุปประมาณ</a:t>
            </a:r>
            <a:r>
              <a:rPr lang="en-US" sz="1600" b="0" dirty="0" smtClean="0">
                <a:latin typeface="Angsana New" pitchFamily="18" charset="-34"/>
                <a:cs typeface="Angsana New" pitchFamily="18" charset="-34"/>
              </a:rPr>
              <a:t> 10</a:t>
            </a:r>
            <a:r>
              <a:rPr lang="th-TH" sz="1600" b="0" dirty="0" smtClean="0">
                <a:latin typeface="Angsana New" pitchFamily="18" charset="-34"/>
                <a:cs typeface="Angsana New" pitchFamily="18" charset="-34"/>
              </a:rPr>
              <a:t> นาที (หรือให้ครูใช้เวลาตามความเหมาะสม)</a:t>
            </a:r>
            <a:endParaRPr lang="en-US" sz="1600" b="0" dirty="0" smtClean="0">
              <a:latin typeface="Angsana New" pitchFamily="18" charset="-34"/>
              <a:cs typeface="Angsana New" pitchFamily="18" charset="-34"/>
            </a:endParaRPr>
          </a:p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30C54-237B-4FDE-87BC-A6DBF6AE786A}" type="slidenum">
              <a:rPr lang="th-TH" smtClean="0"/>
              <a:t>351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098112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sz="1600" kern="1200" dirty="0" smtClean="0">
                <a:solidFill>
                  <a:schemeClr val="tx1"/>
                </a:solidFill>
                <a:effectLst/>
                <a:latin typeface="Angsana New" pitchFamily="18" charset="-34"/>
                <a:ea typeface="+mn-ea"/>
                <a:cs typeface="Angsana New" pitchFamily="18" charset="-34"/>
              </a:rPr>
              <a:t>1)</a:t>
            </a:r>
            <a:r>
              <a:rPr lang="th-TH" sz="1600" kern="1200" baseline="0" dirty="0" smtClean="0">
                <a:solidFill>
                  <a:schemeClr val="tx1"/>
                </a:solidFill>
                <a:effectLst/>
                <a:latin typeface="Angsana New" pitchFamily="18" charset="-34"/>
                <a:ea typeface="+mn-ea"/>
                <a:cs typeface="Angsana New" pitchFamily="18" charset="-34"/>
              </a:rPr>
              <a:t> ครูคลิกถามคำถามเพื่อกระตุ้นความคิดและความสนใจของนักเรียน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600" b="1" i="1" kern="1200" dirty="0" smtClean="0">
                <a:solidFill>
                  <a:schemeClr val="tx1"/>
                </a:solidFill>
                <a:effectLst/>
                <a:latin typeface="Angsana New" pitchFamily="18" charset="-34"/>
                <a:ea typeface="+mn-ea"/>
                <a:cs typeface="Angsana New" pitchFamily="18" charset="-34"/>
              </a:rPr>
              <a:t>    แนวคำตอบ</a:t>
            </a:r>
            <a:r>
              <a:rPr lang="en-US" sz="1600" b="1" i="1" kern="1200" dirty="0" smtClean="0">
                <a:solidFill>
                  <a:schemeClr val="tx1"/>
                </a:solidFill>
                <a:effectLst/>
                <a:latin typeface="Angsana New" pitchFamily="18" charset="-34"/>
                <a:ea typeface="+mn-ea"/>
                <a:cs typeface="Angsana New" pitchFamily="18" charset="-34"/>
              </a:rPr>
              <a:t>:</a:t>
            </a:r>
            <a:r>
              <a:rPr lang="en-US" sz="1600" b="1" i="1" kern="1200" baseline="0" dirty="0" smtClean="0">
                <a:solidFill>
                  <a:schemeClr val="tx1"/>
                </a:solidFill>
                <a:effectLst/>
                <a:latin typeface="Angsana New" pitchFamily="18" charset="-34"/>
                <a:ea typeface="+mn-ea"/>
                <a:cs typeface="Angsana New" pitchFamily="18" charset="-34"/>
              </a:rPr>
              <a:t> </a:t>
            </a:r>
            <a:r>
              <a:rPr lang="th-TH" sz="1600" kern="1200" baseline="0" dirty="0" smtClean="0">
                <a:solidFill>
                  <a:schemeClr val="tx1"/>
                </a:solidFill>
                <a:effectLst/>
                <a:latin typeface="Angsana New" pitchFamily="18" charset="-34"/>
                <a:ea typeface="+mn-ea"/>
                <a:cs typeface="Angsana New" pitchFamily="18" charset="-34"/>
              </a:rPr>
              <a:t>ตรวจสอบความเสียหาย แล้วศึกษาวิธีการซ่อมแซมด้วยตนเองหรือให้ช่างผู้ชำนาญซ่อมแซม</a:t>
            </a:r>
            <a:endParaRPr lang="th-TH" sz="1600" kern="1200" dirty="0" smtClean="0">
              <a:solidFill>
                <a:schemeClr val="tx1"/>
              </a:solidFill>
              <a:effectLst/>
              <a:latin typeface="Angsana New" pitchFamily="18" charset="-34"/>
              <a:ea typeface="+mn-ea"/>
              <a:cs typeface="Angsana New" pitchFamily="18" charset="-34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600" kern="1200" dirty="0" smtClean="0">
                <a:solidFill>
                  <a:schemeClr val="tx1"/>
                </a:solidFill>
                <a:effectLst/>
                <a:latin typeface="Angsana New" pitchFamily="18" charset="-34"/>
                <a:ea typeface="+mn-ea"/>
                <a:cs typeface="Angsana New" pitchFamily="18" charset="-34"/>
              </a:rPr>
              <a:t>2) ครูอธิบายเกี่ยวกับการซ่อมแซมอุปกรณ์ เครื่องมือ และเครื่องใช้เพื่อเชื่อมโยงเข้าสู่เนื้อหาที่จะเรียน</a:t>
            </a:r>
            <a:endParaRPr lang="en-US" sz="1600" kern="1200" dirty="0" smtClean="0">
              <a:solidFill>
                <a:schemeClr val="tx1"/>
              </a:solidFill>
              <a:effectLst/>
              <a:latin typeface="Angsana New" pitchFamily="18" charset="-34"/>
              <a:ea typeface="+mn-ea"/>
              <a:cs typeface="Angsana New" pitchFamily="18" charset="-34"/>
            </a:endParaRPr>
          </a:p>
          <a:p>
            <a:endParaRPr lang="th-TH" sz="1600" dirty="0" smtClean="0">
              <a:latin typeface="Angsana New" pitchFamily="18" charset="-34"/>
              <a:cs typeface="Angsana New" pitchFamily="18" charset="-34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600" b="0" dirty="0" smtClean="0">
                <a:latin typeface="Angsana New" pitchFamily="18" charset="-34"/>
                <a:cs typeface="Angsana New" pitchFamily="18" charset="-34"/>
              </a:rPr>
              <a:t>ครูใช้เวลาในการนำเข้าสู่บทเรียนประมาณ</a:t>
            </a:r>
            <a:r>
              <a:rPr lang="en-US" sz="1600" b="0" dirty="0" smtClean="0">
                <a:latin typeface="Angsana New" pitchFamily="18" charset="-34"/>
                <a:cs typeface="Angsana New" pitchFamily="18" charset="-34"/>
              </a:rPr>
              <a:t> 5</a:t>
            </a:r>
            <a:r>
              <a:rPr lang="th-TH" sz="1600" b="0" dirty="0" smtClean="0">
                <a:latin typeface="Angsana New" pitchFamily="18" charset="-34"/>
                <a:cs typeface="Angsana New" pitchFamily="18" charset="-34"/>
              </a:rPr>
              <a:t> นาที (หรือให้ครูใช้เวลาตามความเหมาะสม)</a:t>
            </a:r>
            <a:endParaRPr lang="en-US" sz="1600" b="0" dirty="0" smtClean="0">
              <a:latin typeface="Angsana New" pitchFamily="18" charset="-34"/>
              <a:cs typeface="Angsana New" pitchFamily="18" charset="-34"/>
            </a:endParaRPr>
          </a:p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30C54-237B-4FDE-87BC-A6DBF6AE786A}" type="slidenum">
              <a:rPr lang="th-TH" smtClean="0"/>
              <a:t>342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036379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b="1" dirty="0" smtClean="0">
                <a:latin typeface="Angsana New" pitchFamily="18" charset="-34"/>
                <a:cs typeface="Angsana New" pitchFamily="18" charset="-34"/>
              </a:rPr>
              <a:t>2.</a:t>
            </a:r>
            <a:r>
              <a:rPr lang="th-TH" sz="1600" b="1" baseline="0" dirty="0" smtClean="0">
                <a:latin typeface="Angsana New" pitchFamily="18" charset="-34"/>
                <a:cs typeface="Angsana New" pitchFamily="18" charset="-34"/>
              </a:rPr>
              <a:t> ความรู้ทั่วไปเกี่ยวกับการซ่อมแซม</a:t>
            </a:r>
          </a:p>
          <a:p>
            <a:r>
              <a:rPr lang="th-TH" sz="1600" b="1" baseline="0" dirty="0" smtClean="0">
                <a:latin typeface="Angsana New" pitchFamily="18" charset="-34"/>
                <a:cs typeface="Angsana New" pitchFamily="18" charset="-34"/>
              </a:rPr>
              <a:t>2.1 ประโยชน์ในการซ่อมแซม</a:t>
            </a:r>
          </a:p>
          <a:p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1) ครูคลิกภาพการซ่อมแซมเครื่องใช้ในบ้าน แล้วให้นักเรียนแสดงความคิดเห็น</a:t>
            </a:r>
            <a:endParaRPr lang="th-TH" sz="1600" baseline="0" dirty="0" smtClean="0">
              <a:latin typeface="Angsana New" pitchFamily="18" charset="-34"/>
              <a:cs typeface="Angsana New" pitchFamily="18" charset="-34"/>
            </a:endParaRPr>
          </a:p>
          <a:p>
            <a:r>
              <a:rPr lang="th-TH" sz="1600" baseline="0" dirty="0" smtClean="0">
                <a:latin typeface="Angsana New" pitchFamily="18" charset="-34"/>
                <a:cs typeface="Angsana New" pitchFamily="18" charset="-34"/>
              </a:rPr>
              <a:t>2) นักเรียนร่วมกันบอกประโยชน์ในการซ่อมแซมอุปกรณ์ เครื่องมือ และเครื่องใช้ในบ้าน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600" b="0" dirty="0" smtClean="0">
                <a:latin typeface="Angsana New" pitchFamily="18" charset="-34"/>
                <a:cs typeface="Angsana New" pitchFamily="18" charset="-34"/>
              </a:rPr>
              <a:t>3) </a:t>
            </a:r>
            <a:r>
              <a:rPr kumimoji="0" lang="th-TH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ครูอธิบายเพิ่มเติมเกี่ยวกับ</a:t>
            </a:r>
            <a:r>
              <a:rPr lang="th-TH" sz="1600" baseline="0" dirty="0" smtClean="0">
                <a:latin typeface="Angsana New" pitchFamily="18" charset="-34"/>
                <a:cs typeface="Angsana New" pitchFamily="18" charset="-34"/>
              </a:rPr>
              <a:t>ประโยชน์ในการซ่อมแซมอุปกรณ์ เครื่องมือ และเครื่องใช้ในบ้าน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600" b="0" dirty="0" smtClean="0">
                <a:latin typeface="Angsana New" pitchFamily="18" charset="-34"/>
                <a:cs typeface="Angsana New" pitchFamily="18" charset="-34"/>
              </a:rPr>
              <a:t>4) </a:t>
            </a:r>
            <a:r>
              <a:rPr kumimoji="0" lang="th-TH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ระหว่างเรียนให้นักเรียนศึกษาคำอธิบายศัพท์เพิ่มเติมจากอภิธานศัพท์ ได้แก่ ซ่อมแซมและชำรุด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ngsana New" pitchFamily="18" charset="-34"/>
              <a:ea typeface="+mn-ea"/>
              <a:cs typeface="Angsana New" pitchFamily="18" charset="-34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600" b="0" dirty="0" smtClean="0">
                <a:latin typeface="Angsana New" pitchFamily="18" charset="-34"/>
                <a:cs typeface="Angsana New" pitchFamily="18" charset="-34"/>
              </a:rPr>
              <a:t>ครูใช้เวลาในการจัดกิจกรรมการเรียนรู้ประมาณ</a:t>
            </a:r>
            <a:r>
              <a:rPr lang="en-US" sz="1600" b="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1600" b="0" dirty="0" smtClean="0">
                <a:latin typeface="Angsana New" pitchFamily="18" charset="-34"/>
                <a:cs typeface="Angsana New" pitchFamily="18" charset="-34"/>
              </a:rPr>
              <a:t>90 นาที (หรือให้ครูใช้เวลาตามความเหมาะสม)</a:t>
            </a:r>
            <a:endParaRPr lang="en-US" sz="1600" b="0" dirty="0" smtClean="0">
              <a:latin typeface="Angsana New" pitchFamily="18" charset="-34"/>
              <a:cs typeface="Angsana New" pitchFamily="18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h-TH" sz="16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ngsana New" pitchFamily="18" charset="-34"/>
              <a:ea typeface="+mn-ea"/>
              <a:cs typeface="Angsana New" pitchFamily="18" charset="-34"/>
            </a:endParaRPr>
          </a:p>
          <a:p>
            <a:endParaRPr lang="th-TH" sz="16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30C54-237B-4FDE-87BC-A6DBF6AE786A}" type="slidenum">
              <a:rPr lang="th-TH" smtClean="0">
                <a:solidFill>
                  <a:prstClr val="black"/>
                </a:solidFill>
              </a:rPr>
              <a:pPr/>
              <a:t>343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3536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b="1" dirty="0" smtClean="0">
                <a:latin typeface="Angsana New" pitchFamily="18" charset="-34"/>
                <a:cs typeface="Angsana New" pitchFamily="18" charset="-34"/>
              </a:rPr>
              <a:t>2.</a:t>
            </a:r>
            <a:r>
              <a:rPr lang="th-TH" sz="1600" b="1" baseline="0" dirty="0" smtClean="0">
                <a:latin typeface="Angsana New" pitchFamily="18" charset="-34"/>
                <a:cs typeface="Angsana New" pitchFamily="18" charset="-34"/>
              </a:rPr>
              <a:t> ความรู้ทั่วไปเกี่ยวกับการซ่อมแซม</a:t>
            </a:r>
          </a:p>
          <a:p>
            <a:r>
              <a:rPr lang="th-TH" sz="1600" b="1" baseline="0" dirty="0" smtClean="0">
                <a:latin typeface="Angsana New" pitchFamily="18" charset="-34"/>
                <a:cs typeface="Angsana New" pitchFamily="18" charset="-34"/>
              </a:rPr>
              <a:t>2.2 หลักการซ่อมแซมเบื้องต้น</a:t>
            </a:r>
          </a:p>
          <a:p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1) ครูอธิบายเกี่ยวกับหลักการซ่อมแซมเบื้องต้น</a:t>
            </a:r>
            <a:r>
              <a:rPr lang="th-TH" sz="1600" baseline="0" dirty="0" smtClean="0">
                <a:latin typeface="Angsana New" pitchFamily="18" charset="-34"/>
                <a:cs typeface="Angsana New" pitchFamily="18" charset="-34"/>
              </a:rPr>
              <a:t> โดย</a:t>
            </a:r>
            <a:r>
              <a:rPr lang="th-TH" sz="1600" baseline="0" dirty="0" err="1" smtClean="0">
                <a:latin typeface="Angsana New" pitchFamily="18" charset="-34"/>
                <a:cs typeface="Angsana New" pitchFamily="18" charset="-34"/>
              </a:rPr>
              <a:t>บูรณา</a:t>
            </a:r>
            <a:r>
              <a:rPr lang="th-TH" sz="1600" baseline="0" dirty="0" smtClean="0">
                <a:latin typeface="Angsana New" pitchFamily="18" charset="-34"/>
                <a:cs typeface="Angsana New" pitchFamily="18" charset="-34"/>
              </a:rPr>
              <a:t>การวิทยาศาสตร์เรื่อง กระบวนการทำงานและกระบวนการแก้ปัญหาในการทำงาน</a:t>
            </a:r>
          </a:p>
          <a:p>
            <a:r>
              <a:rPr lang="th-TH" sz="1600" baseline="0" dirty="0" smtClean="0">
                <a:latin typeface="Angsana New" pitchFamily="18" charset="-34"/>
                <a:cs typeface="Angsana New" pitchFamily="18" charset="-34"/>
              </a:rPr>
              <a:t>2) ครูคลิกแผนผังแสดงหลักการซ่อมแซมเบื้องต้น แล้วให้นักเรียนแสดงความคิดเห็น</a:t>
            </a:r>
          </a:p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30C54-237B-4FDE-87BC-A6DBF6AE786A}" type="slidenum">
              <a:rPr lang="th-TH" smtClean="0"/>
              <a:t>344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723639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b="1" dirty="0" smtClean="0">
                <a:latin typeface="Angsana New" pitchFamily="18" charset="-34"/>
                <a:cs typeface="Angsana New" pitchFamily="18" charset="-34"/>
              </a:rPr>
              <a:t>2.</a:t>
            </a:r>
            <a:r>
              <a:rPr lang="th-TH" sz="1600" b="1" baseline="0" dirty="0" smtClean="0">
                <a:latin typeface="Angsana New" pitchFamily="18" charset="-34"/>
                <a:cs typeface="Angsana New" pitchFamily="18" charset="-34"/>
              </a:rPr>
              <a:t> ความรู้ทั่วไปเกี่ยวกับการซ่อมแซม</a:t>
            </a:r>
          </a:p>
          <a:p>
            <a:r>
              <a:rPr lang="th-TH" sz="1600" b="1" baseline="0" dirty="0" smtClean="0">
                <a:latin typeface="Angsana New" pitchFamily="18" charset="-34"/>
                <a:cs typeface="Angsana New" pitchFamily="18" charset="-34"/>
              </a:rPr>
              <a:t>2.2 หลักการซ่อมแซมเบื้องต้น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1) นักเรียนแบ่งกลุ่ม ศึกษาหลักการซ่อมแซมเบื้องต้น</a:t>
            </a:r>
            <a:r>
              <a:rPr lang="th-TH" sz="1600" baseline="0" dirty="0" smtClean="0">
                <a:latin typeface="Angsana New" pitchFamily="18" charset="-34"/>
                <a:cs typeface="Angsana New" pitchFamily="18" charset="-34"/>
              </a:rPr>
              <a:t> แล้วเขียนแผนที่ความคิดสรุปความรู้ (ศึกษาจากหนังสือเรียน รายวิชาพื้นฐาน การงานอาชีพและเทคโนโลยี ม. 1 เล่ม 2)</a:t>
            </a:r>
          </a:p>
          <a:p>
            <a:r>
              <a:rPr lang="th-TH" sz="1600" baseline="0" dirty="0" smtClean="0">
                <a:latin typeface="Angsana New" pitchFamily="18" charset="-34"/>
                <a:cs typeface="Angsana New" pitchFamily="18" charset="-34"/>
              </a:rPr>
              <a:t>2) ครูตรวจสอบแผนที่ความคิดสรุปความรู้เกี่ยวกับหลักการซ่อมแซมเบื้องต้น </a:t>
            </a:r>
          </a:p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30C54-237B-4FDE-87BC-A6DBF6AE786A}" type="slidenum">
              <a:rPr lang="th-TH" smtClean="0"/>
              <a:t>345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343013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b="1" dirty="0" smtClean="0">
                <a:latin typeface="Angsana New" pitchFamily="18" charset="-34"/>
                <a:cs typeface="Angsana New" pitchFamily="18" charset="-34"/>
              </a:rPr>
              <a:t>2.</a:t>
            </a:r>
            <a:r>
              <a:rPr lang="th-TH" sz="1600" b="1" baseline="0" dirty="0" smtClean="0">
                <a:latin typeface="Angsana New" pitchFamily="18" charset="-34"/>
                <a:cs typeface="Angsana New" pitchFamily="18" charset="-34"/>
              </a:rPr>
              <a:t> ความรู้ทั่วไปเกี่ยวกับการซ่อมแซม</a:t>
            </a:r>
          </a:p>
          <a:p>
            <a:r>
              <a:rPr lang="th-TH" sz="1600" b="1" baseline="0" dirty="0" smtClean="0">
                <a:latin typeface="Angsana New" pitchFamily="18" charset="-34"/>
                <a:cs typeface="Angsana New" pitchFamily="18" charset="-34"/>
              </a:rPr>
              <a:t>2.2 หลักการซ่อมแซมเบื้องต้น</a:t>
            </a:r>
          </a:p>
          <a:p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1) นักเรียนแบ่งกลุ่ม วางแผนซ่อมแซมอุปกรณ์ เครื่องมือ และเครื่องใช้ 1 ประเภท ตามหลักการซ่อมแซมเบื้องต้น</a:t>
            </a:r>
            <a:endParaRPr lang="th-TH" sz="1600" baseline="0" dirty="0" smtClean="0">
              <a:latin typeface="Angsana New" pitchFamily="18" charset="-34"/>
              <a:cs typeface="Angsana New" pitchFamily="18" charset="-34"/>
            </a:endParaRPr>
          </a:p>
          <a:p>
            <a:r>
              <a:rPr lang="th-TH" sz="1600" baseline="0" dirty="0" smtClean="0">
                <a:latin typeface="Angsana New" pitchFamily="18" charset="-34"/>
                <a:cs typeface="Angsana New" pitchFamily="18" charset="-34"/>
              </a:rPr>
              <a:t>2) ครูตรวจสอบผลงานการ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วางแผนซ่อมแซมอุปกรณ์ เครื่องมือ และเครื่องใช้ </a:t>
            </a:r>
          </a:p>
          <a:p>
            <a:r>
              <a:rPr lang="th-TH" sz="1600" baseline="0" dirty="0" smtClean="0">
                <a:latin typeface="Angsana New" pitchFamily="18" charset="-34"/>
                <a:cs typeface="Angsana New" pitchFamily="18" charset="-34"/>
              </a:rPr>
              <a:t>3) นักเรียนร่วมกันสรุปความรู้เกี่ยวกับหลักการซ่อมแซมเบื้องต้น</a:t>
            </a: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30C54-237B-4FDE-87BC-A6DBF6AE786A}" type="slidenum">
              <a:rPr lang="th-TH" smtClean="0"/>
              <a:t>346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01538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b="1" dirty="0" smtClean="0">
                <a:latin typeface="Angsana New" pitchFamily="18" charset="-34"/>
                <a:cs typeface="Angsana New" pitchFamily="18" charset="-34"/>
              </a:rPr>
              <a:t>2.</a:t>
            </a:r>
            <a:r>
              <a:rPr lang="th-TH" sz="1600" b="1" baseline="0" dirty="0" smtClean="0">
                <a:latin typeface="Angsana New" pitchFamily="18" charset="-34"/>
                <a:cs typeface="Angsana New" pitchFamily="18" charset="-34"/>
              </a:rPr>
              <a:t> ความรู้ทั่วไปเกี่ยวกับการซ่อมแซม</a:t>
            </a:r>
          </a:p>
          <a:p>
            <a:r>
              <a:rPr lang="th-TH" sz="1600" b="1" baseline="0" dirty="0" smtClean="0">
                <a:latin typeface="Angsana New" pitchFamily="18" charset="-34"/>
                <a:cs typeface="Angsana New" pitchFamily="18" charset="-34"/>
              </a:rPr>
              <a:t>2.2 หลักการซ่อมแซมเบื้องต้น</a:t>
            </a:r>
          </a:p>
          <a:p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1) นักเรียนร่วมกันแสดงความคิดเห็นเกี่ยวกับข้อควรระวังและสิ่งที่ควรปฏิบัติในการซ่อมแซมเครื่องใช้ไฟฟ้า</a:t>
            </a:r>
            <a:endParaRPr lang="th-TH" sz="1600" baseline="0" dirty="0" smtClean="0">
              <a:latin typeface="Angsana New" pitchFamily="18" charset="-34"/>
              <a:cs typeface="Angsana New" pitchFamily="18" charset="-34"/>
            </a:endParaRPr>
          </a:p>
          <a:p>
            <a:r>
              <a:rPr lang="th-TH" sz="1600" baseline="0" dirty="0" smtClean="0">
                <a:latin typeface="Angsana New" pitchFamily="18" charset="-34"/>
                <a:cs typeface="Angsana New" pitchFamily="18" charset="-34"/>
              </a:rPr>
              <a:t>2) ครูคลิกและอธิบายเพิ่มเติมเกี่ยวกับ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ข้อควรระวังและสิ่งที่ควรปฏิบัติในการซ่อมแซมเครื่องใช้ไฟฟ้า แล้วเปิดโอกาสให้นักเรียนซักถาม</a:t>
            </a:r>
            <a:endParaRPr lang="th-TH" sz="1600" baseline="0" dirty="0" smtClean="0">
              <a:latin typeface="Angsana New" pitchFamily="18" charset="-34"/>
              <a:cs typeface="Angsana New" pitchFamily="18" charset="-34"/>
            </a:endParaRPr>
          </a:p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30C54-237B-4FDE-87BC-A6DBF6AE786A}" type="slidenum">
              <a:rPr lang="th-TH" smtClean="0"/>
              <a:t>347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926186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1" dirty="0" smtClean="0">
                <a:latin typeface="Angsana New" pitchFamily="18" charset="-34"/>
                <a:cs typeface="Angsana New" pitchFamily="18" charset="-34"/>
              </a:rPr>
              <a:t>2.</a:t>
            </a:r>
            <a:r>
              <a:rPr lang="th-TH" sz="1800" b="1" baseline="0" dirty="0" smtClean="0">
                <a:latin typeface="Angsana New" pitchFamily="18" charset="-34"/>
                <a:cs typeface="Angsana New" pitchFamily="18" charset="-34"/>
              </a:rPr>
              <a:t> ความรู้ทั่วไปเกี่ยวกับการซ่อมแซม</a:t>
            </a:r>
          </a:p>
          <a:p>
            <a:r>
              <a:rPr lang="th-TH" sz="1800" dirty="0" smtClean="0">
                <a:latin typeface="Angsana New" pitchFamily="18" charset="-34"/>
                <a:cs typeface="Angsana New" pitchFamily="18" charset="-34"/>
              </a:rPr>
              <a:t>ครูให้นักเรียนปฏิบัติกิจกรรมที่ 52 วิเคราะห์ผล </a:t>
            </a:r>
            <a:r>
              <a:rPr lang="th-TH" sz="1800" baseline="0" dirty="0" smtClean="0">
                <a:latin typeface="Angsana New" pitchFamily="18" charset="-34"/>
                <a:cs typeface="Angsana New" pitchFamily="18" charset="-34"/>
              </a:rPr>
              <a:t>(ในแบบฝึกทักษะ รายวิชาพื้นฐาน การงานอาชีพและเทคโนโลยี ม. 1 เล่ม 2) </a:t>
            </a:r>
          </a:p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30C54-237B-4FDE-87BC-A6DBF6AE786A}" type="slidenum">
              <a:rPr lang="th-TH" smtClean="0"/>
              <a:t>348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422462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b="1" dirty="0" smtClean="0">
                <a:latin typeface="Angsana New" pitchFamily="18" charset="-34"/>
                <a:cs typeface="Angsana New" pitchFamily="18" charset="-34"/>
              </a:rPr>
              <a:t>2.</a:t>
            </a:r>
            <a:r>
              <a:rPr lang="th-TH" sz="1600" b="1" baseline="0" dirty="0" smtClean="0">
                <a:latin typeface="Angsana New" pitchFamily="18" charset="-34"/>
                <a:cs typeface="Angsana New" pitchFamily="18" charset="-34"/>
              </a:rPr>
              <a:t> ความรู้ทั่วไปเกี่ยวกับการซ่อมแซม</a:t>
            </a:r>
          </a:p>
          <a:p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ครูให้นักเรียนปฏิบัติกิจกรรมที่ 52 วิเคราะห์ผล </a:t>
            </a:r>
            <a:r>
              <a:rPr lang="th-TH" sz="1600" baseline="0" dirty="0" smtClean="0">
                <a:latin typeface="Angsana New" pitchFamily="18" charset="-34"/>
                <a:cs typeface="Angsana New" pitchFamily="18" charset="-34"/>
              </a:rPr>
              <a:t>(ในแบบฝึกทักษะ รายวิชาพื้นฐาน การงานอาชีพและเทคโนโลยี ม. 1 เล่ม 2) </a:t>
            </a: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30C54-237B-4FDE-87BC-A6DBF6AE786A}" type="slidenum">
              <a:rPr lang="th-TH" smtClean="0"/>
              <a:t>349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68270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47F59A8-4C8E-497A-9350-39C3D1666410}" type="datetimeFigureOut">
              <a:rPr lang="th-TH" smtClean="0"/>
              <a:t>07/11/58</a:t>
            </a:fld>
            <a:endParaRPr lang="th-TH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th-TH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0A3E03-4CA6-4862-B3EB-E06406CE1541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F59A8-4C8E-497A-9350-39C3D1666410}" type="datetimeFigureOut">
              <a:rPr lang="th-TH" smtClean="0"/>
              <a:t>07/11/58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A3E03-4CA6-4862-B3EB-E06406CE1541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47F59A8-4C8E-497A-9350-39C3D1666410}" type="datetimeFigureOut">
              <a:rPr lang="th-TH" smtClean="0"/>
              <a:t>07/11/58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th-TH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910A3E03-4CA6-4862-B3EB-E06406CE1541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47F59A8-4C8E-497A-9350-39C3D1666410}" type="datetimeFigureOut">
              <a:rPr lang="th-TH" smtClean="0"/>
              <a:pPr/>
              <a:t>07/11/58</a:t>
            </a:fld>
            <a:endParaRPr lang="th-TH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th-TH">
              <a:solidFill>
                <a:srgbClr val="895D1D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0A3E03-4CA6-4862-B3EB-E06406CE1541}" type="slidenum">
              <a:rPr lang="th-TH" smtClean="0">
                <a:solidFill>
                  <a:srgbClr val="895D1D"/>
                </a:solidFill>
              </a:rPr>
              <a:pPr/>
              <a:t>‹#›</a:t>
            </a:fld>
            <a:endParaRPr lang="th-TH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438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F59A8-4C8E-497A-9350-39C3D1666410}" type="datetimeFigureOut">
              <a:rPr lang="th-TH" smtClean="0">
                <a:solidFill>
                  <a:srgbClr val="895D1D"/>
                </a:solidFill>
              </a:rPr>
              <a:pPr/>
              <a:t>07/11/58</a:t>
            </a:fld>
            <a:endParaRPr lang="th-TH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10A3E03-4CA6-4862-B3EB-E06406CE1541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3956264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F59A8-4C8E-497A-9350-39C3D1666410}" type="datetimeFigureOut">
              <a:rPr lang="th-TH" smtClean="0">
                <a:solidFill>
                  <a:srgbClr val="895D1D"/>
                </a:solidFill>
              </a:rPr>
              <a:pPr/>
              <a:t>07/11/58</a:t>
            </a:fld>
            <a:endParaRPr lang="th-TH">
              <a:solidFill>
                <a:srgbClr val="895D1D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910A3E03-4CA6-4862-B3EB-E06406CE1541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h-TH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2473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47F59A8-4C8E-497A-9350-39C3D1666410}" type="datetimeFigureOut">
              <a:rPr lang="th-TH" smtClean="0">
                <a:solidFill>
                  <a:srgbClr val="895D1D"/>
                </a:solidFill>
              </a:rPr>
              <a:pPr/>
              <a:t>07/11/58</a:t>
            </a:fld>
            <a:endParaRPr lang="th-TH">
              <a:solidFill>
                <a:srgbClr val="895D1D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910A3E03-4CA6-4862-B3EB-E06406CE1541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th-TH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342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47F59A8-4C8E-497A-9350-39C3D1666410}" type="datetimeFigureOut">
              <a:rPr lang="th-TH" smtClean="0">
                <a:solidFill>
                  <a:srgbClr val="895D1D"/>
                </a:solidFill>
              </a:rPr>
              <a:pPr/>
              <a:t>07/11/58</a:t>
            </a:fld>
            <a:endParaRPr lang="th-TH">
              <a:solidFill>
                <a:srgbClr val="895D1D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910A3E03-4CA6-4862-B3EB-E06406CE1541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th-TH">
              <a:solidFill>
                <a:srgbClr val="895D1D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6925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F59A8-4C8E-497A-9350-39C3D1666410}" type="datetimeFigureOut">
              <a:rPr lang="th-TH" smtClean="0">
                <a:solidFill>
                  <a:srgbClr val="895D1D"/>
                </a:solidFill>
              </a:rPr>
              <a:pPr/>
              <a:t>07/11/58</a:t>
            </a:fld>
            <a:endParaRPr lang="th-TH">
              <a:solidFill>
                <a:srgbClr val="895D1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895D1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10A3E03-4CA6-4862-B3EB-E06406CE1541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920980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F59A8-4C8E-497A-9350-39C3D1666410}" type="datetimeFigureOut">
              <a:rPr lang="th-TH" smtClean="0">
                <a:solidFill>
                  <a:srgbClr val="895D1D"/>
                </a:solidFill>
              </a:rPr>
              <a:pPr/>
              <a:t>07/11/58</a:t>
            </a:fld>
            <a:endParaRPr lang="th-TH">
              <a:solidFill>
                <a:srgbClr val="895D1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895D1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0A3E03-4CA6-4862-B3EB-E06406CE1541}" type="slidenum">
              <a:rPr lang="th-TH" smtClean="0">
                <a:solidFill>
                  <a:srgbClr val="895D1D"/>
                </a:solidFill>
              </a:rPr>
              <a:pPr/>
              <a:t>‹#›</a:t>
            </a:fld>
            <a:endParaRPr lang="th-TH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9874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F59A8-4C8E-497A-9350-39C3D1666410}" type="datetimeFigureOut">
              <a:rPr lang="th-TH" smtClean="0">
                <a:solidFill>
                  <a:srgbClr val="895D1D"/>
                </a:solidFill>
              </a:rPr>
              <a:pPr/>
              <a:t>07/11/58</a:t>
            </a:fld>
            <a:endParaRPr lang="th-TH">
              <a:solidFill>
                <a:srgbClr val="895D1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895D1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10A3E03-4CA6-4862-B3EB-E06406CE1541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869538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F59A8-4C8E-497A-9350-39C3D1666410}" type="datetimeFigureOut">
              <a:rPr lang="th-TH" smtClean="0"/>
              <a:t>07/11/58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10A3E03-4CA6-4862-B3EB-E06406CE1541}" type="slidenum">
              <a:rPr lang="th-TH" smtClean="0"/>
              <a:t>‹#›</a:t>
            </a:fld>
            <a:endParaRPr lang="th-TH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47F59A8-4C8E-497A-9350-39C3D1666410}" type="datetimeFigureOut">
              <a:rPr lang="th-TH" smtClean="0">
                <a:solidFill>
                  <a:srgbClr val="895D1D"/>
                </a:solidFill>
              </a:rPr>
              <a:pPr/>
              <a:t>07/11/58</a:t>
            </a:fld>
            <a:endParaRPr lang="th-TH">
              <a:solidFill>
                <a:srgbClr val="895D1D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910A3E03-4CA6-4862-B3EB-E06406CE1541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th-TH">
              <a:solidFill>
                <a:srgbClr val="895D1D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6591321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F59A8-4C8E-497A-9350-39C3D1666410}" type="datetimeFigureOut">
              <a:rPr lang="th-TH" smtClean="0">
                <a:solidFill>
                  <a:srgbClr val="895D1D"/>
                </a:solidFill>
              </a:rPr>
              <a:pPr/>
              <a:t>07/11/58</a:t>
            </a:fld>
            <a:endParaRPr lang="th-TH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A3E03-4CA6-4862-B3EB-E06406CE1541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87522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47F59A8-4C8E-497A-9350-39C3D1666410}" type="datetimeFigureOut">
              <a:rPr lang="th-TH" smtClean="0">
                <a:solidFill>
                  <a:srgbClr val="895D1D"/>
                </a:solidFill>
              </a:rPr>
              <a:pPr/>
              <a:t>07/11/58</a:t>
            </a:fld>
            <a:endParaRPr lang="th-TH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th-TH">
              <a:solidFill>
                <a:srgbClr val="895D1D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910A3E03-4CA6-4862-B3EB-E06406CE1541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869178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47F59A8-4C8E-497A-9350-39C3D1666410}" type="datetimeFigureOut">
              <a:rPr lang="th-TH" smtClean="0"/>
              <a:pPr/>
              <a:t>07/11/58</a:t>
            </a:fld>
            <a:endParaRPr lang="th-TH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th-TH">
              <a:solidFill>
                <a:srgbClr val="895D1D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0A3E03-4CA6-4862-B3EB-E06406CE1541}" type="slidenum">
              <a:rPr lang="th-TH" smtClean="0">
                <a:solidFill>
                  <a:srgbClr val="895D1D"/>
                </a:solidFill>
              </a:rPr>
              <a:pPr/>
              <a:t>‹#›</a:t>
            </a:fld>
            <a:endParaRPr lang="th-TH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7716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F59A8-4C8E-497A-9350-39C3D1666410}" type="datetimeFigureOut">
              <a:rPr lang="th-TH" smtClean="0">
                <a:solidFill>
                  <a:srgbClr val="895D1D"/>
                </a:solidFill>
              </a:rPr>
              <a:pPr/>
              <a:t>07/11/58</a:t>
            </a:fld>
            <a:endParaRPr lang="th-TH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10A3E03-4CA6-4862-B3EB-E06406CE1541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947314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F59A8-4C8E-497A-9350-39C3D1666410}" type="datetimeFigureOut">
              <a:rPr lang="th-TH" smtClean="0">
                <a:solidFill>
                  <a:srgbClr val="895D1D"/>
                </a:solidFill>
              </a:rPr>
              <a:pPr/>
              <a:t>07/11/58</a:t>
            </a:fld>
            <a:endParaRPr lang="th-TH">
              <a:solidFill>
                <a:srgbClr val="895D1D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910A3E03-4CA6-4862-B3EB-E06406CE1541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h-TH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4245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47F59A8-4C8E-497A-9350-39C3D1666410}" type="datetimeFigureOut">
              <a:rPr lang="th-TH" smtClean="0">
                <a:solidFill>
                  <a:srgbClr val="895D1D"/>
                </a:solidFill>
              </a:rPr>
              <a:pPr/>
              <a:t>07/11/58</a:t>
            </a:fld>
            <a:endParaRPr lang="th-TH">
              <a:solidFill>
                <a:srgbClr val="895D1D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910A3E03-4CA6-4862-B3EB-E06406CE1541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th-TH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1644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47F59A8-4C8E-497A-9350-39C3D1666410}" type="datetimeFigureOut">
              <a:rPr lang="th-TH" smtClean="0">
                <a:solidFill>
                  <a:srgbClr val="895D1D"/>
                </a:solidFill>
              </a:rPr>
              <a:pPr/>
              <a:t>07/11/58</a:t>
            </a:fld>
            <a:endParaRPr lang="th-TH">
              <a:solidFill>
                <a:srgbClr val="895D1D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910A3E03-4CA6-4862-B3EB-E06406CE1541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th-TH">
              <a:solidFill>
                <a:srgbClr val="895D1D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06231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F59A8-4C8E-497A-9350-39C3D1666410}" type="datetimeFigureOut">
              <a:rPr lang="th-TH" smtClean="0">
                <a:solidFill>
                  <a:srgbClr val="895D1D"/>
                </a:solidFill>
              </a:rPr>
              <a:pPr/>
              <a:t>07/11/58</a:t>
            </a:fld>
            <a:endParaRPr lang="th-TH">
              <a:solidFill>
                <a:srgbClr val="895D1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895D1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10A3E03-4CA6-4862-B3EB-E06406CE1541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755853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F59A8-4C8E-497A-9350-39C3D1666410}" type="datetimeFigureOut">
              <a:rPr lang="th-TH" smtClean="0">
                <a:solidFill>
                  <a:srgbClr val="895D1D"/>
                </a:solidFill>
              </a:rPr>
              <a:pPr/>
              <a:t>07/11/58</a:t>
            </a:fld>
            <a:endParaRPr lang="th-TH">
              <a:solidFill>
                <a:srgbClr val="895D1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895D1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0A3E03-4CA6-4862-B3EB-E06406CE1541}" type="slidenum">
              <a:rPr lang="th-TH" smtClean="0">
                <a:solidFill>
                  <a:srgbClr val="895D1D"/>
                </a:solidFill>
              </a:rPr>
              <a:pPr/>
              <a:t>‹#›</a:t>
            </a:fld>
            <a:endParaRPr lang="th-TH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633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F59A8-4C8E-497A-9350-39C3D1666410}" type="datetimeFigureOut">
              <a:rPr lang="th-TH" smtClean="0"/>
              <a:t>07/11/58</a:t>
            </a:fld>
            <a:endParaRPr lang="th-TH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910A3E03-4CA6-4862-B3EB-E06406CE1541}" type="slidenum">
              <a:rPr lang="th-TH" smtClean="0"/>
              <a:t>‹#›</a:t>
            </a:fld>
            <a:endParaRPr lang="th-TH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h-TH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F59A8-4C8E-497A-9350-39C3D1666410}" type="datetimeFigureOut">
              <a:rPr lang="th-TH" smtClean="0">
                <a:solidFill>
                  <a:srgbClr val="895D1D"/>
                </a:solidFill>
              </a:rPr>
              <a:pPr/>
              <a:t>07/11/58</a:t>
            </a:fld>
            <a:endParaRPr lang="th-TH">
              <a:solidFill>
                <a:srgbClr val="895D1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895D1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10A3E03-4CA6-4862-B3EB-E06406CE1541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6163448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47F59A8-4C8E-497A-9350-39C3D1666410}" type="datetimeFigureOut">
              <a:rPr lang="th-TH" smtClean="0">
                <a:solidFill>
                  <a:srgbClr val="895D1D"/>
                </a:solidFill>
              </a:rPr>
              <a:pPr/>
              <a:t>07/11/58</a:t>
            </a:fld>
            <a:endParaRPr lang="th-TH">
              <a:solidFill>
                <a:srgbClr val="895D1D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910A3E03-4CA6-4862-B3EB-E06406CE1541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th-TH">
              <a:solidFill>
                <a:srgbClr val="895D1D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8218259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F59A8-4C8E-497A-9350-39C3D1666410}" type="datetimeFigureOut">
              <a:rPr lang="th-TH" smtClean="0">
                <a:solidFill>
                  <a:srgbClr val="895D1D"/>
                </a:solidFill>
              </a:rPr>
              <a:pPr/>
              <a:t>07/11/58</a:t>
            </a:fld>
            <a:endParaRPr lang="th-TH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A3E03-4CA6-4862-B3EB-E06406CE1541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307562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47F59A8-4C8E-497A-9350-39C3D1666410}" type="datetimeFigureOut">
              <a:rPr lang="th-TH" smtClean="0">
                <a:solidFill>
                  <a:srgbClr val="895D1D"/>
                </a:solidFill>
              </a:rPr>
              <a:pPr/>
              <a:t>07/11/58</a:t>
            </a:fld>
            <a:endParaRPr lang="th-TH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th-TH">
              <a:solidFill>
                <a:srgbClr val="895D1D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910A3E03-4CA6-4862-B3EB-E06406CE1541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811713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47F59A8-4C8E-497A-9350-39C3D1666410}" type="datetimeFigureOut">
              <a:rPr lang="th-TH" smtClean="0"/>
              <a:pPr/>
              <a:t>07/11/58</a:t>
            </a:fld>
            <a:endParaRPr lang="th-TH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th-TH">
              <a:solidFill>
                <a:srgbClr val="895D1D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0A3E03-4CA6-4862-B3EB-E06406CE1541}" type="slidenum">
              <a:rPr lang="th-TH" smtClean="0">
                <a:solidFill>
                  <a:srgbClr val="895D1D"/>
                </a:solidFill>
              </a:rPr>
              <a:pPr/>
              <a:t>‹#›</a:t>
            </a:fld>
            <a:endParaRPr lang="th-TH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232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F59A8-4C8E-497A-9350-39C3D1666410}" type="datetimeFigureOut">
              <a:rPr lang="th-TH" smtClean="0">
                <a:solidFill>
                  <a:srgbClr val="895D1D"/>
                </a:solidFill>
              </a:rPr>
              <a:pPr/>
              <a:t>07/11/58</a:t>
            </a:fld>
            <a:endParaRPr lang="th-TH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10A3E03-4CA6-4862-B3EB-E06406CE1541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2775512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F59A8-4C8E-497A-9350-39C3D1666410}" type="datetimeFigureOut">
              <a:rPr lang="th-TH" smtClean="0">
                <a:solidFill>
                  <a:srgbClr val="895D1D"/>
                </a:solidFill>
              </a:rPr>
              <a:pPr/>
              <a:t>07/11/58</a:t>
            </a:fld>
            <a:endParaRPr lang="th-TH">
              <a:solidFill>
                <a:srgbClr val="895D1D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910A3E03-4CA6-4862-B3EB-E06406CE1541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h-TH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6731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47F59A8-4C8E-497A-9350-39C3D1666410}" type="datetimeFigureOut">
              <a:rPr lang="th-TH" smtClean="0">
                <a:solidFill>
                  <a:srgbClr val="895D1D"/>
                </a:solidFill>
              </a:rPr>
              <a:pPr/>
              <a:t>07/11/58</a:t>
            </a:fld>
            <a:endParaRPr lang="th-TH">
              <a:solidFill>
                <a:srgbClr val="895D1D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910A3E03-4CA6-4862-B3EB-E06406CE1541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th-TH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88660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47F59A8-4C8E-497A-9350-39C3D1666410}" type="datetimeFigureOut">
              <a:rPr lang="th-TH" smtClean="0">
                <a:solidFill>
                  <a:srgbClr val="895D1D"/>
                </a:solidFill>
              </a:rPr>
              <a:pPr/>
              <a:t>07/11/58</a:t>
            </a:fld>
            <a:endParaRPr lang="th-TH">
              <a:solidFill>
                <a:srgbClr val="895D1D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910A3E03-4CA6-4862-B3EB-E06406CE1541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th-TH">
              <a:solidFill>
                <a:srgbClr val="895D1D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16369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F59A8-4C8E-497A-9350-39C3D1666410}" type="datetimeFigureOut">
              <a:rPr lang="th-TH" smtClean="0">
                <a:solidFill>
                  <a:srgbClr val="895D1D"/>
                </a:solidFill>
              </a:rPr>
              <a:pPr/>
              <a:t>07/11/58</a:t>
            </a:fld>
            <a:endParaRPr lang="th-TH">
              <a:solidFill>
                <a:srgbClr val="895D1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895D1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10A3E03-4CA6-4862-B3EB-E06406CE1541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75525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47F59A8-4C8E-497A-9350-39C3D1666410}" type="datetimeFigureOut">
              <a:rPr lang="th-TH" smtClean="0"/>
              <a:t>07/11/58</a:t>
            </a:fld>
            <a:endParaRPr lang="th-TH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910A3E03-4CA6-4862-B3EB-E06406CE1541}" type="slidenum">
              <a:rPr lang="th-TH" smtClean="0"/>
              <a:t>‹#›</a:t>
            </a:fld>
            <a:endParaRPr lang="th-TH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th-TH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F59A8-4C8E-497A-9350-39C3D1666410}" type="datetimeFigureOut">
              <a:rPr lang="th-TH" smtClean="0">
                <a:solidFill>
                  <a:srgbClr val="895D1D"/>
                </a:solidFill>
              </a:rPr>
              <a:pPr/>
              <a:t>07/11/58</a:t>
            </a:fld>
            <a:endParaRPr lang="th-TH">
              <a:solidFill>
                <a:srgbClr val="895D1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895D1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0A3E03-4CA6-4862-B3EB-E06406CE1541}" type="slidenum">
              <a:rPr lang="th-TH" smtClean="0">
                <a:solidFill>
                  <a:srgbClr val="895D1D"/>
                </a:solidFill>
              </a:rPr>
              <a:pPr/>
              <a:t>‹#›</a:t>
            </a:fld>
            <a:endParaRPr lang="th-TH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3633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F59A8-4C8E-497A-9350-39C3D1666410}" type="datetimeFigureOut">
              <a:rPr lang="th-TH" smtClean="0">
                <a:solidFill>
                  <a:srgbClr val="895D1D"/>
                </a:solidFill>
              </a:rPr>
              <a:pPr/>
              <a:t>07/11/58</a:t>
            </a:fld>
            <a:endParaRPr lang="th-TH">
              <a:solidFill>
                <a:srgbClr val="895D1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895D1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10A3E03-4CA6-4862-B3EB-E06406CE1541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35171644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47F59A8-4C8E-497A-9350-39C3D1666410}" type="datetimeFigureOut">
              <a:rPr lang="th-TH" smtClean="0">
                <a:solidFill>
                  <a:srgbClr val="895D1D"/>
                </a:solidFill>
              </a:rPr>
              <a:pPr/>
              <a:t>07/11/58</a:t>
            </a:fld>
            <a:endParaRPr lang="th-TH">
              <a:solidFill>
                <a:srgbClr val="895D1D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910A3E03-4CA6-4862-B3EB-E06406CE1541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th-TH">
              <a:solidFill>
                <a:srgbClr val="895D1D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29125268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F59A8-4C8E-497A-9350-39C3D1666410}" type="datetimeFigureOut">
              <a:rPr lang="th-TH" smtClean="0">
                <a:solidFill>
                  <a:srgbClr val="895D1D"/>
                </a:solidFill>
              </a:rPr>
              <a:pPr/>
              <a:t>07/11/58</a:t>
            </a:fld>
            <a:endParaRPr lang="th-TH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A3E03-4CA6-4862-B3EB-E06406CE1541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1651287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47F59A8-4C8E-497A-9350-39C3D1666410}" type="datetimeFigureOut">
              <a:rPr lang="th-TH" smtClean="0">
                <a:solidFill>
                  <a:srgbClr val="895D1D"/>
                </a:solidFill>
              </a:rPr>
              <a:pPr/>
              <a:t>07/11/58</a:t>
            </a:fld>
            <a:endParaRPr lang="th-TH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th-TH">
              <a:solidFill>
                <a:srgbClr val="895D1D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910A3E03-4CA6-4862-B3EB-E06406CE1541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6393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47F59A8-4C8E-497A-9350-39C3D1666410}" type="datetimeFigureOut">
              <a:rPr lang="th-TH" smtClean="0"/>
              <a:t>07/11/58</a:t>
            </a:fld>
            <a:endParaRPr lang="th-TH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910A3E03-4CA6-4862-B3EB-E06406CE1541}" type="slidenum">
              <a:rPr lang="th-TH" smtClean="0"/>
              <a:t>‹#›</a:t>
            </a:fld>
            <a:endParaRPr lang="th-TH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th-TH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F59A8-4C8E-497A-9350-39C3D1666410}" type="datetimeFigureOut">
              <a:rPr lang="th-TH" smtClean="0"/>
              <a:t>07/11/58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10A3E03-4CA6-4862-B3EB-E06406CE1541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F59A8-4C8E-497A-9350-39C3D1666410}" type="datetimeFigureOut">
              <a:rPr lang="th-TH" smtClean="0"/>
              <a:t>07/11/58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0A3E03-4CA6-4862-B3EB-E06406CE1541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F59A8-4C8E-497A-9350-39C3D1666410}" type="datetimeFigureOut">
              <a:rPr lang="th-TH" smtClean="0"/>
              <a:t>07/11/58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10A3E03-4CA6-4862-B3EB-E06406CE1541}" type="slidenum">
              <a:rPr lang="th-TH" smtClean="0"/>
              <a:t>‹#›</a:t>
            </a:fld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47F59A8-4C8E-497A-9350-39C3D1666410}" type="datetimeFigureOut">
              <a:rPr lang="th-TH" smtClean="0"/>
              <a:t>07/11/58</a:t>
            </a:fld>
            <a:endParaRPr lang="th-TH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910A3E03-4CA6-4862-B3EB-E06406CE1541}" type="slidenum">
              <a:rPr lang="th-TH" smtClean="0"/>
              <a:t>‹#›</a:t>
            </a:fld>
            <a:endParaRPr lang="th-TH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47F59A8-4C8E-497A-9350-39C3D1666410}" type="datetimeFigureOut">
              <a:rPr lang="th-TH" smtClean="0"/>
              <a:t>07/11/58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th-TH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10A3E03-4CA6-4862-B3EB-E06406CE1541}" type="slidenum">
              <a:rPr lang="th-TH" smtClean="0"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47F59A8-4C8E-497A-9350-39C3D1666410}" type="datetimeFigureOut">
              <a:rPr lang="th-TH" smtClean="0">
                <a:solidFill>
                  <a:srgbClr val="895D1D"/>
                </a:solidFill>
              </a:rPr>
              <a:pPr/>
              <a:t>07/11/58</a:t>
            </a:fld>
            <a:endParaRPr lang="th-TH">
              <a:solidFill>
                <a:srgbClr val="895D1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th-TH">
              <a:solidFill>
                <a:srgbClr val="895D1D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10A3E03-4CA6-4862-B3EB-E06406CE1541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80446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47F59A8-4C8E-497A-9350-39C3D1666410}" type="datetimeFigureOut">
              <a:rPr lang="th-TH" smtClean="0">
                <a:solidFill>
                  <a:srgbClr val="895D1D"/>
                </a:solidFill>
              </a:rPr>
              <a:pPr/>
              <a:t>07/11/58</a:t>
            </a:fld>
            <a:endParaRPr lang="th-TH">
              <a:solidFill>
                <a:srgbClr val="895D1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th-TH">
              <a:solidFill>
                <a:srgbClr val="895D1D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10A3E03-4CA6-4862-B3EB-E06406CE1541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13225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47F59A8-4C8E-497A-9350-39C3D1666410}" type="datetimeFigureOut">
              <a:rPr lang="th-TH" smtClean="0">
                <a:solidFill>
                  <a:srgbClr val="895D1D"/>
                </a:solidFill>
              </a:rPr>
              <a:pPr/>
              <a:t>07/11/58</a:t>
            </a:fld>
            <a:endParaRPr lang="th-TH">
              <a:solidFill>
                <a:srgbClr val="895D1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th-TH">
              <a:solidFill>
                <a:srgbClr val="895D1D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10A3E03-4CA6-4862-B3EB-E06406CE1541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6545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รูปภาพ 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7984" y="2196885"/>
            <a:ext cx="4716016" cy="4661116"/>
          </a:xfrm>
          <a:prstGeom prst="rect">
            <a:avLst/>
          </a:prstGeom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1331640" y="363514"/>
            <a:ext cx="6480720" cy="779486"/>
          </a:xfrm>
          <a:prstGeom prst="rect">
            <a:avLst/>
          </a:prstGeom>
          <a:noFill/>
        </p:spPr>
        <p:txBody>
          <a:bodyPr vert="horz" anchor="b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48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th-TH" sz="4400" dirty="0" smtClean="0">
                <a:solidFill>
                  <a:schemeClr val="tx1"/>
                </a:solidFill>
                <a:effectLst/>
                <a:latin typeface="Angsana New" pitchFamily="18" charset="-34"/>
                <a:cs typeface="Angsana New" pitchFamily="18" charset="-34"/>
              </a:rPr>
              <a:t>ง 21101 การ</a:t>
            </a:r>
            <a:r>
              <a:rPr lang="th-TH" sz="4400" dirty="0">
                <a:solidFill>
                  <a:schemeClr val="tx1"/>
                </a:solidFill>
                <a:effectLst/>
                <a:latin typeface="Angsana New" pitchFamily="18" charset="-34"/>
                <a:cs typeface="Angsana New" pitchFamily="18" charset="-34"/>
              </a:rPr>
              <a:t>งานอาชีพและเทคโนโลยี </a:t>
            </a:r>
            <a:r>
              <a:rPr lang="th-TH" sz="4400" dirty="0" smtClean="0">
                <a:solidFill>
                  <a:schemeClr val="tx1"/>
                </a:solidFill>
                <a:effectLst/>
                <a:latin typeface="Angsana New" pitchFamily="18" charset="-34"/>
                <a:cs typeface="Angsana New" pitchFamily="18" charset="-34"/>
              </a:rPr>
              <a:t>ม. 1</a:t>
            </a:r>
            <a:endParaRPr lang="th-TH" sz="44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1196752"/>
            <a:ext cx="9144000" cy="10001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anchor="ctr" anchorCtr="0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1" i="0" u="none" strike="noStrike" kern="1200" cap="none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cs typeface="Angsana New" pitchFamily="18" charset="-34"/>
              </a:rPr>
              <a:t>หน่วยการเรียนรู้ที่</a:t>
            </a:r>
            <a:r>
              <a:rPr kumimoji="0" lang="th-TH" sz="4400" b="1" i="0" u="none" strike="noStrike" kern="1200" cap="none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cs typeface="Angsana New" pitchFamily="18" charset="-34"/>
              </a:rPr>
              <a:t> 4 ซ่อมได้  ใช้นาน</a:t>
            </a:r>
            <a:endParaRPr kumimoji="0" lang="th-TH" sz="4400" b="1" i="0" u="none" strike="noStrike" kern="1200" cap="none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2492895"/>
            <a:ext cx="4788024" cy="35283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anchor="ctr" anchorCtr="0">
            <a:normAutofit fontScale="97500"/>
          </a:bodyPr>
          <a:lstStyle/>
          <a:p>
            <a:pPr marL="44450" algn="ctr"/>
            <a:r>
              <a:rPr lang="th-TH" sz="4000" b="1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แผนการจัดการเรียนรู้ที่ </a:t>
            </a:r>
            <a:r>
              <a:rPr lang="th-TH" sz="40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13</a:t>
            </a:r>
          </a:p>
          <a:p>
            <a:pPr marL="44450" algn="ctr"/>
            <a:r>
              <a:rPr lang="th-TH" sz="4000" b="1" dirty="0" smtClean="0">
                <a:solidFill>
                  <a:schemeClr val="tx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Angsana New" pitchFamily="18" charset="-34"/>
                <a:cs typeface="Angsana New" pitchFamily="18" charset="-34"/>
              </a:rPr>
              <a:t>ความรู้ทั่วไปเกี่ยวกับการซ่อมแซมอุปกรณ์ เครื่องมือ และเครื่องใช้</a:t>
            </a:r>
            <a:endParaRPr lang="th-TH" sz="4000" b="1" dirty="0">
              <a:solidFill>
                <a:schemeClr val="tx1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Angsana New" pitchFamily="18" charset="-34"/>
              <a:cs typeface="Angsana New" pitchFamily="18" charset="-34"/>
            </a:endParaRPr>
          </a:p>
          <a:p>
            <a:pPr marL="44450" algn="ctr"/>
            <a:r>
              <a:rPr lang="th-TH" sz="40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เวลา </a:t>
            </a:r>
            <a:r>
              <a:rPr lang="th-TH" sz="40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2 ชั่วโมง</a:t>
            </a:r>
            <a:endParaRPr lang="th-TH" sz="4000" b="1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8604448" y="6525344"/>
            <a:ext cx="533400" cy="381000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defPPr>
              <a:defRPr lang="th-TH"/>
            </a:defPPr>
            <a:lvl1pPr marL="0" algn="ctr" defTabSz="914400" rtl="0" eaLnBrk="1" latinLnBrk="0" hangingPunct="1">
              <a:defRPr kumimoji="0" sz="1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D73BA2-B6CE-46F8-B499-BCC4D6853D73}" type="slidenum">
              <a:rPr lang="th-TH" sz="160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pPr/>
              <a:t>341</a:t>
            </a:fld>
            <a:endParaRPr lang="th-TH" sz="1600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83712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5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25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5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125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animBg="1"/>
      <p:bldP spid="3" grpId="1" animBg="1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3"/>
          <p:cNvSpPr txBox="1">
            <a:spLocks/>
          </p:cNvSpPr>
          <p:nvPr/>
        </p:nvSpPr>
        <p:spPr>
          <a:xfrm>
            <a:off x="8604448" y="6453336"/>
            <a:ext cx="533400" cy="381000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defPPr>
              <a:defRPr lang="th-TH"/>
            </a:defPPr>
            <a:lvl1pPr marL="0" algn="ctr" defTabSz="914400" rtl="0" eaLnBrk="1" latinLnBrk="0" hangingPunct="1">
              <a:defRPr kumimoji="0" sz="1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D73BA2-B6CE-46F8-B499-BCC4D6853D73}" type="slidenum">
              <a:rPr lang="th-TH" sz="1600" smtClean="0">
                <a:solidFill>
                  <a:prstClr val="black"/>
                </a:solidFill>
              </a:rPr>
              <a:pPr/>
              <a:t>350</a:t>
            </a:fld>
            <a:endParaRPr lang="th-TH" sz="1600" dirty="0">
              <a:solidFill>
                <a:prstClr val="black"/>
              </a:solidFill>
            </a:endParaRPr>
          </a:p>
        </p:txBody>
      </p:sp>
      <p:grpSp>
        <p:nvGrpSpPr>
          <p:cNvPr id="7" name="กลุ่ม 1"/>
          <p:cNvGrpSpPr/>
          <p:nvPr/>
        </p:nvGrpSpPr>
        <p:grpSpPr>
          <a:xfrm>
            <a:off x="2413374" y="263469"/>
            <a:ext cx="4759171" cy="1301584"/>
            <a:chOff x="2344688" y="541947"/>
            <a:chExt cx="4759171" cy="1301584"/>
          </a:xfrm>
        </p:grpSpPr>
        <p:grpSp>
          <p:nvGrpSpPr>
            <p:cNvPr id="8" name="กลุ่ม 2"/>
            <p:cNvGrpSpPr/>
            <p:nvPr/>
          </p:nvGrpSpPr>
          <p:grpSpPr>
            <a:xfrm>
              <a:off x="2344688" y="541947"/>
              <a:ext cx="4320480" cy="1301584"/>
              <a:chOff x="2445423" y="543240"/>
              <a:chExt cx="4320480" cy="1301584"/>
            </a:xfrm>
          </p:grpSpPr>
          <p:sp>
            <p:nvSpPr>
              <p:cNvPr id="11" name="วงรี 5"/>
              <p:cNvSpPr/>
              <p:nvPr/>
            </p:nvSpPr>
            <p:spPr>
              <a:xfrm>
                <a:off x="4539884" y="620688"/>
                <a:ext cx="1296144" cy="1224136"/>
              </a:xfrm>
              <a:prstGeom prst="ellipse">
                <a:avLst/>
              </a:prstGeom>
              <a:solidFill>
                <a:srgbClr val="E3ABFF"/>
              </a:solidFill>
              <a:ln w="19050" cap="flat" cmpd="sng" algn="ctr">
                <a:noFill/>
                <a:prstDash val="solid"/>
              </a:ln>
              <a:effectLst>
                <a:softEdge rad="317500"/>
              </a:effectLst>
            </p:spPr>
            <p:txBody>
              <a:bodyPr rtlCol="0" anchor="ctr"/>
              <a:lstStyle/>
              <a:p>
                <a:pPr algn="ctr">
                  <a:defRPr/>
                </a:pPr>
                <a:endParaRPr lang="th-TH" sz="1800" kern="0">
                  <a:solidFill>
                    <a:sysClr val="window" lastClr="FFFFFF"/>
                  </a:solidFill>
                  <a:latin typeface="Tw Cen MT"/>
                  <a:cs typeface="FreesiaUPC"/>
                </a:endParaRPr>
              </a:p>
            </p:txBody>
          </p:sp>
          <p:grpSp>
            <p:nvGrpSpPr>
              <p:cNvPr id="12" name="กลุ่ม 6"/>
              <p:cNvGrpSpPr/>
              <p:nvPr/>
            </p:nvGrpSpPr>
            <p:grpSpPr>
              <a:xfrm>
                <a:off x="2445423" y="543240"/>
                <a:ext cx="4320480" cy="1250454"/>
                <a:chOff x="2411760" y="620688"/>
                <a:chExt cx="4320480" cy="1250454"/>
              </a:xfrm>
            </p:grpSpPr>
            <p:grpSp>
              <p:nvGrpSpPr>
                <p:cNvPr id="13" name="กลุ่ม 7"/>
                <p:cNvGrpSpPr/>
                <p:nvPr/>
              </p:nvGrpSpPr>
              <p:grpSpPr>
                <a:xfrm>
                  <a:off x="2411760" y="620688"/>
                  <a:ext cx="4320480" cy="1250454"/>
                  <a:chOff x="2411760" y="620688"/>
                  <a:chExt cx="4320480" cy="1250454"/>
                </a:xfrm>
              </p:grpSpPr>
              <p:sp>
                <p:nvSpPr>
                  <p:cNvPr id="15" name="วงรี 9"/>
                  <p:cNvSpPr/>
                  <p:nvPr/>
                </p:nvSpPr>
                <p:spPr>
                  <a:xfrm>
                    <a:off x="5004048" y="647006"/>
                    <a:ext cx="1296144" cy="1224136"/>
                  </a:xfrm>
                  <a:prstGeom prst="ellipse">
                    <a:avLst/>
                  </a:prstGeom>
                  <a:solidFill>
                    <a:srgbClr val="FFFF99"/>
                  </a:solidFill>
                  <a:ln w="19050" cap="flat" cmpd="sng" algn="ctr">
                    <a:noFill/>
                    <a:prstDash val="solid"/>
                  </a:ln>
                  <a:effectLst>
                    <a:softEdge rad="317500"/>
                  </a:effectLst>
                </p:spPr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th-TH" sz="1800" kern="0">
                      <a:solidFill>
                        <a:sysClr val="window" lastClr="FFFFFF"/>
                      </a:solidFill>
                      <a:latin typeface="Tw Cen MT"/>
                      <a:cs typeface="FreesiaUPC"/>
                    </a:endParaRPr>
                  </a:p>
                </p:txBody>
              </p:sp>
              <p:sp>
                <p:nvSpPr>
                  <p:cNvPr id="16" name="วงรี 10"/>
                  <p:cNvSpPr/>
                  <p:nvPr/>
                </p:nvSpPr>
                <p:spPr>
                  <a:xfrm>
                    <a:off x="2915816" y="620688"/>
                    <a:ext cx="1296144" cy="1224136"/>
                  </a:xfrm>
                  <a:prstGeom prst="ellipse">
                    <a:avLst/>
                  </a:prstGeom>
                  <a:solidFill>
                    <a:srgbClr val="FFFF99"/>
                  </a:solidFill>
                  <a:ln w="19050" cap="flat" cmpd="sng" algn="ctr">
                    <a:noFill/>
                    <a:prstDash val="solid"/>
                  </a:ln>
                  <a:effectLst>
                    <a:softEdge rad="317500"/>
                  </a:effectLst>
                </p:spPr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th-TH" sz="1800" kern="0">
                      <a:solidFill>
                        <a:sysClr val="window" lastClr="FFFFFF"/>
                      </a:solidFill>
                      <a:latin typeface="Tw Cen MT"/>
                      <a:cs typeface="FreesiaUPC"/>
                    </a:endParaRPr>
                  </a:p>
                </p:txBody>
              </p:sp>
              <p:sp>
                <p:nvSpPr>
                  <p:cNvPr id="17" name="วงรี 11"/>
                  <p:cNvSpPr/>
                  <p:nvPr/>
                </p:nvSpPr>
                <p:spPr>
                  <a:xfrm>
                    <a:off x="2411760" y="620688"/>
                    <a:ext cx="1296144" cy="1224136"/>
                  </a:xfrm>
                  <a:prstGeom prst="ellipse">
                    <a:avLst/>
                  </a:prstGeom>
                  <a:solidFill>
                    <a:srgbClr val="E3ABFF"/>
                  </a:solidFill>
                  <a:ln w="19050" cap="flat" cmpd="sng" algn="ctr">
                    <a:noFill/>
                    <a:prstDash val="solid"/>
                  </a:ln>
                  <a:effectLst>
                    <a:softEdge rad="317500"/>
                  </a:effectLst>
                </p:spPr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th-TH" sz="1800" kern="0">
                      <a:solidFill>
                        <a:sysClr val="window" lastClr="FFFFFF"/>
                      </a:solidFill>
                      <a:latin typeface="Tw Cen MT"/>
                      <a:cs typeface="FreesiaUPC"/>
                    </a:endParaRPr>
                  </a:p>
                </p:txBody>
              </p:sp>
              <p:sp>
                <p:nvSpPr>
                  <p:cNvPr id="18" name="วงรี 12"/>
                  <p:cNvSpPr/>
                  <p:nvPr/>
                </p:nvSpPr>
                <p:spPr>
                  <a:xfrm>
                    <a:off x="5436096" y="620688"/>
                    <a:ext cx="1296144" cy="1224136"/>
                  </a:xfrm>
                  <a:prstGeom prst="ellipse">
                    <a:avLst/>
                  </a:prstGeom>
                  <a:solidFill>
                    <a:srgbClr val="E3ABFF"/>
                  </a:solidFill>
                  <a:ln w="19050" cap="flat" cmpd="sng" algn="ctr">
                    <a:noFill/>
                    <a:prstDash val="solid"/>
                  </a:ln>
                  <a:effectLst>
                    <a:softEdge rad="317500"/>
                  </a:effectLst>
                </p:spPr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th-TH" sz="1800" kern="0">
                      <a:solidFill>
                        <a:sysClr val="window" lastClr="FFFFFF"/>
                      </a:solidFill>
                      <a:latin typeface="Tw Cen MT"/>
                      <a:cs typeface="FreesiaUPC"/>
                    </a:endParaRPr>
                  </a:p>
                </p:txBody>
              </p:sp>
              <p:sp>
                <p:nvSpPr>
                  <p:cNvPr id="20" name="วงรี 13"/>
                  <p:cNvSpPr/>
                  <p:nvPr/>
                </p:nvSpPr>
                <p:spPr>
                  <a:xfrm>
                    <a:off x="3563888" y="647006"/>
                    <a:ext cx="1296144" cy="1224136"/>
                  </a:xfrm>
                  <a:prstGeom prst="ellipse">
                    <a:avLst/>
                  </a:prstGeom>
                  <a:solidFill>
                    <a:srgbClr val="E3ABFF"/>
                  </a:solidFill>
                  <a:ln w="19050" cap="flat" cmpd="sng" algn="ctr">
                    <a:noFill/>
                    <a:prstDash val="solid"/>
                  </a:ln>
                  <a:effectLst>
                    <a:softEdge rad="317500"/>
                  </a:effectLst>
                </p:spPr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th-TH" sz="1800" kern="0">
                      <a:solidFill>
                        <a:sysClr val="window" lastClr="FFFFFF"/>
                      </a:solidFill>
                      <a:latin typeface="Tw Cen MT"/>
                      <a:cs typeface="FreesiaUPC"/>
                    </a:endParaRPr>
                  </a:p>
                </p:txBody>
              </p:sp>
            </p:grpSp>
            <p:sp>
              <p:nvSpPr>
                <p:cNvPr id="14" name="วงรี 8"/>
                <p:cNvSpPr/>
                <p:nvPr/>
              </p:nvSpPr>
              <p:spPr>
                <a:xfrm>
                  <a:off x="4031940" y="647006"/>
                  <a:ext cx="1296144" cy="1224136"/>
                </a:xfrm>
                <a:prstGeom prst="ellipse">
                  <a:avLst/>
                </a:prstGeom>
                <a:solidFill>
                  <a:srgbClr val="FFFF99"/>
                </a:solidFill>
                <a:ln w="19050" cap="flat" cmpd="sng" algn="ctr">
                  <a:noFill/>
                  <a:prstDash val="solid"/>
                </a:ln>
                <a:effectLst>
                  <a:softEdge rad="317500"/>
                </a:effectLst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th-TH" sz="1800" kern="0">
                    <a:solidFill>
                      <a:sysClr val="window" lastClr="FFFFFF"/>
                    </a:solidFill>
                    <a:latin typeface="Tw Cen MT"/>
                    <a:cs typeface="FreesiaUPC"/>
                  </a:endParaRPr>
                </a:p>
              </p:txBody>
            </p:sp>
          </p:grpSp>
        </p:grpSp>
        <p:sp>
          <p:nvSpPr>
            <p:cNvPr id="9" name="TextBox 8"/>
            <p:cNvSpPr txBox="1"/>
            <p:nvPr/>
          </p:nvSpPr>
          <p:spPr>
            <a:xfrm>
              <a:off x="2812740" y="795612"/>
              <a:ext cx="396044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th-TH" sz="4400" b="1" kern="0" dirty="0" smtClean="0">
                  <a:solidFill>
                    <a:sysClr val="windowText" lastClr="000000"/>
                  </a:solidFill>
                </a:rPr>
                <a:t>คำถามทบทวนความรู้</a:t>
              </a:r>
              <a:endParaRPr lang="th-TH" sz="4400" b="1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167755" y="655837"/>
              <a:ext cx="93610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th-TH" sz="6600" b="1" kern="0" dirty="0" smtClean="0">
                  <a:solidFill>
                    <a:sysClr val="windowText" lastClr="000000"/>
                  </a:solidFill>
                </a:rPr>
                <a:t>?</a:t>
              </a:r>
              <a:endParaRPr lang="th-TH" sz="6600" b="1" kern="0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3" name="สี่เหลี่ยมผืนผ้า 2"/>
          <p:cNvSpPr/>
          <p:nvPr/>
        </p:nvSpPr>
        <p:spPr>
          <a:xfrm>
            <a:off x="1763688" y="1583300"/>
            <a:ext cx="59766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การศึกษาเกี่ยวกับหลักการซ่อมแซม</a:t>
            </a:r>
            <a:r>
              <a:rPr lang="th-TH" sz="3200" b="1" dirty="0">
                <a:latin typeface="Angsana New" pitchFamily="18" charset="-34"/>
                <a:cs typeface="Angsana New" pitchFamily="18" charset="-34"/>
              </a:rPr>
              <a:t>อุปกรณ์ เครื่องมือ </a:t>
            </a:r>
            <a:endParaRPr lang="th-TH" sz="3200" b="1" dirty="0" smtClean="0">
              <a:latin typeface="Angsana New" pitchFamily="18" charset="-34"/>
              <a:cs typeface="Angsana New" pitchFamily="18" charset="-34"/>
            </a:endParaRPr>
          </a:p>
          <a:p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และเครื่องใช้มีความจำเป็นหรือไม่ เพราะอะไร</a:t>
            </a:r>
            <a:endParaRPr lang="th-TH" sz="3200" b="1" dirty="0">
              <a:latin typeface="Angsana New" pitchFamily="18" charset="-34"/>
              <a:cs typeface="Angsana New" pitchFamily="18" charset="-34"/>
            </a:endParaRPr>
          </a:p>
        </p:txBody>
      </p:sp>
      <p:grpSp>
        <p:nvGrpSpPr>
          <p:cNvPr id="4" name="กลุ่ม 3"/>
          <p:cNvGrpSpPr/>
          <p:nvPr/>
        </p:nvGrpSpPr>
        <p:grpSpPr>
          <a:xfrm>
            <a:off x="1914289" y="2564903"/>
            <a:ext cx="5534674" cy="4558189"/>
            <a:chOff x="1914289" y="2564903"/>
            <a:chExt cx="5534674" cy="4558189"/>
          </a:xfrm>
        </p:grpSpPr>
        <p:pic>
          <p:nvPicPr>
            <p:cNvPr id="22" name="Picture 2" descr="Z:\ภาพ 1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4289" y="2564903"/>
              <a:ext cx="5534674" cy="45581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3203849" y="4133398"/>
              <a:ext cx="3240359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thaiDist"/>
              <a:r>
                <a:rPr lang="th-TH" dirty="0" smtClean="0"/>
                <a:t>มีความจำเป็น เพราะทำให้ทราบสาเหตุการชำรุดเสีย วิธีการซ่อมแซม และช่วยฝึกทักษะ    การทำงาน  </a:t>
              </a:r>
              <a:endParaRPr lang="th-TH" dirty="0"/>
            </a:p>
          </p:txBody>
        </p:sp>
      </p:grpSp>
    </p:spTree>
    <p:extLst>
      <p:ext uri="{BB962C8B-B14F-4D97-AF65-F5344CB8AC3E}">
        <p14:creationId xmlns:p14="http://schemas.microsoft.com/office/powerpoint/2010/main" val="1763216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4" presetClass="emph" presetSubtype="0" fill="hold" grpId="1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6" dur="12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7" dur="6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63" fill="hold">
                                          <p:stCondLst>
                                            <p:cond delay="6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63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" dur="63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04448" y="6453336"/>
            <a:ext cx="533400" cy="381000"/>
          </a:xfrm>
        </p:spPr>
        <p:txBody>
          <a:bodyPr>
            <a:normAutofit/>
          </a:bodyPr>
          <a:lstStyle/>
          <a:p>
            <a:fld id="{49D73BA2-B6CE-46F8-B499-BCC4D6853D73}" type="slidenum">
              <a:rPr lang="th-TH" sz="1600" smtClean="0">
                <a:solidFill>
                  <a:prstClr val="black"/>
                </a:solidFill>
              </a:rPr>
              <a:pPr/>
              <a:t>351</a:t>
            </a:fld>
            <a:endParaRPr lang="th-TH" sz="1600" dirty="0">
              <a:solidFill>
                <a:prstClr val="black"/>
              </a:solidFill>
            </a:endParaRPr>
          </a:p>
        </p:txBody>
      </p:sp>
      <p:sp>
        <p:nvSpPr>
          <p:cNvPr id="14" name="Rounded Rectangle 30"/>
          <p:cNvSpPr/>
          <p:nvPr/>
        </p:nvSpPr>
        <p:spPr>
          <a:xfrm>
            <a:off x="1798123" y="2149977"/>
            <a:ext cx="5658452" cy="870208"/>
          </a:xfrm>
          <a:prstGeom prst="roundRect">
            <a:avLst/>
          </a:prstGeom>
          <a:solidFill>
            <a:srgbClr val="C32D2E">
              <a:lumMod val="60000"/>
              <a:lumOff val="40000"/>
              <a:alpha val="75000"/>
            </a:srgbClr>
          </a:solidFill>
          <a:ln w="28575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rtlCol="0" anchor="ctr"/>
          <a:lstStyle/>
          <a:p>
            <a:pPr marL="44450" algn="ctr"/>
            <a:r>
              <a:rPr lang="th-TH" sz="3600" b="1" dirty="0">
                <a:latin typeface="Angsana New" pitchFamily="18" charset="-34"/>
                <a:cs typeface="Angsana New" pitchFamily="18" charset="-34"/>
              </a:rPr>
              <a:t>ความรู้ทั่วไปเกี่ยวกับการ</a:t>
            </a: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ซ่อมแซม</a:t>
            </a:r>
            <a:endParaRPr lang="th-TH" sz="3600" b="1" dirty="0">
              <a:latin typeface="Angsana New" pitchFamily="18" charset="-34"/>
              <a:cs typeface="Angsana New" pitchFamily="18" charset="-34"/>
            </a:endParaRPr>
          </a:p>
        </p:txBody>
      </p:sp>
      <p:cxnSp>
        <p:nvCxnSpPr>
          <p:cNvPr id="15" name="Straight Connector 31"/>
          <p:cNvCxnSpPr/>
          <p:nvPr/>
        </p:nvCxnSpPr>
        <p:spPr>
          <a:xfrm>
            <a:off x="4621074" y="3020185"/>
            <a:ext cx="0" cy="516793"/>
          </a:xfrm>
          <a:prstGeom prst="line">
            <a:avLst/>
          </a:prstGeom>
          <a:noFill/>
          <a:ln w="38100" cap="flat" cmpd="sng" algn="ctr">
            <a:solidFill>
              <a:srgbClr val="3891A7"/>
            </a:solidFill>
            <a:prstDash val="solid"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</p:cxnSp>
      <p:sp>
        <p:nvSpPr>
          <p:cNvPr id="16" name="Rounded Rectangle 32"/>
          <p:cNvSpPr/>
          <p:nvPr/>
        </p:nvSpPr>
        <p:spPr>
          <a:xfrm>
            <a:off x="290857" y="3541356"/>
            <a:ext cx="8673631" cy="2551940"/>
          </a:xfrm>
          <a:prstGeom prst="roundRect">
            <a:avLst/>
          </a:prstGeom>
          <a:solidFill>
            <a:srgbClr val="FEB80A">
              <a:lumMod val="20000"/>
              <a:lumOff val="80000"/>
            </a:srgbClr>
          </a:solidFill>
          <a:ln w="19050" cap="flat" cmpd="sng" algn="ctr">
            <a:solidFill>
              <a:srgbClr val="FEB80A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rtlCol="0" anchor="ctr"/>
          <a:lstStyle/>
          <a:p>
            <a:pPr algn="thaiDist"/>
            <a:r>
              <a:rPr lang="th-TH" dirty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b="1" dirty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การซ่อมแซมเป็นการทำให้อุปกรณ์ เครื่องมือ และเครื่องใช้ที่ชำรุด เสียหายสามารถใช้งานได้เหมือนเดิม หลักการซ่อมแซมเบื้องต้น คือ หาสาเหตุของการชำรุดหรือสาเหตุที่ขัดข้อง ศึกษาวิธีการซ่อมแซม วางแผนในการซ่อมแซม เลือกใช้อุปกรณ์และเครื่องมือให้เหมาะสม ลงมือซ่อมแซมอุปกรณ์และเครื่องมือตามแผนที่วางไว้ ตรวจสอบอุปกรณ์เครื่องมือ และเครื่องใช้ก่อนนำไปใช้งาน</a:t>
            </a:r>
          </a:p>
        </p:txBody>
      </p:sp>
      <p:grpSp>
        <p:nvGrpSpPr>
          <p:cNvPr id="17" name="กลุ่ม 10"/>
          <p:cNvGrpSpPr/>
          <p:nvPr/>
        </p:nvGrpSpPr>
        <p:grpSpPr>
          <a:xfrm>
            <a:off x="2863153" y="938897"/>
            <a:ext cx="3528392" cy="934220"/>
            <a:chOff x="2555776" y="578792"/>
            <a:chExt cx="3816424" cy="934220"/>
          </a:xfrm>
        </p:grpSpPr>
        <p:sp>
          <p:nvSpPr>
            <p:cNvPr id="18" name="สี่เหลี่ยมผืนผ้า 11"/>
            <p:cNvSpPr/>
            <p:nvPr/>
          </p:nvSpPr>
          <p:spPr>
            <a:xfrm>
              <a:off x="2555776" y="581286"/>
              <a:ext cx="3816424" cy="903498"/>
            </a:xfrm>
            <a:prstGeom prst="rect">
              <a:avLst/>
            </a:prstGeom>
            <a:solidFill>
              <a:srgbClr val="FFFF99"/>
            </a:solidFill>
            <a:ln w="19050" cap="flat" cmpd="sng" algn="ctr">
              <a:solidFill>
                <a:srgbClr val="3891A7">
                  <a:shade val="50000"/>
                </a:srgbClr>
              </a:solidFill>
              <a:prstDash val="solid"/>
            </a:ln>
            <a:effectLst>
              <a:softEdge rad="31750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endParaRPr>
            </a:p>
          </p:txBody>
        </p:sp>
        <p:sp>
          <p:nvSpPr>
            <p:cNvPr id="19" name="ข้าวหลามตัด 12"/>
            <p:cNvSpPr/>
            <p:nvPr/>
          </p:nvSpPr>
          <p:spPr>
            <a:xfrm>
              <a:off x="3419872" y="612912"/>
              <a:ext cx="1008112" cy="900100"/>
            </a:xfrm>
            <a:prstGeom prst="diamond">
              <a:avLst/>
            </a:prstGeom>
            <a:solidFill>
              <a:srgbClr val="B8FCA6"/>
            </a:solidFill>
            <a:ln w="19050" cap="flat" cmpd="sng" algn="ctr">
              <a:noFill/>
              <a:prstDash val="solid"/>
            </a:ln>
            <a:effectLst>
              <a:softEdge rad="6350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endParaRPr>
            </a:p>
          </p:txBody>
        </p:sp>
        <p:sp>
          <p:nvSpPr>
            <p:cNvPr id="20" name="ข้าวหลามตัด 13"/>
            <p:cNvSpPr/>
            <p:nvPr/>
          </p:nvSpPr>
          <p:spPr>
            <a:xfrm>
              <a:off x="4497127" y="584684"/>
              <a:ext cx="1008112" cy="900100"/>
            </a:xfrm>
            <a:prstGeom prst="diamond">
              <a:avLst/>
            </a:prstGeom>
            <a:solidFill>
              <a:srgbClr val="B8FCA6"/>
            </a:solidFill>
            <a:ln w="19050" cap="flat" cmpd="sng" algn="ctr">
              <a:noFill/>
              <a:prstDash val="solid"/>
            </a:ln>
            <a:effectLst>
              <a:softEdge rad="6350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endParaRPr>
            </a:p>
          </p:txBody>
        </p:sp>
        <p:sp>
          <p:nvSpPr>
            <p:cNvPr id="21" name="ข้าวหลามตัด 14"/>
            <p:cNvSpPr/>
            <p:nvPr/>
          </p:nvSpPr>
          <p:spPr>
            <a:xfrm>
              <a:off x="4993940" y="612912"/>
              <a:ext cx="1008112" cy="900100"/>
            </a:xfrm>
            <a:prstGeom prst="diamond">
              <a:avLst/>
            </a:prstGeom>
            <a:solidFill>
              <a:srgbClr val="FFD8C5"/>
            </a:solidFill>
            <a:ln w="19050" cap="flat" cmpd="sng" algn="ctr">
              <a:noFill/>
              <a:prstDash val="solid"/>
            </a:ln>
            <a:effectLst>
              <a:softEdge rad="6350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endParaRPr>
            </a:p>
          </p:txBody>
        </p:sp>
        <p:sp>
          <p:nvSpPr>
            <p:cNvPr id="22" name="ข้าวหลามตัด 15"/>
            <p:cNvSpPr/>
            <p:nvPr/>
          </p:nvSpPr>
          <p:spPr>
            <a:xfrm>
              <a:off x="2938314" y="578792"/>
              <a:ext cx="1008112" cy="900100"/>
            </a:xfrm>
            <a:prstGeom prst="diamond">
              <a:avLst/>
            </a:prstGeom>
            <a:solidFill>
              <a:srgbClr val="FFD8C5"/>
            </a:solidFill>
            <a:ln w="19050" cap="flat" cmpd="sng" algn="ctr">
              <a:noFill/>
              <a:prstDash val="solid"/>
            </a:ln>
            <a:effectLst>
              <a:softEdge rad="6350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333192" y="644121"/>
              <a:ext cx="226159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4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ngsana New" pitchFamily="18" charset="-34"/>
                  <a:cs typeface="Angsana New" pitchFamily="18" charset="-34"/>
                </a:rPr>
                <a:t>สรุปความรู้</a:t>
              </a:r>
              <a:endParaRPr kumimoji="0" lang="th-TH" sz="4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22672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" accel="50000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" accel="50000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 txBox="1">
            <a:spLocks/>
          </p:cNvSpPr>
          <p:nvPr/>
        </p:nvSpPr>
        <p:spPr>
          <a:xfrm>
            <a:off x="8604448" y="6453336"/>
            <a:ext cx="533400" cy="381000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defPPr>
              <a:defRPr lang="th-TH"/>
            </a:defPPr>
            <a:lvl1pPr marL="0" algn="ctr" defTabSz="914400" rtl="0" eaLnBrk="1" latinLnBrk="0" hangingPunct="1">
              <a:defRPr kumimoji="0" sz="1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D73BA2-B6CE-46F8-B499-BCC4D6853D73}" type="slidenum">
              <a:rPr lang="th-TH" sz="1600" smtClean="0">
                <a:solidFill>
                  <a:prstClr val="black"/>
                </a:solidFill>
              </a:rPr>
              <a:pPr/>
              <a:t>342</a:t>
            </a:fld>
            <a:endParaRPr lang="th-TH" sz="1600" dirty="0">
              <a:solidFill>
                <a:prstClr val="black"/>
              </a:solidFill>
            </a:endParaRPr>
          </a:p>
        </p:txBody>
      </p:sp>
      <p:sp>
        <p:nvSpPr>
          <p:cNvPr id="6" name="Rounded Rectangular Callout 3"/>
          <p:cNvSpPr/>
          <p:nvPr/>
        </p:nvSpPr>
        <p:spPr>
          <a:xfrm>
            <a:off x="3284113" y="2457559"/>
            <a:ext cx="5104311" cy="1485700"/>
          </a:xfrm>
          <a:prstGeom prst="wedgeRoundRectCallout">
            <a:avLst>
              <a:gd name="adj1" fmla="val -65079"/>
              <a:gd name="adj2" fmla="val -13737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r>
              <a:rPr lang="th-TH" sz="3200" b="1" dirty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ถ้าอุปกรณ์ เครื่องมือ และเครื่องใช้ใน</a:t>
            </a:r>
            <a:r>
              <a:rPr lang="th-TH" sz="3200" b="1" dirty="0" smtClean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บ้าน              เกิด</a:t>
            </a:r>
            <a:r>
              <a:rPr lang="th-TH" sz="3200" b="1" dirty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การชำรุดเสียหายนักเรียนจะทำอย่างไร</a:t>
            </a:r>
          </a:p>
        </p:txBody>
      </p:sp>
      <p:pic>
        <p:nvPicPr>
          <p:cNvPr id="7" name="รูปภาพ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33" y="2035713"/>
            <a:ext cx="1944215" cy="2329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42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2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14" dur="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5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5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รูปภาพ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9872" y="2555781"/>
            <a:ext cx="2455473" cy="3168352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pic>
        <p:nvPicPr>
          <p:cNvPr id="2" name="รูปภาพ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658" t="24913" r="52987" b="11191"/>
          <a:stretch/>
        </p:blipFill>
        <p:spPr>
          <a:xfrm>
            <a:off x="0" y="807039"/>
            <a:ext cx="564993" cy="965777"/>
          </a:xfrm>
          <a:prstGeom prst="rect">
            <a:avLst/>
          </a:prstGeom>
        </p:spPr>
      </p:pic>
      <p:sp>
        <p:nvSpPr>
          <p:cNvPr id="42" name="Slide Number Placeholder 3"/>
          <p:cNvSpPr txBox="1">
            <a:spLocks/>
          </p:cNvSpPr>
          <p:nvPr/>
        </p:nvSpPr>
        <p:spPr>
          <a:xfrm>
            <a:off x="8604448" y="6453336"/>
            <a:ext cx="533400" cy="381000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defPPr>
              <a:defRPr lang="th-TH"/>
            </a:defPPr>
            <a:lvl1pPr marL="0" algn="ctr" defTabSz="914400" rtl="0" eaLnBrk="1" latinLnBrk="0" hangingPunct="1">
              <a:defRPr kumimoji="0" sz="1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D73BA2-B6CE-46F8-B499-BCC4D6853D73}" type="slidenum">
              <a:rPr lang="th-TH" sz="1600" smtClean="0">
                <a:solidFill>
                  <a:prstClr val="black"/>
                </a:solidFill>
              </a:rPr>
              <a:pPr/>
              <a:t>343</a:t>
            </a:fld>
            <a:endParaRPr lang="th-TH" sz="1600" dirty="0">
              <a:solidFill>
                <a:prstClr val="black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75856" y="2852936"/>
            <a:ext cx="3208906" cy="1815882"/>
          </a:xfrm>
          <a:prstGeom prst="rect">
            <a:avLst/>
          </a:prstGeom>
          <a:solidFill>
            <a:srgbClr val="9BFFC8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thaiDist"/>
            <a:r>
              <a:rPr lang="th-TH" dirty="0" smtClean="0">
                <a:latin typeface="Angsana New" pitchFamily="18" charset="-34"/>
                <a:cs typeface="Angsana New" pitchFamily="18" charset="-34"/>
              </a:rPr>
              <a:t>   ใช้ให้ถูกวิธีและเหมาะสม    กับงาน ทำให้เครื่องมือไม่ชำรุดเสียหาย  หากเกิดการชำรุดควรรีบซ่อมแซมและแก้ไขทันที</a:t>
            </a:r>
            <a:endParaRPr lang="th-TH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71600" y="5157192"/>
            <a:ext cx="2775712" cy="680085"/>
          </a:xfrm>
          <a:prstGeom prst="plaque">
            <a:avLst/>
          </a:prstGeom>
          <a:solidFill>
            <a:srgbClr val="9999FF"/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2. ช่วยประหยัดค่าใช้จ่าย</a:t>
            </a:r>
            <a:endParaRPr lang="th-TH" b="1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120398" y="5715253"/>
            <a:ext cx="3727967" cy="954107"/>
          </a:xfrm>
          <a:prstGeom prst="rect">
            <a:avLst/>
          </a:prstGeom>
          <a:solidFill>
            <a:srgbClr val="CDCDFF"/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thaiDist"/>
            <a:r>
              <a:rPr lang="th-TH" dirty="0" smtClean="0">
                <a:latin typeface="Angsana New" pitchFamily="18" charset="-34"/>
                <a:cs typeface="Angsana New" pitchFamily="18" charset="-34"/>
              </a:rPr>
              <a:t>   ซ่อมแซมและแก้ไขเบื้องต้นก่อน เพื่อช่วยประหยัดค่าใช้จ่าย</a:t>
            </a:r>
            <a:endParaRPr lang="th-TH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7" name="Bent-Up Arrow 7"/>
          <p:cNvSpPr/>
          <p:nvPr/>
        </p:nvSpPr>
        <p:spPr>
          <a:xfrm rot="5400000">
            <a:off x="2711568" y="3562141"/>
            <a:ext cx="504892" cy="469801"/>
          </a:xfrm>
          <a:prstGeom prst="bentUpArrow">
            <a:avLst>
              <a:gd name="adj1" fmla="val 7607"/>
              <a:gd name="adj2" fmla="val 33879"/>
              <a:gd name="adj3" fmla="val 50000"/>
            </a:avLst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 dirty="0"/>
          </a:p>
        </p:txBody>
      </p:sp>
      <p:sp>
        <p:nvSpPr>
          <p:cNvPr id="28" name="Bent-Up Arrow 62"/>
          <p:cNvSpPr/>
          <p:nvPr/>
        </p:nvSpPr>
        <p:spPr>
          <a:xfrm rot="5400000">
            <a:off x="3503654" y="5854823"/>
            <a:ext cx="504892" cy="469801"/>
          </a:xfrm>
          <a:prstGeom prst="bentUpArrow">
            <a:avLst>
              <a:gd name="adj1" fmla="val 7607"/>
              <a:gd name="adj2" fmla="val 33879"/>
              <a:gd name="adj3" fmla="val 50000"/>
            </a:avLst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607144" y="476672"/>
            <a:ext cx="62691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h-TH" sz="4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ความรู้ทั่วไปเกี่ยวกับการ</a:t>
            </a:r>
            <a:r>
              <a:rPr lang="th-TH" sz="44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ซ่อมแซม</a:t>
            </a:r>
            <a:endParaRPr lang="th-TH" sz="4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3528" y="2892931"/>
            <a:ext cx="2592288" cy="680085"/>
          </a:xfrm>
          <a:prstGeom prst="plaque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1. เพื่อยืดอายุการใช้งาน</a:t>
            </a:r>
            <a:endParaRPr lang="th-TH" b="1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grpSp>
        <p:nvGrpSpPr>
          <p:cNvPr id="15" name="Group 15"/>
          <p:cNvGrpSpPr/>
          <p:nvPr/>
        </p:nvGrpSpPr>
        <p:grpSpPr>
          <a:xfrm>
            <a:off x="626010" y="1558533"/>
            <a:ext cx="5192084" cy="707886"/>
            <a:chOff x="2338148" y="368528"/>
            <a:chExt cx="5192084" cy="707886"/>
          </a:xfrm>
        </p:grpSpPr>
        <p:sp>
          <p:nvSpPr>
            <p:cNvPr id="16" name="TextBox 15"/>
            <p:cNvSpPr txBox="1"/>
            <p:nvPr/>
          </p:nvSpPr>
          <p:spPr>
            <a:xfrm>
              <a:off x="2395706" y="368528"/>
              <a:ext cx="513452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4000" b="1" dirty="0" smtClean="0">
                  <a:solidFill>
                    <a:sysClr val="windowText" lastClr="000000"/>
                  </a:solidFill>
                  <a:latin typeface="Angsana New" pitchFamily="18" charset="-34"/>
                  <a:cs typeface="Angsana New" pitchFamily="18" charset="-34"/>
                </a:rPr>
                <a:t>  2.1 ประโยชน์ในการซ่อมแซม</a:t>
              </a:r>
              <a:endParaRPr lang="th-TH" sz="4000" b="1" dirty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17" name="ดาว 7 แฉก 39"/>
            <p:cNvSpPr/>
            <p:nvPr/>
          </p:nvSpPr>
          <p:spPr>
            <a:xfrm rot="21419062">
              <a:off x="2338148" y="481038"/>
              <a:ext cx="444405" cy="418674"/>
            </a:xfrm>
            <a:prstGeom prst="star7">
              <a:avLst/>
            </a:prstGeom>
            <a:solidFill>
              <a:srgbClr val="FF66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8" name="ดาว 7 แฉก 40"/>
            <p:cNvSpPr/>
            <p:nvPr/>
          </p:nvSpPr>
          <p:spPr>
            <a:xfrm>
              <a:off x="2748516" y="844122"/>
              <a:ext cx="189631" cy="180020"/>
            </a:xfrm>
            <a:prstGeom prst="star7">
              <a:avLst/>
            </a:prstGeom>
            <a:solidFill>
              <a:srgbClr val="FF66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rgbClr val="C00000"/>
                </a:solidFill>
              </a:endParaRPr>
            </a:p>
          </p:txBody>
        </p:sp>
      </p:grpSp>
      <p:cxnSp>
        <p:nvCxnSpPr>
          <p:cNvPr id="19" name="ตัวเชื่อมต่อตรง 18"/>
          <p:cNvCxnSpPr/>
          <p:nvPr/>
        </p:nvCxnSpPr>
        <p:spPr>
          <a:xfrm>
            <a:off x="1331640" y="2204864"/>
            <a:ext cx="4104456" cy="0"/>
          </a:xfrm>
          <a:prstGeom prst="line">
            <a:avLst/>
          </a:prstGeom>
          <a:ln w="38100">
            <a:solidFill>
              <a:srgbClr val="FF66FF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4301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22222E-6 L 0.34618 0.00139 " pathEditMode="relative" rAng="0" ptsTypes="AA">
                                      <p:cBhvr>
                                        <p:cTn id="1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09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5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125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5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125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25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" accel="100000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25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" accel="100000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5" grpId="0" animBg="1"/>
      <p:bldP spid="27" grpId="0" animBg="1"/>
      <p:bldP spid="28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67"/>
          <p:cNvSpPr/>
          <p:nvPr/>
        </p:nvSpPr>
        <p:spPr>
          <a:xfrm>
            <a:off x="1526410" y="2317054"/>
            <a:ext cx="6181040" cy="43471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42000">
                <a:schemeClr val="accent1">
                  <a:lumMod val="45000"/>
                  <a:lumOff val="55000"/>
                  <a:alpha val="73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หาสาเหตุของการชำรุด/สาเหตุที่ขัดข้อง</a:t>
            </a:r>
            <a:endParaRPr lang="th-TH" dirty="0">
              <a:solidFill>
                <a:sysClr val="windowText" lastClr="00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1526409" y="4049821"/>
            <a:ext cx="6181040" cy="434710"/>
          </a:xfrm>
          <a:prstGeom prst="rect">
            <a:avLst/>
          </a:prstGeom>
          <a:gradFill flip="none" rotWithShape="1">
            <a:gsLst>
              <a:gs pos="0">
                <a:srgbClr val="92D050">
                  <a:lumMod val="60000"/>
                  <a:lumOff val="40000"/>
                </a:srgbClr>
              </a:gs>
              <a:gs pos="36000">
                <a:srgbClr val="8DF25A">
                  <a:alpha val="77000"/>
                </a:srgbClr>
              </a:gs>
              <a:gs pos="100000">
                <a:srgbClr val="B4F793">
                  <a:lumMod val="63000"/>
                  <a:lumOff val="37000"/>
                </a:srgbClr>
              </a:gs>
            </a:gsLst>
            <a:lin ang="2700000" scaled="0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เลือกใช้อุปกรณ์และเครื่องมือให้เหมาะสม</a:t>
            </a:r>
            <a:endParaRPr lang="th-TH" dirty="0">
              <a:solidFill>
                <a:sysClr val="windowText" lastClr="00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1526409" y="4623213"/>
            <a:ext cx="6181040" cy="43470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42000">
                <a:schemeClr val="accent1">
                  <a:lumMod val="45000"/>
                  <a:lumOff val="55000"/>
                  <a:alpha val="73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ลงมือซ่อมแซมอุปกรณ์และเครื่องมือตามแผนที่วางไว้</a:t>
            </a:r>
            <a:endParaRPr lang="th-TH" dirty="0">
              <a:solidFill>
                <a:sysClr val="windowText" lastClr="00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1526409" y="5199228"/>
            <a:ext cx="6181040" cy="427917"/>
          </a:xfrm>
          <a:prstGeom prst="rect">
            <a:avLst/>
          </a:prstGeom>
          <a:gradFill flip="none" rotWithShape="1">
            <a:gsLst>
              <a:gs pos="0">
                <a:srgbClr val="92D050">
                  <a:lumMod val="60000"/>
                  <a:lumOff val="40000"/>
                </a:srgbClr>
              </a:gs>
              <a:gs pos="36000">
                <a:srgbClr val="8DF25A">
                  <a:alpha val="77000"/>
                </a:srgbClr>
              </a:gs>
              <a:gs pos="100000">
                <a:srgbClr val="B4F793">
                  <a:lumMod val="63000"/>
                  <a:lumOff val="37000"/>
                </a:srgbClr>
              </a:gs>
            </a:gsLst>
            <a:lin ang="2700000" scaled="0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ตรวจสอบอุปกรณ์ เครื่องมือ และเครื่องใช้ก่อนนำไปใช้งาน</a:t>
            </a:r>
            <a:endParaRPr lang="th-TH" dirty="0">
              <a:solidFill>
                <a:sysClr val="windowText" lastClr="00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Oval 2"/>
          <p:cNvSpPr/>
          <p:nvPr/>
        </p:nvSpPr>
        <p:spPr>
          <a:xfrm>
            <a:off x="3141286" y="2664979"/>
            <a:ext cx="72008" cy="72008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1" name="Rectangle 80"/>
          <p:cNvSpPr/>
          <p:nvPr/>
        </p:nvSpPr>
        <p:spPr>
          <a:xfrm>
            <a:off x="1526410" y="2889676"/>
            <a:ext cx="6181040" cy="434708"/>
          </a:xfrm>
          <a:prstGeom prst="rect">
            <a:avLst/>
          </a:prstGeom>
          <a:gradFill flip="none" rotWithShape="1">
            <a:gsLst>
              <a:gs pos="0">
                <a:srgbClr val="92D050">
                  <a:lumMod val="60000"/>
                  <a:lumOff val="40000"/>
                </a:srgbClr>
              </a:gs>
              <a:gs pos="36000">
                <a:srgbClr val="8DF25A">
                  <a:alpha val="77000"/>
                </a:srgbClr>
              </a:gs>
              <a:gs pos="100000">
                <a:srgbClr val="B4F793">
                  <a:lumMod val="63000"/>
                  <a:lumOff val="37000"/>
                </a:srgbClr>
              </a:gs>
            </a:gsLst>
            <a:lin ang="2700000" scaled="0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ศึกษาวิธีการซ่อมแซม</a:t>
            </a:r>
            <a:endParaRPr lang="th-TH" dirty="0">
              <a:solidFill>
                <a:sysClr val="windowText" lastClr="00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1526410" y="3465841"/>
            <a:ext cx="6181040" cy="43470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42000">
                <a:schemeClr val="accent1">
                  <a:lumMod val="45000"/>
                  <a:lumOff val="55000"/>
                  <a:alpha val="73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วางแผนในการซ่อมแซม</a:t>
            </a:r>
            <a:endParaRPr lang="th-TH" dirty="0">
              <a:solidFill>
                <a:sysClr val="windowText" lastClr="00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12" name="Oval 111"/>
          <p:cNvSpPr/>
          <p:nvPr/>
        </p:nvSpPr>
        <p:spPr>
          <a:xfrm>
            <a:off x="5873298" y="2668154"/>
            <a:ext cx="72008" cy="72008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5907156" y="2690543"/>
            <a:ext cx="2146" cy="293710"/>
          </a:xfrm>
          <a:prstGeom prst="straightConnector1">
            <a:avLst/>
          </a:prstGeom>
          <a:ln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736279" y="6021288"/>
            <a:ext cx="3115641" cy="39989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500" dirty="0" smtClean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นำกลับไปซ่อมแซมใหม่</a:t>
            </a:r>
            <a:endParaRPr lang="th-TH" sz="2500" dirty="0">
              <a:solidFill>
                <a:sysClr val="windowText" lastClr="00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5148064" y="6021288"/>
            <a:ext cx="3115641" cy="4069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500" dirty="0" smtClean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นำไปใช้งานต่อ</a:t>
            </a:r>
            <a:endParaRPr lang="th-TH" sz="2500" dirty="0">
              <a:solidFill>
                <a:sysClr val="windowText" lastClr="00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74280" y="5589240"/>
            <a:ext cx="5421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ผ่าน</a:t>
            </a:r>
            <a:endParaRPr lang="th-TH" sz="2400" b="1" dirty="0">
              <a:solidFill>
                <a:srgbClr val="FF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83482" y="5589240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ไม่ผ่าน</a:t>
            </a:r>
            <a:endParaRPr lang="th-TH" sz="2400" b="1" dirty="0">
              <a:solidFill>
                <a:srgbClr val="FF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cxnSp>
        <p:nvCxnSpPr>
          <p:cNvPr id="80" name="Straight Arrow Connector 79"/>
          <p:cNvCxnSpPr/>
          <p:nvPr/>
        </p:nvCxnSpPr>
        <p:spPr>
          <a:xfrm flipH="1">
            <a:off x="3171189" y="2690207"/>
            <a:ext cx="2146" cy="293710"/>
          </a:xfrm>
          <a:prstGeom prst="straightConnector1">
            <a:avLst/>
          </a:prstGeom>
          <a:ln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6" name="Oval 85"/>
          <p:cNvSpPr/>
          <p:nvPr/>
        </p:nvSpPr>
        <p:spPr>
          <a:xfrm>
            <a:off x="3143432" y="3236537"/>
            <a:ext cx="72008" cy="72008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7" name="Oval 86"/>
          <p:cNvSpPr/>
          <p:nvPr/>
        </p:nvSpPr>
        <p:spPr>
          <a:xfrm>
            <a:off x="5875444" y="3239712"/>
            <a:ext cx="72008" cy="72008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88" name="Straight Arrow Connector 87"/>
          <p:cNvCxnSpPr/>
          <p:nvPr/>
        </p:nvCxnSpPr>
        <p:spPr>
          <a:xfrm flipH="1">
            <a:off x="5909302" y="3262101"/>
            <a:ext cx="2146" cy="293710"/>
          </a:xfrm>
          <a:prstGeom prst="straightConnector1">
            <a:avLst/>
          </a:prstGeom>
          <a:ln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 flipH="1">
            <a:off x="3173335" y="3261765"/>
            <a:ext cx="2146" cy="293710"/>
          </a:xfrm>
          <a:prstGeom prst="straightConnector1">
            <a:avLst/>
          </a:prstGeom>
          <a:ln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0" name="Oval 89"/>
          <p:cNvSpPr/>
          <p:nvPr/>
        </p:nvSpPr>
        <p:spPr>
          <a:xfrm>
            <a:off x="3145578" y="3812601"/>
            <a:ext cx="72008" cy="72008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1" name="Oval 90"/>
          <p:cNvSpPr/>
          <p:nvPr/>
        </p:nvSpPr>
        <p:spPr>
          <a:xfrm>
            <a:off x="5877590" y="3815776"/>
            <a:ext cx="72008" cy="72008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92" name="Straight Arrow Connector 91"/>
          <p:cNvCxnSpPr/>
          <p:nvPr/>
        </p:nvCxnSpPr>
        <p:spPr>
          <a:xfrm flipH="1">
            <a:off x="5906244" y="3842849"/>
            <a:ext cx="2146" cy="293710"/>
          </a:xfrm>
          <a:prstGeom prst="straightConnector1">
            <a:avLst/>
          </a:prstGeom>
          <a:ln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 flipH="1">
            <a:off x="3176981" y="3842849"/>
            <a:ext cx="2146" cy="293710"/>
          </a:xfrm>
          <a:prstGeom prst="straightConnector1">
            <a:avLst/>
          </a:prstGeom>
          <a:ln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4" name="Oval 93"/>
          <p:cNvSpPr/>
          <p:nvPr/>
        </p:nvSpPr>
        <p:spPr>
          <a:xfrm>
            <a:off x="3141286" y="4403100"/>
            <a:ext cx="72008" cy="72008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5" name="Oval 94"/>
          <p:cNvSpPr/>
          <p:nvPr/>
        </p:nvSpPr>
        <p:spPr>
          <a:xfrm>
            <a:off x="5873298" y="4406275"/>
            <a:ext cx="72008" cy="72008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97" name="Straight Arrow Connector 96"/>
          <p:cNvCxnSpPr/>
          <p:nvPr/>
        </p:nvCxnSpPr>
        <p:spPr>
          <a:xfrm flipH="1">
            <a:off x="5907156" y="4428664"/>
            <a:ext cx="2146" cy="293710"/>
          </a:xfrm>
          <a:prstGeom prst="straightConnector1">
            <a:avLst/>
          </a:prstGeom>
          <a:ln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>
          <a:xfrm flipH="1">
            <a:off x="3171189" y="4428328"/>
            <a:ext cx="2146" cy="293710"/>
          </a:xfrm>
          <a:prstGeom prst="straightConnector1">
            <a:avLst/>
          </a:prstGeom>
          <a:ln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0" name="Oval 99"/>
          <p:cNvSpPr/>
          <p:nvPr/>
        </p:nvSpPr>
        <p:spPr>
          <a:xfrm>
            <a:off x="3141286" y="4971182"/>
            <a:ext cx="72008" cy="72008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01" name="Oval 100"/>
          <p:cNvSpPr/>
          <p:nvPr/>
        </p:nvSpPr>
        <p:spPr>
          <a:xfrm>
            <a:off x="5873298" y="4974357"/>
            <a:ext cx="72008" cy="72008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103" name="Straight Arrow Connector 102"/>
          <p:cNvCxnSpPr/>
          <p:nvPr/>
        </p:nvCxnSpPr>
        <p:spPr>
          <a:xfrm flipH="1">
            <a:off x="5907156" y="4996746"/>
            <a:ext cx="2146" cy="293710"/>
          </a:xfrm>
          <a:prstGeom prst="straightConnector1">
            <a:avLst/>
          </a:prstGeom>
          <a:ln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/>
          <p:nvPr/>
        </p:nvCxnSpPr>
        <p:spPr>
          <a:xfrm flipH="1">
            <a:off x="3171189" y="4996410"/>
            <a:ext cx="2146" cy="293710"/>
          </a:xfrm>
          <a:prstGeom prst="straightConnector1">
            <a:avLst/>
          </a:prstGeom>
          <a:ln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6" name="Oval 105"/>
          <p:cNvSpPr/>
          <p:nvPr/>
        </p:nvSpPr>
        <p:spPr>
          <a:xfrm>
            <a:off x="3153712" y="5532870"/>
            <a:ext cx="72008" cy="72008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7" name="Oval 106"/>
          <p:cNvSpPr/>
          <p:nvPr/>
        </p:nvSpPr>
        <p:spPr>
          <a:xfrm>
            <a:off x="5885724" y="5536045"/>
            <a:ext cx="72008" cy="72008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108" name="Straight Arrow Connector 107"/>
          <p:cNvCxnSpPr/>
          <p:nvPr/>
        </p:nvCxnSpPr>
        <p:spPr>
          <a:xfrm flipH="1">
            <a:off x="5919582" y="5558434"/>
            <a:ext cx="2146" cy="293710"/>
          </a:xfrm>
          <a:prstGeom prst="straightConnector1">
            <a:avLst/>
          </a:prstGeom>
          <a:ln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/>
          <p:nvPr/>
        </p:nvCxnSpPr>
        <p:spPr>
          <a:xfrm flipH="1">
            <a:off x="3183615" y="5558098"/>
            <a:ext cx="2146" cy="293710"/>
          </a:xfrm>
          <a:prstGeom prst="straightConnector1">
            <a:avLst/>
          </a:prstGeom>
          <a:ln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653232" y="1412776"/>
            <a:ext cx="4009431" cy="523220"/>
          </a:xfrm>
          <a:prstGeom prst="rect">
            <a:avLst/>
          </a:prstGeom>
          <a:solidFill>
            <a:srgbClr val="EFC1FF"/>
          </a:solidFill>
          <a:ln>
            <a:prstDash val="lgDash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แผนผังแสดงหลักการซ่อมแซมเบื้องต้น</a:t>
            </a:r>
            <a:endParaRPr lang="th-TH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04448" y="6453336"/>
            <a:ext cx="533400" cy="381000"/>
          </a:xfrm>
        </p:spPr>
        <p:txBody>
          <a:bodyPr>
            <a:normAutofit/>
          </a:bodyPr>
          <a:lstStyle/>
          <a:p>
            <a:fld id="{49D73BA2-B6CE-46F8-B499-BCC4D6853D73}" type="slidenum">
              <a:rPr lang="th-TH" sz="160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344</a:t>
            </a:fld>
            <a:endParaRPr lang="th-TH" sz="16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0" name="สี่เหลี่ยมผืนผ้า 13"/>
          <p:cNvSpPr/>
          <p:nvPr/>
        </p:nvSpPr>
        <p:spPr>
          <a:xfrm>
            <a:off x="19521" y="-13345"/>
            <a:ext cx="35443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0" cap="none" spc="0" normalizeH="0" baseline="0" noProof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ngsana New" pitchFamily="18" charset="-34"/>
                <a:ea typeface="Tahoma" pitchFamily="34" charset="0"/>
                <a:cs typeface="Angsana New" pitchFamily="18" charset="-34"/>
              </a:rPr>
              <a:t>2. ความรู้ทั่วไปเกี่ยวกับการซ่อมแซม</a:t>
            </a:r>
            <a:endParaRPr kumimoji="0" lang="th-TH" sz="2400" b="1" i="0" u="none" strike="noStrike" kern="0" cap="none" spc="0" normalizeH="0" baseline="0" noProof="0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Angsana New" pitchFamily="18" charset="-34"/>
              <a:ea typeface="Tahoma" pitchFamily="34" charset="0"/>
              <a:cs typeface="Angsana New" pitchFamily="18" charset="-34"/>
            </a:endParaRPr>
          </a:p>
        </p:txBody>
      </p:sp>
      <p:cxnSp>
        <p:nvCxnSpPr>
          <p:cNvPr id="4" name="ตัวเชื่อมต่อตรง 3"/>
          <p:cNvCxnSpPr>
            <a:stCxn id="30" idx="2"/>
          </p:cNvCxnSpPr>
          <p:nvPr/>
        </p:nvCxnSpPr>
        <p:spPr>
          <a:xfrm>
            <a:off x="4657948" y="1935996"/>
            <a:ext cx="0" cy="381058"/>
          </a:xfrm>
          <a:prstGeom prst="line">
            <a:avLst/>
          </a:prstGeom>
          <a:ln w="28575"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grpSp>
        <p:nvGrpSpPr>
          <p:cNvPr id="42" name="กลุ่ม 41"/>
          <p:cNvGrpSpPr/>
          <p:nvPr/>
        </p:nvGrpSpPr>
        <p:grpSpPr>
          <a:xfrm>
            <a:off x="251520" y="404664"/>
            <a:ext cx="4968552" cy="736848"/>
            <a:chOff x="251520" y="404664"/>
            <a:chExt cx="4968552" cy="736848"/>
          </a:xfrm>
        </p:grpSpPr>
        <p:sp>
          <p:nvSpPr>
            <p:cNvPr id="43" name="TextBox 42"/>
            <p:cNvSpPr txBox="1"/>
            <p:nvPr/>
          </p:nvSpPr>
          <p:spPr>
            <a:xfrm>
              <a:off x="645778" y="404664"/>
              <a:ext cx="45742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4000" b="1" dirty="0" smtClean="0">
                  <a:solidFill>
                    <a:sysClr val="windowText" lastClr="000000"/>
                  </a:solidFill>
                  <a:latin typeface="Angsana New" pitchFamily="18" charset="-34"/>
                  <a:cs typeface="Angsana New" pitchFamily="18" charset="-34"/>
                </a:rPr>
                <a:t>2.2 หลักการซ่อมแซมเบื้องต้น</a:t>
              </a:r>
              <a:endParaRPr lang="th-TH" sz="4000" b="1" dirty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45" name="ดาว 7 แฉก 39"/>
            <p:cNvSpPr/>
            <p:nvPr/>
          </p:nvSpPr>
          <p:spPr>
            <a:xfrm>
              <a:off x="251520" y="629072"/>
              <a:ext cx="379261" cy="360040"/>
            </a:xfrm>
            <a:prstGeom prst="star7">
              <a:avLst/>
            </a:prstGeom>
            <a:solidFill>
              <a:srgbClr val="33CC33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6" name="ดาว 7 แฉก 40"/>
            <p:cNvSpPr/>
            <p:nvPr/>
          </p:nvSpPr>
          <p:spPr>
            <a:xfrm>
              <a:off x="593550" y="961492"/>
              <a:ext cx="189631" cy="180020"/>
            </a:xfrm>
            <a:prstGeom prst="star7">
              <a:avLst/>
            </a:prstGeom>
            <a:solidFill>
              <a:srgbClr val="33CC33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cxnSp>
          <p:nvCxnSpPr>
            <p:cNvPr id="47" name="ตัวเชื่อมต่อตรง 46"/>
            <p:cNvCxnSpPr/>
            <p:nvPr/>
          </p:nvCxnSpPr>
          <p:spPr>
            <a:xfrm>
              <a:off x="899592" y="1052736"/>
              <a:ext cx="4176464" cy="22361"/>
            </a:xfrm>
            <a:prstGeom prst="line">
              <a:avLst/>
            </a:prstGeom>
            <a:ln w="38100">
              <a:solidFill>
                <a:srgbClr val="33CC33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90496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5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125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25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" accel="100000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5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2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2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2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2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2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25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25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25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25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25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25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25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7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0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3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6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67" grpId="0" animBg="1"/>
      <p:bldP spid="65" grpId="0" animBg="1"/>
      <p:bldP spid="64" grpId="0" animBg="1"/>
      <p:bldP spid="3" grpId="0" animBg="1"/>
      <p:bldP spid="81" grpId="0" animBg="1"/>
      <p:bldP spid="96" grpId="0" animBg="1"/>
      <p:bldP spid="112" grpId="0" animBg="1"/>
      <p:bldP spid="48" grpId="0" animBg="1"/>
      <p:bldP spid="49" grpId="0" animBg="1"/>
      <p:bldP spid="9" grpId="0"/>
      <p:bldP spid="51" grpId="0"/>
      <p:bldP spid="86" grpId="0" animBg="1"/>
      <p:bldP spid="87" grpId="0" animBg="1"/>
      <p:bldP spid="90" grpId="0" animBg="1"/>
      <p:bldP spid="91" grpId="0" animBg="1"/>
      <p:bldP spid="94" grpId="0" animBg="1"/>
      <p:bldP spid="95" grpId="0" animBg="1"/>
      <p:bldP spid="100" grpId="0" animBg="1"/>
      <p:bldP spid="101" grpId="0" animBg="1"/>
      <p:bldP spid="106" grpId="0" animBg="1"/>
      <p:bldP spid="107" grpId="0" animBg="1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1520" y="1253078"/>
            <a:ext cx="3086646" cy="858068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1. หาสาเหตุของการชำรุด/</a:t>
            </a:r>
          </a:p>
          <a:p>
            <a:r>
              <a:rPr lang="th-TH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    สาเหตุที่ขัดข้อง</a:t>
            </a:r>
            <a:endParaRPr lang="th-TH" b="1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1520" y="3194973"/>
            <a:ext cx="3086646" cy="434708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2. ศึกษาวิธีการซ่อมแซม</a:t>
            </a:r>
            <a:endParaRPr lang="th-TH" b="1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1520" y="4275093"/>
            <a:ext cx="3086646" cy="434708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3. วางแผนในการซ่อมแซม</a:t>
            </a:r>
            <a:endParaRPr lang="th-TH" b="1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66982" y="1253078"/>
            <a:ext cx="4891993" cy="1815882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thaiDist"/>
            <a:r>
              <a:rPr lang="th-TH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การชำรุดของอุปกรณ์ เครื่องมือ และเครื่องใช้ ส่วนใหญ่เกิดจากการใช้งานเป็นเวลานาน ๆ ทำให้เกิดการเสื่อมสภาพ เมื่อชำรุดควรหยุดใช้ทันที และตรวจสอบสาเหตุเบื้องต้นว่าเกิดจากอะไร</a:t>
            </a:r>
            <a:endParaRPr lang="th-TH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66982" y="3194973"/>
            <a:ext cx="4891993" cy="954107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thaiDist"/>
            <a:r>
              <a:rPr lang="th-TH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ควรศึกษาและหาวิธีการแก้ไขเบื้องต้นเพื่อที่จะซ่อมแซมได้ถูกวิธี</a:t>
            </a:r>
            <a:endParaRPr lang="th-TH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66982" y="4275093"/>
            <a:ext cx="4891993" cy="954107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thaiDist"/>
            <a:r>
              <a:rPr lang="th-TH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ควรมีการวางแผนในการซ่อมแซมตามขั้นตอนกระบวนการทำงาน</a:t>
            </a:r>
            <a:endParaRPr lang="th-TH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Chevron 3"/>
          <p:cNvSpPr/>
          <p:nvPr/>
        </p:nvSpPr>
        <p:spPr>
          <a:xfrm>
            <a:off x="3405623" y="1503775"/>
            <a:ext cx="384800" cy="450051"/>
          </a:xfrm>
          <a:prstGeom prst="chevron">
            <a:avLst/>
          </a:prstGeom>
          <a:solidFill>
            <a:schemeClr val="tx1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3410757" y="3194972"/>
            <a:ext cx="384800" cy="450051"/>
          </a:xfrm>
          <a:prstGeom prst="chevron">
            <a:avLst/>
          </a:prstGeom>
          <a:solidFill>
            <a:schemeClr val="tx1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>
              <a:solidFill>
                <a:schemeClr val="tx1"/>
              </a:solidFill>
            </a:endParaRPr>
          </a:p>
        </p:txBody>
      </p:sp>
      <p:sp>
        <p:nvSpPr>
          <p:cNvPr id="15" name="Chevron 14"/>
          <p:cNvSpPr/>
          <p:nvPr/>
        </p:nvSpPr>
        <p:spPr>
          <a:xfrm>
            <a:off x="3405623" y="4275092"/>
            <a:ext cx="384800" cy="450051"/>
          </a:xfrm>
          <a:prstGeom prst="chevron">
            <a:avLst/>
          </a:prstGeom>
          <a:solidFill>
            <a:schemeClr val="tx1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>
              <a:solidFill>
                <a:schemeClr val="tx1"/>
              </a:solidFill>
            </a:endParaRPr>
          </a:p>
        </p:txBody>
      </p:sp>
      <p:sp>
        <p:nvSpPr>
          <p:cNvPr id="1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47112" y="6453336"/>
            <a:ext cx="533400" cy="381000"/>
          </a:xfrm>
        </p:spPr>
        <p:txBody>
          <a:bodyPr>
            <a:normAutofit/>
          </a:bodyPr>
          <a:lstStyle/>
          <a:p>
            <a:fld id="{49D73BA2-B6CE-46F8-B499-BCC4D6853D73}" type="slidenum">
              <a:rPr lang="th-TH" sz="160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345</a:t>
            </a:fld>
            <a:endParaRPr lang="th-TH" sz="16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3" name="สี่เหลี่ยมผืนผ้า 13"/>
          <p:cNvSpPr/>
          <p:nvPr/>
        </p:nvSpPr>
        <p:spPr>
          <a:xfrm>
            <a:off x="19521" y="-13345"/>
            <a:ext cx="66092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0" cap="none" spc="0" normalizeH="0" baseline="0" noProof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ngsana New" pitchFamily="18" charset="-34"/>
                <a:ea typeface="Tahoma" pitchFamily="34" charset="0"/>
                <a:cs typeface="Angsana New" pitchFamily="18" charset="-34"/>
              </a:rPr>
              <a:t>2. ความรู้ทั่วไปเกี่ยวกับการซ่อมแซม</a:t>
            </a:r>
            <a:endParaRPr kumimoji="0" lang="th-TH" sz="2400" b="1" i="0" u="none" strike="noStrike" kern="0" cap="none" spc="0" normalizeH="0" baseline="0" noProof="0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Angsana New" pitchFamily="18" charset="-34"/>
              <a:ea typeface="Tahoma" pitchFamily="34" charset="0"/>
              <a:cs typeface="Angsana New" pitchFamily="18" charset="-34"/>
            </a:endParaRPr>
          </a:p>
        </p:txBody>
      </p:sp>
      <p:sp>
        <p:nvSpPr>
          <p:cNvPr id="17" name="Rectangle 14"/>
          <p:cNvSpPr/>
          <p:nvPr/>
        </p:nvSpPr>
        <p:spPr>
          <a:xfrm>
            <a:off x="259468" y="5356373"/>
            <a:ext cx="3081584" cy="96319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r>
              <a:rPr lang="th-TH" b="1" spc="-20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4. เลือกใช้อุปกรณ์และเครื่องมือ</a:t>
            </a:r>
          </a:p>
          <a:p>
            <a:pPr algn="thaiDist"/>
            <a:r>
              <a:rPr lang="th-TH" b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   ให้เหมาะสม</a:t>
            </a:r>
            <a:endParaRPr lang="th-TH" b="1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66983" y="5356373"/>
            <a:ext cx="4891992" cy="1384995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thaiDist"/>
            <a:r>
              <a:rPr lang="th-TH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เมื่อวางแผนการซ่อมแซมแล้ว ควรเลือกใช้อุปกรณ์และเครื่องมือให้เหมาะสมกับงานซ่อมแซมนั้น ๆ ด้วย</a:t>
            </a:r>
            <a:endParaRPr lang="th-TH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9" name="Chevron 15"/>
          <p:cNvSpPr/>
          <p:nvPr/>
        </p:nvSpPr>
        <p:spPr>
          <a:xfrm>
            <a:off x="3405623" y="5607070"/>
            <a:ext cx="384800" cy="450051"/>
          </a:xfrm>
          <a:prstGeom prst="chevron">
            <a:avLst/>
          </a:prstGeom>
          <a:solidFill>
            <a:schemeClr val="tx1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grpSp>
        <p:nvGrpSpPr>
          <p:cNvPr id="21" name="กลุ่ม 20"/>
          <p:cNvGrpSpPr/>
          <p:nvPr/>
        </p:nvGrpSpPr>
        <p:grpSpPr>
          <a:xfrm>
            <a:off x="251520" y="404664"/>
            <a:ext cx="4968552" cy="736848"/>
            <a:chOff x="251520" y="404664"/>
            <a:chExt cx="4968552" cy="736848"/>
          </a:xfrm>
        </p:grpSpPr>
        <p:sp>
          <p:nvSpPr>
            <p:cNvPr id="22" name="TextBox 21"/>
            <p:cNvSpPr txBox="1"/>
            <p:nvPr/>
          </p:nvSpPr>
          <p:spPr>
            <a:xfrm>
              <a:off x="645778" y="404664"/>
              <a:ext cx="45742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4000" b="1" dirty="0" smtClean="0">
                  <a:solidFill>
                    <a:sysClr val="windowText" lastClr="000000"/>
                  </a:solidFill>
                  <a:latin typeface="Angsana New" pitchFamily="18" charset="-34"/>
                  <a:cs typeface="Angsana New" pitchFamily="18" charset="-34"/>
                </a:rPr>
                <a:t>2.2 หลักการซ่อมแซมเบื้องต้น</a:t>
              </a:r>
              <a:endParaRPr lang="th-TH" sz="4000" b="1" dirty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23" name="ดาว 7 แฉก 39"/>
            <p:cNvSpPr/>
            <p:nvPr/>
          </p:nvSpPr>
          <p:spPr>
            <a:xfrm>
              <a:off x="251520" y="629072"/>
              <a:ext cx="379261" cy="360040"/>
            </a:xfrm>
            <a:prstGeom prst="star7">
              <a:avLst/>
            </a:prstGeom>
            <a:solidFill>
              <a:srgbClr val="33CC33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4" name="ดาว 7 แฉก 40"/>
            <p:cNvSpPr/>
            <p:nvPr/>
          </p:nvSpPr>
          <p:spPr>
            <a:xfrm>
              <a:off x="593550" y="961492"/>
              <a:ext cx="189631" cy="180020"/>
            </a:xfrm>
            <a:prstGeom prst="star7">
              <a:avLst/>
            </a:prstGeom>
            <a:solidFill>
              <a:srgbClr val="33CC33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cxnSp>
          <p:nvCxnSpPr>
            <p:cNvPr id="25" name="ตัวเชื่อมต่อตรง 24"/>
            <p:cNvCxnSpPr/>
            <p:nvPr/>
          </p:nvCxnSpPr>
          <p:spPr>
            <a:xfrm>
              <a:off x="899592" y="1052736"/>
              <a:ext cx="4176464" cy="22361"/>
            </a:xfrm>
            <a:prstGeom prst="line">
              <a:avLst/>
            </a:prstGeom>
            <a:ln w="38100">
              <a:solidFill>
                <a:srgbClr val="33CC33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4773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5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125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37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37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37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0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37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3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2" grpId="0" animBg="1"/>
      <p:bldP spid="11" grpId="0" animBg="1"/>
      <p:bldP spid="12" grpId="0" animBg="1"/>
      <p:bldP spid="4" grpId="0" animBg="1"/>
      <p:bldP spid="14" grpId="0" animBg="1"/>
      <p:bldP spid="15" grpId="0" animBg="1"/>
      <p:bldP spid="17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320965" y="1326957"/>
            <a:ext cx="3081584" cy="954107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r>
              <a:rPr lang="th-TH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5. ลงมือซ่อมแซมอุปกรณ์และ</a:t>
            </a:r>
          </a:p>
          <a:p>
            <a:pPr algn="thaiDist"/>
            <a:r>
              <a:rPr lang="th-TH" b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   เครื่องมือตามแผนที่วางไว้</a:t>
            </a:r>
            <a:endParaRPr lang="th-TH" b="1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20965" y="2404045"/>
            <a:ext cx="3081584" cy="954107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r>
              <a:rPr lang="th-TH" b="1" spc="-20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6. ตรวจสอบอุปกรณ์ เครื่องมือ</a:t>
            </a:r>
          </a:p>
          <a:p>
            <a:pPr algn="thaiDist"/>
            <a:r>
              <a:rPr lang="th-TH" b="1" spc="-2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b="1" spc="-20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  และเครื่องใช้ก่อนนำไปใช้งาน</a:t>
            </a:r>
            <a:endParaRPr lang="th-TH" b="1" spc="-20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28480" y="1328461"/>
            <a:ext cx="4891992" cy="523221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thaiDist"/>
            <a:r>
              <a:rPr lang="th-TH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เป็นการลงมือปฏิบัติงานตามลำดับขั้นตอน</a:t>
            </a:r>
            <a:endParaRPr lang="th-TH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928480" y="2404045"/>
            <a:ext cx="4891992" cy="1384995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thaiDist"/>
            <a:r>
              <a:rPr lang="th-TH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ก่อนจะนำอุปกรณ์ เครื่องมือ และเครื่องใช้ที่ซ่อมแซมเรียบร้อยแล้วไปใช้งาน ควรตรวจสอบดูก่อนว่าประกอบอุปกรณ์ครบทุกชิ้นหรือไม่</a:t>
            </a:r>
            <a:endParaRPr lang="th-TH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7" name="Chevron 16"/>
          <p:cNvSpPr/>
          <p:nvPr/>
        </p:nvSpPr>
        <p:spPr>
          <a:xfrm>
            <a:off x="3472254" y="1365045"/>
            <a:ext cx="384800" cy="450051"/>
          </a:xfrm>
          <a:prstGeom prst="chevron">
            <a:avLst/>
          </a:prstGeom>
          <a:solidFill>
            <a:schemeClr val="tx1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>
              <a:solidFill>
                <a:schemeClr val="tx1"/>
              </a:solidFill>
            </a:endParaRPr>
          </a:p>
        </p:txBody>
      </p:sp>
      <p:sp>
        <p:nvSpPr>
          <p:cNvPr id="18" name="Chevron 17"/>
          <p:cNvSpPr/>
          <p:nvPr/>
        </p:nvSpPr>
        <p:spPr>
          <a:xfrm>
            <a:off x="3467120" y="2656072"/>
            <a:ext cx="384800" cy="450051"/>
          </a:xfrm>
          <a:prstGeom prst="chevron">
            <a:avLst/>
          </a:prstGeom>
          <a:solidFill>
            <a:schemeClr val="tx1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>
              <a:solidFill>
                <a:schemeClr val="tx1"/>
              </a:solidFill>
            </a:endParaRPr>
          </a:p>
        </p:txBody>
      </p:sp>
      <p:sp>
        <p:nvSpPr>
          <p:cNvPr id="2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04448" y="6453336"/>
            <a:ext cx="533400" cy="381000"/>
          </a:xfrm>
        </p:spPr>
        <p:txBody>
          <a:bodyPr>
            <a:normAutofit/>
          </a:bodyPr>
          <a:lstStyle/>
          <a:p>
            <a:fld id="{49D73BA2-B6CE-46F8-B499-BCC4D6853D73}" type="slidenum">
              <a:rPr lang="th-TH" sz="160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346</a:t>
            </a:fld>
            <a:endParaRPr lang="th-TH" sz="16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1" name="สี่เหลี่ยมผืนผ้า 13"/>
          <p:cNvSpPr/>
          <p:nvPr/>
        </p:nvSpPr>
        <p:spPr>
          <a:xfrm>
            <a:off x="19521" y="-13345"/>
            <a:ext cx="66092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0" cap="none" spc="0" normalizeH="0" baseline="0" noProof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ngsana New" pitchFamily="18" charset="-34"/>
                <a:ea typeface="Tahoma" pitchFamily="34" charset="0"/>
                <a:cs typeface="Angsana New" pitchFamily="18" charset="-34"/>
              </a:rPr>
              <a:t>2. ความรู้ทั่วไปเกี่ยวกับการซ่อมแซม</a:t>
            </a:r>
            <a:endParaRPr kumimoji="0" lang="th-TH" sz="2400" b="1" i="0" u="none" strike="noStrike" kern="0" cap="none" spc="0" normalizeH="0" baseline="0" noProof="0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Angsana New" pitchFamily="18" charset="-34"/>
              <a:ea typeface="Tahoma" pitchFamily="34" charset="0"/>
              <a:cs typeface="Angsana New" pitchFamily="18" charset="-34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8285" y="3798422"/>
            <a:ext cx="4019939" cy="30149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2" name="กลุ่ม 11"/>
          <p:cNvGrpSpPr/>
          <p:nvPr/>
        </p:nvGrpSpPr>
        <p:grpSpPr>
          <a:xfrm>
            <a:off x="251520" y="404664"/>
            <a:ext cx="4968552" cy="736848"/>
            <a:chOff x="251520" y="404664"/>
            <a:chExt cx="4968552" cy="736848"/>
          </a:xfrm>
        </p:grpSpPr>
        <p:sp>
          <p:nvSpPr>
            <p:cNvPr id="15" name="TextBox 14"/>
            <p:cNvSpPr txBox="1"/>
            <p:nvPr/>
          </p:nvSpPr>
          <p:spPr>
            <a:xfrm>
              <a:off x="645778" y="404664"/>
              <a:ext cx="45742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4000" b="1" dirty="0" smtClean="0">
                  <a:solidFill>
                    <a:sysClr val="windowText" lastClr="000000"/>
                  </a:solidFill>
                  <a:latin typeface="Angsana New" pitchFamily="18" charset="-34"/>
                  <a:cs typeface="Angsana New" pitchFamily="18" charset="-34"/>
                </a:rPr>
                <a:t>2.2 หลักการซ่อมแซมเบื้องต้น</a:t>
              </a:r>
              <a:endParaRPr lang="th-TH" sz="4000" b="1" dirty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16" name="ดาว 7 แฉก 39"/>
            <p:cNvSpPr/>
            <p:nvPr/>
          </p:nvSpPr>
          <p:spPr>
            <a:xfrm>
              <a:off x="251520" y="629072"/>
              <a:ext cx="379261" cy="360040"/>
            </a:xfrm>
            <a:prstGeom prst="star7">
              <a:avLst/>
            </a:prstGeom>
            <a:solidFill>
              <a:srgbClr val="33CC33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9" name="ดาว 7 แฉก 40"/>
            <p:cNvSpPr/>
            <p:nvPr/>
          </p:nvSpPr>
          <p:spPr>
            <a:xfrm>
              <a:off x="593550" y="961492"/>
              <a:ext cx="189631" cy="180020"/>
            </a:xfrm>
            <a:prstGeom prst="star7">
              <a:avLst/>
            </a:prstGeom>
            <a:solidFill>
              <a:srgbClr val="33CC33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cxnSp>
          <p:nvCxnSpPr>
            <p:cNvPr id="23" name="ตัวเชื่อมต่อตรง 22"/>
            <p:cNvCxnSpPr/>
            <p:nvPr/>
          </p:nvCxnSpPr>
          <p:spPr>
            <a:xfrm>
              <a:off x="899592" y="1052736"/>
              <a:ext cx="4176464" cy="22361"/>
            </a:xfrm>
            <a:prstGeom prst="line">
              <a:avLst/>
            </a:prstGeom>
            <a:ln w="38100">
              <a:solidFill>
                <a:srgbClr val="33CC33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30929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5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125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37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37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22" grpId="0" animBg="1"/>
      <p:bldP spid="24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47112" y="6504384"/>
            <a:ext cx="533400" cy="381000"/>
          </a:xfrm>
        </p:spPr>
        <p:txBody>
          <a:bodyPr>
            <a:normAutofit/>
          </a:bodyPr>
          <a:lstStyle/>
          <a:p>
            <a:fld id="{49D73BA2-B6CE-46F8-B499-BCC4D6853D73}" type="slidenum">
              <a:rPr lang="th-TH" sz="160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347</a:t>
            </a:fld>
            <a:endParaRPr lang="th-TH" sz="16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6" name="สี่เหลี่ยมผืนผ้ามุมมน 2"/>
          <p:cNvSpPr/>
          <p:nvPr/>
        </p:nvSpPr>
        <p:spPr>
          <a:xfrm>
            <a:off x="611560" y="1169661"/>
            <a:ext cx="7920880" cy="594647"/>
          </a:xfrm>
          <a:prstGeom prst="roundRect">
            <a:avLst/>
          </a:prstGeom>
          <a:solidFill>
            <a:schemeClr val="accent5"/>
          </a:solidFill>
          <a:ln w="1905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t"/>
          <a:lstStyle/>
          <a:p>
            <a:pPr algn="ctr"/>
            <a:r>
              <a:rPr lang="th-TH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ข้อควรระวังและสิ่งที่ควรปฏิบัติในการซ่อมแซมเครื่องใช้ไฟฟ้า</a:t>
            </a:r>
          </a:p>
        </p:txBody>
      </p:sp>
      <p:sp>
        <p:nvSpPr>
          <p:cNvPr id="6" name="สี่เหลี่ยมผืนผ้า 13"/>
          <p:cNvSpPr/>
          <p:nvPr/>
        </p:nvSpPr>
        <p:spPr>
          <a:xfrm>
            <a:off x="19521" y="-13345"/>
            <a:ext cx="66092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0" cap="none" spc="0" normalizeH="0" baseline="0" noProof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ngsana New" pitchFamily="18" charset="-34"/>
                <a:ea typeface="Tahoma" pitchFamily="34" charset="0"/>
                <a:cs typeface="Angsana New" pitchFamily="18" charset="-34"/>
              </a:rPr>
              <a:t>2. ความรู้ทั่วไปเกี่ยวกับการซ่อมแซม</a:t>
            </a:r>
            <a:endParaRPr kumimoji="0" lang="th-TH" sz="2400" b="1" i="0" u="none" strike="noStrike" kern="0" cap="none" spc="0" normalizeH="0" baseline="0" noProof="0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Angsana New" pitchFamily="18" charset="-34"/>
              <a:ea typeface="Tahoma" pitchFamily="34" charset="0"/>
              <a:cs typeface="Angsana New" pitchFamily="18" charset="-34"/>
            </a:endParaRPr>
          </a:p>
        </p:txBody>
      </p:sp>
      <p:sp>
        <p:nvSpPr>
          <p:cNvPr id="8" name="ลูกศรซ้าย 7"/>
          <p:cNvSpPr/>
          <p:nvPr/>
        </p:nvSpPr>
        <p:spPr>
          <a:xfrm rot="10800000">
            <a:off x="1856186" y="5257463"/>
            <a:ext cx="1851718" cy="576643"/>
          </a:xfrm>
          <a:prstGeom prst="leftArrow">
            <a:avLst>
              <a:gd name="adj1" fmla="val 60000"/>
              <a:gd name="adj2" fmla="val 50000"/>
            </a:avLst>
          </a:prstGeom>
          <a:solidFill>
            <a:srgbClr val="FF6600"/>
          </a:solidFill>
          <a:ln>
            <a:solidFill>
              <a:schemeClr val="tx1"/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-152400" extrusionH="63500" prstMaterial="matte">
            <a:bevelT w="25400" h="6350" prst="relaxedInset"/>
            <a:contourClr>
              <a:schemeClr val="bg1"/>
            </a:contourClr>
          </a:sp3d>
        </p:spPr>
        <p:style>
          <a:lnRef idx="0">
            <a:scrgbClr r="0" g="0" b="0"/>
          </a:lnRef>
          <a:fillRef idx="1">
            <a:scrgbClr r="0" g="0" b="0"/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9" name="กลุ่ม 8"/>
          <p:cNvGrpSpPr/>
          <p:nvPr/>
        </p:nvGrpSpPr>
        <p:grpSpPr>
          <a:xfrm>
            <a:off x="816536" y="4638232"/>
            <a:ext cx="2079299" cy="1815104"/>
            <a:chOff x="409477" y="2902232"/>
            <a:chExt cx="2079299" cy="1815104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6" name="สี่เหลี่ยมผืนผ้ามุมมน 25"/>
            <p:cNvSpPr/>
            <p:nvPr/>
          </p:nvSpPr>
          <p:spPr>
            <a:xfrm>
              <a:off x="409477" y="2902232"/>
              <a:ext cx="2079299" cy="1815104"/>
            </a:xfrm>
            <a:prstGeom prst="roundRect">
              <a:avLst>
                <a:gd name="adj" fmla="val 10000"/>
              </a:avLst>
            </a:prstGeom>
            <a:solidFill>
              <a:srgbClr val="FF6600"/>
            </a:solidFill>
            <a:ln>
              <a:solidFill>
                <a:schemeClr val="tx1"/>
              </a:solidFill>
            </a:ln>
            <a:sp3d prstMaterial="plastic">
              <a:bevelT w="127000" h="25400" prst="relaxedInset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สี่เหลี่ยมผืนผ้ามุมมน 7"/>
            <p:cNvSpPr/>
            <p:nvPr/>
          </p:nvSpPr>
          <p:spPr>
            <a:xfrm>
              <a:off x="462640" y="2955395"/>
              <a:ext cx="1972973" cy="170877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defTabSz="1244600">
                <a:spcBef>
                  <a:spcPct val="0"/>
                </a:spcBef>
              </a:pPr>
              <a:r>
                <a:rPr lang="th-TH" sz="2800" kern="1200" dirty="0" smtClean="0">
                  <a:solidFill>
                    <a:sysClr val="windowText" lastClr="000000"/>
                  </a:solidFill>
                  <a:latin typeface="Angsana New" pitchFamily="18" charset="-34"/>
                  <a:cs typeface="Angsana New" pitchFamily="18" charset="-34"/>
                </a:rPr>
                <a:t>1. ก่อนซ่อมแซม</a:t>
              </a:r>
            </a:p>
            <a:p>
              <a:pPr lvl="0" defTabSz="1244600">
                <a:spcBef>
                  <a:spcPct val="0"/>
                </a:spcBef>
              </a:pPr>
              <a:r>
                <a:rPr lang="th-TH" sz="2800" kern="1200" dirty="0" smtClean="0">
                  <a:solidFill>
                    <a:sysClr val="windowText" lastClr="000000"/>
                  </a:solidFill>
                  <a:latin typeface="Angsana New" pitchFamily="18" charset="-34"/>
                  <a:cs typeface="Angsana New" pitchFamily="18" charset="-34"/>
                </a:rPr>
                <a:t>    ทุกครั้งต้อง    </a:t>
              </a:r>
            </a:p>
            <a:p>
              <a:pPr lvl="0" defTabSz="1244600">
                <a:spcBef>
                  <a:spcPct val="0"/>
                </a:spcBef>
              </a:pPr>
              <a:r>
                <a:rPr lang="th-TH" dirty="0">
                  <a:solidFill>
                    <a:sysClr val="windowText" lastClr="000000"/>
                  </a:solidFill>
                  <a:latin typeface="Angsana New" pitchFamily="18" charset="-34"/>
                  <a:cs typeface="Angsana New" pitchFamily="18" charset="-34"/>
                </a:rPr>
                <a:t> </a:t>
              </a:r>
              <a:r>
                <a:rPr lang="th-TH" dirty="0" smtClean="0">
                  <a:solidFill>
                    <a:sysClr val="windowText" lastClr="000000"/>
                  </a:solidFill>
                  <a:latin typeface="Angsana New" pitchFamily="18" charset="-34"/>
                  <a:cs typeface="Angsana New" pitchFamily="18" charset="-34"/>
                </a:rPr>
                <a:t>   </a:t>
              </a:r>
              <a:r>
                <a:rPr lang="th-TH" sz="2800" kern="1200" dirty="0" smtClean="0">
                  <a:solidFill>
                    <a:sysClr val="windowText" lastClr="000000"/>
                  </a:solidFill>
                  <a:latin typeface="Angsana New" pitchFamily="18" charset="-34"/>
                  <a:cs typeface="Angsana New" pitchFamily="18" charset="-34"/>
                </a:rPr>
                <a:t>ถอดปลั๊กออก</a:t>
              </a:r>
            </a:p>
            <a:p>
              <a:pPr lvl="0" defTabSz="1244600">
                <a:spcBef>
                  <a:spcPct val="0"/>
                </a:spcBef>
              </a:pPr>
              <a:r>
                <a:rPr lang="th-TH" dirty="0">
                  <a:solidFill>
                    <a:sysClr val="windowText" lastClr="000000"/>
                  </a:solidFill>
                  <a:latin typeface="Angsana New" pitchFamily="18" charset="-34"/>
                  <a:cs typeface="Angsana New" pitchFamily="18" charset="-34"/>
                </a:rPr>
                <a:t> </a:t>
              </a:r>
              <a:r>
                <a:rPr lang="th-TH" dirty="0" smtClean="0">
                  <a:solidFill>
                    <a:sysClr val="windowText" lastClr="000000"/>
                  </a:solidFill>
                  <a:latin typeface="Angsana New" pitchFamily="18" charset="-34"/>
                  <a:cs typeface="Angsana New" pitchFamily="18" charset="-34"/>
                </a:rPr>
                <a:t>   </a:t>
              </a:r>
              <a:r>
                <a:rPr lang="th-TH" sz="2800" kern="1200" dirty="0" smtClean="0">
                  <a:solidFill>
                    <a:sysClr val="windowText" lastClr="000000"/>
                  </a:solidFill>
                  <a:latin typeface="Angsana New" pitchFamily="18" charset="-34"/>
                  <a:cs typeface="Angsana New" pitchFamily="18" charset="-34"/>
                </a:rPr>
                <a:t>ให้เรียบร้อย</a:t>
              </a:r>
              <a:endParaRPr lang="th-TH" sz="2800" kern="1200" dirty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</p:grpSp>
      <p:sp>
        <p:nvSpPr>
          <p:cNvPr id="10" name="ลูกศรซ้าย 9"/>
          <p:cNvSpPr/>
          <p:nvPr/>
        </p:nvSpPr>
        <p:spPr>
          <a:xfrm rot="13500000">
            <a:off x="2089064" y="3794291"/>
            <a:ext cx="1851718" cy="576643"/>
          </a:xfrm>
          <a:prstGeom prst="leftArrow">
            <a:avLst>
              <a:gd name="adj1" fmla="val 60000"/>
              <a:gd name="adj2" fmla="val 50000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-152400" extrusionH="63500" prstMaterial="matte">
            <a:bevelT w="25400" h="6350" prst="relaxedInset"/>
            <a:contourClr>
              <a:schemeClr val="bg1"/>
            </a:contourClr>
          </a:sp3d>
        </p:spPr>
        <p:style>
          <a:lnRef idx="0">
            <a:scrgbClr r="0" g="0" b="0"/>
          </a:lnRef>
          <a:fillRef idx="1">
            <a:scrgbClr r="0" g="0" b="0"/>
          </a:fillRef>
          <a:effectRef idx="2">
            <a:schemeClr val="accent5">
              <a:hueOff val="986058"/>
              <a:satOff val="-17414"/>
              <a:lumOff val="8432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1" name="กลุ่ม 10"/>
          <p:cNvGrpSpPr/>
          <p:nvPr/>
        </p:nvGrpSpPr>
        <p:grpSpPr>
          <a:xfrm>
            <a:off x="1176576" y="2602884"/>
            <a:ext cx="2223315" cy="1650095"/>
            <a:chOff x="1279705" y="801315"/>
            <a:chExt cx="2079299" cy="1815104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4" name="สี่เหลี่ยมผืนผ้ามุมมน 23"/>
            <p:cNvSpPr/>
            <p:nvPr/>
          </p:nvSpPr>
          <p:spPr>
            <a:xfrm>
              <a:off x="1279705" y="801315"/>
              <a:ext cx="2079299" cy="1815104"/>
            </a:xfrm>
            <a:prstGeom prst="roundRect">
              <a:avLst>
                <a:gd name="adj" fmla="val 10000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sp3d prstMaterial="plastic">
              <a:bevelT w="127000" h="25400" prst="relaxedInset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accent5">
                <a:hueOff val="986058"/>
                <a:satOff val="-17414"/>
                <a:lumOff val="843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สี่เหลี่ยมผืนผ้ามุมมน 10"/>
            <p:cNvSpPr/>
            <p:nvPr/>
          </p:nvSpPr>
          <p:spPr>
            <a:xfrm>
              <a:off x="1332868" y="854478"/>
              <a:ext cx="1972973" cy="170877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defTabSz="1244600">
                <a:spcBef>
                  <a:spcPct val="0"/>
                </a:spcBef>
              </a:pPr>
              <a:r>
                <a:rPr lang="th-TH" sz="2800" kern="1200" spc="-40" dirty="0" smtClean="0">
                  <a:solidFill>
                    <a:sysClr val="windowText" lastClr="000000"/>
                  </a:solidFill>
                  <a:latin typeface="Angsana New" pitchFamily="18" charset="-34"/>
                  <a:cs typeface="Angsana New" pitchFamily="18" charset="-34"/>
                </a:rPr>
                <a:t>2. ศึกษาส่วนประกอบ   </a:t>
              </a:r>
            </a:p>
            <a:p>
              <a:pPr lvl="0" defTabSz="1244600">
                <a:spcBef>
                  <a:spcPct val="0"/>
                </a:spcBef>
              </a:pPr>
              <a:r>
                <a:rPr lang="th-TH" spc="-40" dirty="0">
                  <a:solidFill>
                    <a:sysClr val="windowText" lastClr="000000"/>
                  </a:solidFill>
                  <a:latin typeface="Angsana New" pitchFamily="18" charset="-34"/>
                  <a:cs typeface="Angsana New" pitchFamily="18" charset="-34"/>
                </a:rPr>
                <a:t> </a:t>
              </a:r>
              <a:r>
                <a:rPr lang="th-TH" spc="-40" dirty="0" smtClean="0">
                  <a:solidFill>
                    <a:sysClr val="windowText" lastClr="000000"/>
                  </a:solidFill>
                  <a:latin typeface="Angsana New" pitchFamily="18" charset="-34"/>
                  <a:cs typeface="Angsana New" pitchFamily="18" charset="-34"/>
                </a:rPr>
                <a:t>   </a:t>
              </a:r>
              <a:r>
                <a:rPr lang="th-TH" sz="2800" kern="1200" spc="-30" dirty="0" smtClean="0">
                  <a:solidFill>
                    <a:sysClr val="windowText" lastClr="000000"/>
                  </a:solidFill>
                  <a:latin typeface="Angsana New" pitchFamily="18" charset="-34"/>
                  <a:cs typeface="Angsana New" pitchFamily="18" charset="-34"/>
                </a:rPr>
                <a:t>ให้เข้าใจ</a:t>
              </a:r>
              <a:endParaRPr lang="th-TH" sz="2800" kern="1200" spc="-30" dirty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</p:grpSp>
      <p:sp>
        <p:nvSpPr>
          <p:cNvPr id="12" name="ลูกศรซ้าย 11"/>
          <p:cNvSpPr/>
          <p:nvPr/>
        </p:nvSpPr>
        <p:spPr>
          <a:xfrm rot="16200000">
            <a:off x="3779109" y="3058426"/>
            <a:ext cx="1851718" cy="576643"/>
          </a:xfrm>
          <a:prstGeom prst="leftArrow">
            <a:avLst>
              <a:gd name="adj1" fmla="val 60000"/>
              <a:gd name="adj2" fmla="val 50000"/>
            </a:avLst>
          </a:prstGeom>
          <a:ln>
            <a:solidFill>
              <a:schemeClr val="tx1"/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-152400" extrusionH="63500" prstMaterial="matte">
            <a:bevelT w="25400" h="6350" prst="relaxedInset"/>
            <a:contourClr>
              <a:schemeClr val="bg1"/>
            </a:contourClr>
          </a:sp3d>
        </p:spPr>
        <p:style>
          <a:lnRef idx="0">
            <a:scrgbClr r="0" g="0" b="0"/>
          </a:lnRef>
          <a:fillRef idx="1">
            <a:schemeClr val="accent5">
              <a:hueOff val="1972116"/>
              <a:satOff val="-34828"/>
              <a:lumOff val="16863"/>
              <a:alphaOff val="0"/>
            </a:schemeClr>
          </a:fillRef>
          <a:effectRef idx="2">
            <a:schemeClr val="accent5">
              <a:hueOff val="1972116"/>
              <a:satOff val="-34828"/>
              <a:lumOff val="16863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3" name="กลุ่ม 12"/>
          <p:cNvGrpSpPr/>
          <p:nvPr/>
        </p:nvGrpSpPr>
        <p:grpSpPr>
          <a:xfrm>
            <a:off x="3665318" y="1850913"/>
            <a:ext cx="2079299" cy="1650095"/>
            <a:chOff x="3380622" y="-68912"/>
            <a:chExt cx="2079299" cy="1815104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2" name="สี่เหลี่ยมผืนผ้ามุมมน 21"/>
            <p:cNvSpPr/>
            <p:nvPr/>
          </p:nvSpPr>
          <p:spPr>
            <a:xfrm>
              <a:off x="3380622" y="-68912"/>
              <a:ext cx="2079299" cy="1815104"/>
            </a:xfrm>
            <a:prstGeom prst="roundRect">
              <a:avLst>
                <a:gd name="adj" fmla="val 10000"/>
              </a:avLst>
            </a:prstGeom>
            <a:ln>
              <a:solidFill>
                <a:schemeClr val="tx1"/>
              </a:solidFill>
            </a:ln>
            <a:sp3d prstMaterial="plastic">
              <a:bevelT w="127000" h="25400" prst="relaxedInset"/>
            </a:sp3d>
          </p:spPr>
          <p:style>
            <a:lnRef idx="0">
              <a:scrgbClr r="0" g="0" b="0"/>
            </a:lnRef>
            <a:fillRef idx="3">
              <a:schemeClr val="accent5">
                <a:hueOff val="1972116"/>
                <a:satOff val="-34828"/>
                <a:lumOff val="16863"/>
                <a:alphaOff val="0"/>
              </a:schemeClr>
            </a:fillRef>
            <a:effectRef idx="2">
              <a:schemeClr val="accent5">
                <a:hueOff val="1972116"/>
                <a:satOff val="-34828"/>
                <a:lumOff val="1686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สี่เหลี่ยมผืนผ้ามุมมน 13"/>
            <p:cNvSpPr/>
            <p:nvPr/>
          </p:nvSpPr>
          <p:spPr>
            <a:xfrm>
              <a:off x="3433785" y="-15749"/>
              <a:ext cx="1972973" cy="170877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defTabSz="1244600">
                <a:spcBef>
                  <a:spcPct val="0"/>
                </a:spcBef>
              </a:pPr>
              <a:r>
                <a:rPr lang="th-TH" sz="2800" kern="1200" dirty="0" smtClean="0">
                  <a:solidFill>
                    <a:sysClr val="windowText" lastClr="000000"/>
                  </a:solidFill>
                  <a:latin typeface="Angsana New" pitchFamily="18" charset="-34"/>
                  <a:cs typeface="Angsana New" pitchFamily="18" charset="-34"/>
                </a:rPr>
                <a:t>3. เตรียมอุปกรณ์</a:t>
              </a:r>
            </a:p>
            <a:p>
              <a:pPr lvl="0" defTabSz="1244600">
                <a:spcBef>
                  <a:spcPct val="0"/>
                </a:spcBef>
              </a:pPr>
              <a:r>
                <a:rPr lang="th-TH" dirty="0">
                  <a:solidFill>
                    <a:sysClr val="windowText" lastClr="000000"/>
                  </a:solidFill>
                  <a:latin typeface="Angsana New" pitchFamily="18" charset="-34"/>
                  <a:cs typeface="Angsana New" pitchFamily="18" charset="-34"/>
                </a:rPr>
                <a:t> </a:t>
              </a:r>
              <a:r>
                <a:rPr lang="th-TH" dirty="0" smtClean="0">
                  <a:solidFill>
                    <a:sysClr val="windowText" lastClr="000000"/>
                  </a:solidFill>
                  <a:latin typeface="Angsana New" pitchFamily="18" charset="-34"/>
                  <a:cs typeface="Angsana New" pitchFamily="18" charset="-34"/>
                </a:rPr>
                <a:t>   </a:t>
              </a:r>
              <a:r>
                <a:rPr lang="th-TH" sz="2800" kern="1200" dirty="0" smtClean="0">
                  <a:solidFill>
                    <a:sysClr val="windowText" lastClr="000000"/>
                  </a:solidFill>
                  <a:latin typeface="Angsana New" pitchFamily="18" charset="-34"/>
                  <a:cs typeface="Angsana New" pitchFamily="18" charset="-34"/>
                </a:rPr>
                <a:t>และเครื่องมือ</a:t>
              </a:r>
            </a:p>
            <a:p>
              <a:pPr lvl="0" defTabSz="1244600">
                <a:spcBef>
                  <a:spcPct val="0"/>
                </a:spcBef>
              </a:pPr>
              <a:r>
                <a:rPr lang="th-TH" dirty="0">
                  <a:solidFill>
                    <a:sysClr val="windowText" lastClr="000000"/>
                  </a:solidFill>
                  <a:latin typeface="Angsana New" pitchFamily="18" charset="-34"/>
                  <a:cs typeface="Angsana New" pitchFamily="18" charset="-34"/>
                </a:rPr>
                <a:t> </a:t>
              </a:r>
              <a:r>
                <a:rPr lang="th-TH" dirty="0" smtClean="0">
                  <a:solidFill>
                    <a:sysClr val="windowText" lastClr="000000"/>
                  </a:solidFill>
                  <a:latin typeface="Angsana New" pitchFamily="18" charset="-34"/>
                  <a:cs typeface="Angsana New" pitchFamily="18" charset="-34"/>
                </a:rPr>
                <a:t>   </a:t>
              </a:r>
              <a:r>
                <a:rPr lang="th-TH" sz="2800" kern="1200" dirty="0" smtClean="0">
                  <a:solidFill>
                    <a:sysClr val="windowText" lastClr="000000"/>
                  </a:solidFill>
                  <a:latin typeface="Angsana New" pitchFamily="18" charset="-34"/>
                  <a:cs typeface="Angsana New" pitchFamily="18" charset="-34"/>
                </a:rPr>
                <a:t>ให้เรียบร้อย</a:t>
              </a:r>
              <a:endParaRPr lang="th-TH" sz="2800" kern="1200" dirty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</p:grpSp>
      <p:sp>
        <p:nvSpPr>
          <p:cNvPr id="14" name="ลูกศรซ้าย 13"/>
          <p:cNvSpPr/>
          <p:nvPr/>
        </p:nvSpPr>
        <p:spPr>
          <a:xfrm rot="18900000">
            <a:off x="5469155" y="3794291"/>
            <a:ext cx="1851718" cy="576643"/>
          </a:xfrm>
          <a:prstGeom prst="leftArrow">
            <a:avLst>
              <a:gd name="adj1" fmla="val 60000"/>
              <a:gd name="adj2" fmla="val 50000"/>
            </a:avLst>
          </a:prstGeom>
          <a:ln>
            <a:solidFill>
              <a:schemeClr val="tx1"/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-152400" extrusionH="63500" prstMaterial="matte">
            <a:bevelT w="25400" h="6350" prst="relaxedInset"/>
            <a:contourClr>
              <a:schemeClr val="bg1"/>
            </a:contourClr>
          </a:sp3d>
        </p:spPr>
        <p:style>
          <a:lnRef idx="0">
            <a:scrgbClr r="0" g="0" b="0"/>
          </a:lnRef>
          <a:fillRef idx="1">
            <a:schemeClr val="accent5">
              <a:hueOff val="2958174"/>
              <a:satOff val="-52242"/>
              <a:lumOff val="25295"/>
              <a:alphaOff val="0"/>
            </a:schemeClr>
          </a:fillRef>
          <a:effectRef idx="2">
            <a:schemeClr val="accent5">
              <a:hueOff val="2958174"/>
              <a:satOff val="-52242"/>
              <a:lumOff val="25295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5" name="กลุ่ม 14"/>
          <p:cNvGrpSpPr/>
          <p:nvPr/>
        </p:nvGrpSpPr>
        <p:grpSpPr>
          <a:xfrm>
            <a:off x="6010045" y="2602884"/>
            <a:ext cx="2079299" cy="1650095"/>
            <a:chOff x="5481539" y="801315"/>
            <a:chExt cx="2079299" cy="1815104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0" name="สี่เหลี่ยมผืนผ้ามุมมน 19"/>
            <p:cNvSpPr/>
            <p:nvPr/>
          </p:nvSpPr>
          <p:spPr>
            <a:xfrm>
              <a:off x="5481539" y="801315"/>
              <a:ext cx="2079299" cy="1815104"/>
            </a:xfrm>
            <a:prstGeom prst="roundRect">
              <a:avLst>
                <a:gd name="adj" fmla="val 10000"/>
              </a:avLst>
            </a:prstGeom>
            <a:ln>
              <a:solidFill>
                <a:schemeClr val="tx1"/>
              </a:solidFill>
            </a:ln>
            <a:sp3d prstMaterial="plastic">
              <a:bevelT w="127000" h="25400" prst="relaxedInset"/>
            </a:sp3d>
          </p:spPr>
          <p:style>
            <a:lnRef idx="0">
              <a:scrgbClr r="0" g="0" b="0"/>
            </a:lnRef>
            <a:fillRef idx="3">
              <a:schemeClr val="accent5">
                <a:hueOff val="2958174"/>
                <a:satOff val="-52242"/>
                <a:lumOff val="25295"/>
                <a:alphaOff val="0"/>
              </a:schemeClr>
            </a:fillRef>
            <a:effectRef idx="2">
              <a:schemeClr val="accent5">
                <a:hueOff val="2958174"/>
                <a:satOff val="-52242"/>
                <a:lumOff val="2529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สี่เหลี่ยมผืนผ้ามุมมน 16"/>
            <p:cNvSpPr/>
            <p:nvPr/>
          </p:nvSpPr>
          <p:spPr>
            <a:xfrm>
              <a:off x="5534702" y="854478"/>
              <a:ext cx="1972973" cy="170877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defTabSz="1244600">
                <a:spcBef>
                  <a:spcPct val="0"/>
                </a:spcBef>
              </a:pPr>
              <a:r>
                <a:rPr lang="th-TH" sz="2800" kern="1200" dirty="0" smtClean="0">
                  <a:solidFill>
                    <a:sysClr val="windowText" lastClr="000000"/>
                  </a:solidFill>
                  <a:latin typeface="Angsana New" pitchFamily="18" charset="-34"/>
                  <a:cs typeface="Angsana New" pitchFamily="18" charset="-34"/>
                </a:rPr>
                <a:t>4. ไม่ควรซ่อมแซม</a:t>
              </a:r>
            </a:p>
            <a:p>
              <a:pPr lvl="0" defTabSz="1244600">
                <a:spcBef>
                  <a:spcPct val="0"/>
                </a:spcBef>
              </a:pPr>
              <a:r>
                <a:rPr lang="th-TH" dirty="0">
                  <a:solidFill>
                    <a:sysClr val="windowText" lastClr="000000"/>
                  </a:solidFill>
                  <a:latin typeface="Angsana New" pitchFamily="18" charset="-34"/>
                  <a:cs typeface="Angsana New" pitchFamily="18" charset="-34"/>
                </a:rPr>
                <a:t> </a:t>
              </a:r>
              <a:r>
                <a:rPr lang="th-TH" dirty="0" smtClean="0">
                  <a:solidFill>
                    <a:sysClr val="windowText" lastClr="000000"/>
                  </a:solidFill>
                  <a:latin typeface="Angsana New" pitchFamily="18" charset="-34"/>
                  <a:cs typeface="Angsana New" pitchFamily="18" charset="-34"/>
                </a:rPr>
                <a:t>    </a:t>
              </a:r>
              <a:r>
                <a:rPr lang="th-TH" sz="2800" kern="1200" dirty="0" smtClean="0">
                  <a:solidFill>
                    <a:sysClr val="windowText" lastClr="000000"/>
                  </a:solidFill>
                  <a:latin typeface="Angsana New" pitchFamily="18" charset="-34"/>
                  <a:cs typeface="Angsana New" pitchFamily="18" charset="-34"/>
                </a:rPr>
                <a:t>เครื่องใช้ไฟฟ้า</a:t>
              </a:r>
            </a:p>
            <a:p>
              <a:pPr lvl="0" defTabSz="1244600">
                <a:spcBef>
                  <a:spcPct val="0"/>
                </a:spcBef>
              </a:pPr>
              <a:r>
                <a:rPr lang="th-TH" dirty="0">
                  <a:solidFill>
                    <a:sysClr val="windowText" lastClr="000000"/>
                  </a:solidFill>
                  <a:latin typeface="Angsana New" pitchFamily="18" charset="-34"/>
                  <a:cs typeface="Angsana New" pitchFamily="18" charset="-34"/>
                </a:rPr>
                <a:t> </a:t>
              </a:r>
              <a:r>
                <a:rPr lang="th-TH" dirty="0" smtClean="0">
                  <a:solidFill>
                    <a:sysClr val="windowText" lastClr="000000"/>
                  </a:solidFill>
                  <a:latin typeface="Angsana New" pitchFamily="18" charset="-34"/>
                  <a:cs typeface="Angsana New" pitchFamily="18" charset="-34"/>
                </a:rPr>
                <a:t>    ตาม</a:t>
              </a:r>
              <a:r>
                <a:rPr lang="th-TH" sz="2800" kern="1200" dirty="0" smtClean="0">
                  <a:solidFill>
                    <a:sysClr val="windowText" lastClr="000000"/>
                  </a:solidFill>
                  <a:latin typeface="Angsana New" pitchFamily="18" charset="-34"/>
                  <a:cs typeface="Angsana New" pitchFamily="18" charset="-34"/>
                </a:rPr>
                <a:t>ลำพัง</a:t>
              </a:r>
              <a:endParaRPr lang="th-TH" sz="2800" kern="1200" dirty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</p:grpSp>
      <p:sp>
        <p:nvSpPr>
          <p:cNvPr id="16" name="ลูกศรซ้าย 15"/>
          <p:cNvSpPr/>
          <p:nvPr/>
        </p:nvSpPr>
        <p:spPr>
          <a:xfrm>
            <a:off x="5641072" y="5257463"/>
            <a:ext cx="1851718" cy="576643"/>
          </a:xfrm>
          <a:prstGeom prst="leftArrow">
            <a:avLst>
              <a:gd name="adj1" fmla="val 60000"/>
              <a:gd name="adj2" fmla="val 50000"/>
            </a:avLst>
          </a:prstGeom>
          <a:ln>
            <a:solidFill>
              <a:schemeClr val="tx1"/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-152400" extrusionH="63500" prstMaterial="matte">
            <a:bevelT w="25400" h="6350" prst="relaxedInset"/>
            <a:contourClr>
              <a:schemeClr val="bg1"/>
            </a:contourClr>
          </a:sp3d>
        </p:spPr>
        <p:style>
          <a:lnRef idx="0">
            <a:scrgbClr r="0" g="0" b="0"/>
          </a:lnRef>
          <a:fillRef idx="1">
            <a:schemeClr val="accent5">
              <a:hueOff val="3944232"/>
              <a:satOff val="-69656"/>
              <a:lumOff val="33727"/>
              <a:alphaOff val="0"/>
            </a:schemeClr>
          </a:fillRef>
          <a:effectRef idx="2">
            <a:schemeClr val="accent5">
              <a:hueOff val="3944232"/>
              <a:satOff val="-69656"/>
              <a:lumOff val="33727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7" name="กลุ่ม 16"/>
          <p:cNvGrpSpPr/>
          <p:nvPr/>
        </p:nvGrpSpPr>
        <p:grpSpPr>
          <a:xfrm>
            <a:off x="6453141" y="4581128"/>
            <a:ext cx="2295323" cy="2175144"/>
            <a:chOff x="6351768" y="2902232"/>
            <a:chExt cx="2079299" cy="1815104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8" name="สี่เหลี่ยมผืนผ้ามุมมน 17"/>
            <p:cNvSpPr/>
            <p:nvPr/>
          </p:nvSpPr>
          <p:spPr>
            <a:xfrm>
              <a:off x="6351768" y="2902232"/>
              <a:ext cx="2079299" cy="1815104"/>
            </a:xfrm>
            <a:prstGeom prst="roundRect">
              <a:avLst>
                <a:gd name="adj" fmla="val 10000"/>
              </a:avLst>
            </a:prstGeom>
            <a:ln>
              <a:solidFill>
                <a:schemeClr val="tx1"/>
              </a:solidFill>
            </a:ln>
            <a:sp3d prstMaterial="plastic">
              <a:bevelT w="127000" h="25400" prst="relaxedInset"/>
            </a:sp3d>
          </p:spPr>
          <p:style>
            <a:lnRef idx="0">
              <a:scrgbClr r="0" g="0" b="0"/>
            </a:lnRef>
            <a:fillRef idx="3">
              <a:schemeClr val="accent5">
                <a:hueOff val="3944232"/>
                <a:satOff val="-69656"/>
                <a:lumOff val="33727"/>
                <a:alphaOff val="0"/>
              </a:schemeClr>
            </a:fillRef>
            <a:effectRef idx="2">
              <a:schemeClr val="accent5">
                <a:hueOff val="3944232"/>
                <a:satOff val="-69656"/>
                <a:lumOff val="3372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สี่เหลี่ยมผืนผ้ามุมมน 19"/>
            <p:cNvSpPr/>
            <p:nvPr/>
          </p:nvSpPr>
          <p:spPr>
            <a:xfrm>
              <a:off x="6404931" y="2955395"/>
              <a:ext cx="1972973" cy="170877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defTabSz="1244600">
                <a:spcBef>
                  <a:spcPct val="0"/>
                </a:spcBef>
              </a:pPr>
              <a:r>
                <a:rPr lang="th-TH" sz="2800" kern="1200" dirty="0" smtClean="0">
                  <a:solidFill>
                    <a:sysClr val="windowText" lastClr="000000"/>
                  </a:solidFill>
                  <a:latin typeface="Angsana New" pitchFamily="18" charset="-34"/>
                  <a:cs typeface="Angsana New" pitchFamily="18" charset="-34"/>
                </a:rPr>
                <a:t>5. จัดเก็บอุปกรณ์</a:t>
              </a:r>
            </a:p>
            <a:p>
              <a:pPr lvl="0" defTabSz="1244600">
                <a:spcBef>
                  <a:spcPct val="0"/>
                </a:spcBef>
              </a:pPr>
              <a:r>
                <a:rPr lang="th-TH" dirty="0" smtClean="0">
                  <a:solidFill>
                    <a:sysClr val="windowText" lastClr="000000"/>
                  </a:solidFill>
                  <a:latin typeface="Angsana New" pitchFamily="18" charset="-34"/>
                  <a:cs typeface="Angsana New" pitchFamily="18" charset="-34"/>
                </a:rPr>
                <a:t>    </a:t>
              </a:r>
              <a:r>
                <a:rPr lang="th-TH" sz="2800" kern="1200" dirty="0" smtClean="0">
                  <a:solidFill>
                    <a:sysClr val="windowText" lastClr="000000"/>
                  </a:solidFill>
                  <a:latin typeface="Angsana New" pitchFamily="18" charset="-34"/>
                  <a:cs typeface="Angsana New" pitchFamily="18" charset="-34"/>
                </a:rPr>
                <a:t>และเครื่องมือ</a:t>
              </a:r>
            </a:p>
            <a:p>
              <a:pPr lvl="0" defTabSz="1244600">
                <a:spcBef>
                  <a:spcPct val="0"/>
                </a:spcBef>
              </a:pPr>
              <a:r>
                <a:rPr lang="th-TH" dirty="0" smtClean="0">
                  <a:solidFill>
                    <a:sysClr val="windowText" lastClr="000000"/>
                  </a:solidFill>
                  <a:latin typeface="Angsana New" pitchFamily="18" charset="-34"/>
                  <a:cs typeface="Angsana New" pitchFamily="18" charset="-34"/>
                </a:rPr>
                <a:t>    </a:t>
              </a:r>
              <a:r>
                <a:rPr lang="th-TH" sz="2800" kern="1200" dirty="0" smtClean="0">
                  <a:solidFill>
                    <a:sysClr val="windowText" lastClr="000000"/>
                  </a:solidFill>
                  <a:latin typeface="Angsana New" pitchFamily="18" charset="-34"/>
                  <a:cs typeface="Angsana New" pitchFamily="18" charset="-34"/>
                </a:rPr>
                <a:t>หลังจากซ่อมแซม</a:t>
              </a:r>
            </a:p>
            <a:p>
              <a:pPr lvl="0" defTabSz="1244600">
                <a:spcBef>
                  <a:spcPct val="0"/>
                </a:spcBef>
              </a:pPr>
              <a:r>
                <a:rPr lang="th-TH" dirty="0" smtClean="0">
                  <a:solidFill>
                    <a:sysClr val="windowText" lastClr="000000"/>
                  </a:solidFill>
                  <a:latin typeface="Angsana New" pitchFamily="18" charset="-34"/>
                  <a:cs typeface="Angsana New" pitchFamily="18" charset="-34"/>
                </a:rPr>
                <a:t>    เครื่องใช้ไฟฟ้า</a:t>
              </a:r>
            </a:p>
            <a:p>
              <a:pPr lvl="0" defTabSz="1244600">
                <a:spcBef>
                  <a:spcPct val="0"/>
                </a:spcBef>
              </a:pPr>
              <a:r>
                <a:rPr lang="th-TH" dirty="0">
                  <a:solidFill>
                    <a:sysClr val="windowText" lastClr="000000"/>
                  </a:solidFill>
                  <a:latin typeface="Angsana New" pitchFamily="18" charset="-34"/>
                  <a:cs typeface="Angsana New" pitchFamily="18" charset="-34"/>
                </a:rPr>
                <a:t> </a:t>
              </a:r>
              <a:r>
                <a:rPr lang="th-TH" dirty="0" smtClean="0">
                  <a:solidFill>
                    <a:sysClr val="windowText" lastClr="000000"/>
                  </a:solidFill>
                  <a:latin typeface="Angsana New" pitchFamily="18" charset="-34"/>
                  <a:cs typeface="Angsana New" pitchFamily="18" charset="-34"/>
                </a:rPr>
                <a:t>   </a:t>
              </a:r>
              <a:r>
                <a:rPr lang="th-TH" sz="2800" kern="1200" dirty="0" smtClean="0">
                  <a:solidFill>
                    <a:sysClr val="windowText" lastClr="000000"/>
                  </a:solidFill>
                  <a:latin typeface="Angsana New" pitchFamily="18" charset="-34"/>
                  <a:cs typeface="Angsana New" pitchFamily="18" charset="-34"/>
                </a:rPr>
                <a:t>ให้เรียบร้อย</a:t>
              </a:r>
              <a:endParaRPr lang="th-TH" sz="2800" kern="1200" dirty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</p:grp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896" y="4356395"/>
            <a:ext cx="1368152" cy="2456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9" name="กลุ่ม 28"/>
          <p:cNvGrpSpPr/>
          <p:nvPr/>
        </p:nvGrpSpPr>
        <p:grpSpPr>
          <a:xfrm>
            <a:off x="251520" y="332656"/>
            <a:ext cx="4968552" cy="736848"/>
            <a:chOff x="251520" y="404664"/>
            <a:chExt cx="4968552" cy="736848"/>
          </a:xfrm>
        </p:grpSpPr>
        <p:sp>
          <p:nvSpPr>
            <p:cNvPr id="30" name="TextBox 29"/>
            <p:cNvSpPr txBox="1"/>
            <p:nvPr/>
          </p:nvSpPr>
          <p:spPr>
            <a:xfrm>
              <a:off x="645778" y="404664"/>
              <a:ext cx="45742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4000" b="1" dirty="0" smtClean="0">
                  <a:solidFill>
                    <a:sysClr val="windowText" lastClr="000000"/>
                  </a:solidFill>
                  <a:latin typeface="Angsana New" pitchFamily="18" charset="-34"/>
                  <a:cs typeface="Angsana New" pitchFamily="18" charset="-34"/>
                </a:rPr>
                <a:t>2.2 หลักการซ่อมแซมเบื้องต้น</a:t>
              </a:r>
              <a:endParaRPr lang="th-TH" sz="4000" b="1" dirty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32" name="ดาว 7 แฉก 39"/>
            <p:cNvSpPr/>
            <p:nvPr/>
          </p:nvSpPr>
          <p:spPr>
            <a:xfrm>
              <a:off x="251520" y="629072"/>
              <a:ext cx="379261" cy="360040"/>
            </a:xfrm>
            <a:prstGeom prst="star7">
              <a:avLst/>
            </a:prstGeom>
            <a:solidFill>
              <a:srgbClr val="33CC33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3" name="ดาว 7 แฉก 40"/>
            <p:cNvSpPr/>
            <p:nvPr/>
          </p:nvSpPr>
          <p:spPr>
            <a:xfrm>
              <a:off x="593550" y="961492"/>
              <a:ext cx="189631" cy="180020"/>
            </a:xfrm>
            <a:prstGeom prst="star7">
              <a:avLst/>
            </a:prstGeom>
            <a:solidFill>
              <a:srgbClr val="33CC33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cxnSp>
          <p:nvCxnSpPr>
            <p:cNvPr id="35" name="ตัวเชื่อมต่อตรง 34"/>
            <p:cNvCxnSpPr/>
            <p:nvPr/>
          </p:nvCxnSpPr>
          <p:spPr>
            <a:xfrm>
              <a:off x="899592" y="1052736"/>
              <a:ext cx="4176464" cy="22361"/>
            </a:xfrm>
            <a:prstGeom prst="line">
              <a:avLst/>
            </a:prstGeom>
            <a:ln w="38100">
              <a:solidFill>
                <a:srgbClr val="33CC33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6404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5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125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25" accel="50000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25" accel="50000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"/>
                            </p:stCondLst>
                            <p:childTnLst>
                              <p:par>
                                <p:cTn id="3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25" accel="50000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25" accel="50000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25" accel="50000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25" accel="50000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50"/>
                            </p:stCondLst>
                            <p:childTnLst>
                              <p:par>
                                <p:cTn id="60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25" accel="50000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25" accel="50000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25" accel="50000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25" accel="50000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2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250"/>
                            </p:stCondLst>
                            <p:childTnLst>
                              <p:par>
                                <p:cTn id="8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25" accel="50000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25" accel="50000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2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"/>
                            </p:stCondLst>
                            <p:childTnLst>
                              <p:par>
                                <p:cTn id="93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25" accel="50000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25" accel="50000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2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750"/>
                            </p:stCondLst>
                            <p:childTnLst>
                              <p:par>
                                <p:cTn id="104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25" accel="50000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25" accel="50000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2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1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25" accel="50000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25" accel="50000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250"/>
                            </p:stCondLst>
                            <p:childTnLst>
                              <p:par>
                                <p:cTn id="12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25" accel="50000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25" accel="50000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2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47112" y="6453336"/>
            <a:ext cx="533400" cy="381000"/>
          </a:xfrm>
        </p:spPr>
        <p:txBody>
          <a:bodyPr>
            <a:normAutofit/>
          </a:bodyPr>
          <a:lstStyle/>
          <a:p>
            <a:fld id="{49D73BA2-B6CE-46F8-B499-BCC4D6853D73}" type="slidenum">
              <a:rPr lang="th-TH" sz="160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348</a:t>
            </a:fld>
            <a:endParaRPr lang="th-TH" sz="16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" name="Rectangle 2"/>
          <p:cNvSpPr/>
          <p:nvPr/>
        </p:nvSpPr>
        <p:spPr>
          <a:xfrm>
            <a:off x="1137046" y="2636911"/>
            <a:ext cx="6963345" cy="4032449"/>
          </a:xfrm>
          <a:prstGeom prst="rect">
            <a:avLst/>
          </a:prstGeom>
          <a:solidFill>
            <a:srgbClr val="5B9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th-TH" b="1" dirty="0" smtClean="0"/>
              <a:t>1. หลักการซ่อมแซม</a:t>
            </a:r>
            <a:endParaRPr lang="th-TH" b="1" dirty="0"/>
          </a:p>
        </p:txBody>
      </p:sp>
      <p:sp>
        <p:nvSpPr>
          <p:cNvPr id="7" name="Rectangle 26"/>
          <p:cNvSpPr/>
          <p:nvPr/>
        </p:nvSpPr>
        <p:spPr>
          <a:xfrm>
            <a:off x="1525700" y="3136263"/>
            <a:ext cx="6181040" cy="434710"/>
          </a:xfrm>
          <a:prstGeom prst="rect">
            <a:avLst/>
          </a:prstGeom>
          <a:solidFill>
            <a:srgbClr val="9BFFC8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dirty="0" smtClean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1. หา</a:t>
            </a:r>
            <a:r>
              <a:rPr lang="th-TH" dirty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สาเหตุของการชำรุด/สาเหตุที่</a:t>
            </a:r>
            <a:r>
              <a:rPr lang="th-TH" dirty="0" smtClean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ขัดข้อง</a:t>
            </a:r>
            <a:endParaRPr lang="th-TH" dirty="0">
              <a:solidFill>
                <a:sysClr val="windowText" lastClr="00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8" name="Rectangle 30"/>
          <p:cNvSpPr/>
          <p:nvPr/>
        </p:nvSpPr>
        <p:spPr>
          <a:xfrm>
            <a:off x="1525699" y="4854308"/>
            <a:ext cx="6181040" cy="434710"/>
          </a:xfrm>
          <a:prstGeom prst="rect">
            <a:avLst/>
          </a:prstGeom>
          <a:solidFill>
            <a:srgbClr val="9BFFC8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dirty="0" smtClean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4. เลือกใช้</a:t>
            </a:r>
            <a:r>
              <a:rPr lang="th-TH" dirty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อุปกรณ์และเครื่องมือให้</a:t>
            </a:r>
            <a:r>
              <a:rPr lang="th-TH" dirty="0" smtClean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เหมาะสม</a:t>
            </a:r>
            <a:endParaRPr lang="th-TH" dirty="0">
              <a:solidFill>
                <a:sysClr val="windowText" lastClr="00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9" name="Rectangle 31"/>
          <p:cNvSpPr/>
          <p:nvPr/>
        </p:nvSpPr>
        <p:spPr>
          <a:xfrm>
            <a:off x="1525699" y="5427700"/>
            <a:ext cx="6181040" cy="434708"/>
          </a:xfrm>
          <a:prstGeom prst="rect">
            <a:avLst/>
          </a:prstGeom>
          <a:solidFill>
            <a:srgbClr val="9BFFC8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dirty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5. ลงมือซ่อมแซมอุปกรณ์และเครื่องมือตามแผนที่วาง</a:t>
            </a:r>
            <a:r>
              <a:rPr lang="th-TH" dirty="0" smtClean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ไว้</a:t>
            </a:r>
            <a:endParaRPr lang="th-TH" dirty="0">
              <a:solidFill>
                <a:sysClr val="windowText" lastClr="00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0" name="Rectangle 32"/>
          <p:cNvSpPr/>
          <p:nvPr/>
        </p:nvSpPr>
        <p:spPr>
          <a:xfrm>
            <a:off x="1525699" y="6003715"/>
            <a:ext cx="6181040" cy="427917"/>
          </a:xfrm>
          <a:prstGeom prst="rect">
            <a:avLst/>
          </a:prstGeom>
          <a:solidFill>
            <a:srgbClr val="9BFFC8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dirty="0" smtClean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6. ตรวจสอบ</a:t>
            </a:r>
            <a:r>
              <a:rPr lang="th-TH" dirty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อุปกรณ์ </a:t>
            </a:r>
            <a:r>
              <a:rPr lang="th-TH" dirty="0" smtClean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เครื่องมือ และ</a:t>
            </a:r>
            <a:r>
              <a:rPr lang="th-TH" dirty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เครื่องใช้ก่อนนำไปใช้</a:t>
            </a:r>
            <a:r>
              <a:rPr lang="th-TH" dirty="0" smtClean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งาน</a:t>
            </a:r>
            <a:endParaRPr lang="th-TH" dirty="0">
              <a:solidFill>
                <a:sysClr val="windowText" lastClr="00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1" name="Rectangle 34"/>
          <p:cNvSpPr/>
          <p:nvPr/>
        </p:nvSpPr>
        <p:spPr>
          <a:xfrm>
            <a:off x="1525700" y="3708885"/>
            <a:ext cx="6181040" cy="434708"/>
          </a:xfrm>
          <a:prstGeom prst="rect">
            <a:avLst/>
          </a:prstGeom>
          <a:solidFill>
            <a:srgbClr val="9BFFC8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dirty="0" smtClean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2. ศึกษา</a:t>
            </a:r>
            <a:r>
              <a:rPr lang="th-TH" dirty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วิธีการ</a:t>
            </a:r>
            <a:r>
              <a:rPr lang="th-TH" dirty="0" smtClean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ซ่อมแซม</a:t>
            </a:r>
            <a:endParaRPr lang="th-TH" dirty="0">
              <a:solidFill>
                <a:sysClr val="windowText" lastClr="00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2" name="Rectangle 35"/>
          <p:cNvSpPr/>
          <p:nvPr/>
        </p:nvSpPr>
        <p:spPr>
          <a:xfrm>
            <a:off x="1525700" y="4285050"/>
            <a:ext cx="6181040" cy="434708"/>
          </a:xfrm>
          <a:prstGeom prst="rect">
            <a:avLst/>
          </a:prstGeom>
          <a:solidFill>
            <a:srgbClr val="9BFFC8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dirty="0" smtClean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3. วางแผน</a:t>
            </a:r>
            <a:r>
              <a:rPr lang="th-TH" dirty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ในการ</a:t>
            </a:r>
            <a:r>
              <a:rPr lang="th-TH" dirty="0" smtClean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ซ่อมแซม</a:t>
            </a:r>
            <a:endParaRPr lang="th-TH" dirty="0">
              <a:solidFill>
                <a:sysClr val="windowText" lastClr="00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3" name="สี่เหลี่ยมผืนผ้า 13"/>
          <p:cNvSpPr/>
          <p:nvPr/>
        </p:nvSpPr>
        <p:spPr>
          <a:xfrm>
            <a:off x="19521" y="-13345"/>
            <a:ext cx="66092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0" cap="none" spc="0" normalizeH="0" baseline="0" noProof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ngsana New" pitchFamily="18" charset="-34"/>
                <a:ea typeface="Tahoma" pitchFamily="34" charset="0"/>
                <a:cs typeface="Angsana New" pitchFamily="18" charset="-34"/>
              </a:rPr>
              <a:t>2. ความรู้ทั่วไปเกี่ยวกับการซ่อมแซม</a:t>
            </a:r>
            <a:endParaRPr kumimoji="0" lang="th-TH" sz="2400" b="1" i="0" u="none" strike="noStrike" kern="0" cap="none" spc="0" normalizeH="0" baseline="0" noProof="0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Angsana New" pitchFamily="18" charset="-34"/>
              <a:ea typeface="Tahoma" pitchFamily="34" charset="0"/>
              <a:cs typeface="Angsana New" pitchFamily="18" charset="-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3928" y="620688"/>
            <a:ext cx="8598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i="1" spc="-20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คำชี้แจง </a:t>
            </a:r>
            <a:r>
              <a:rPr lang="th-TH" sz="2800" b="1" spc="-20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นักเรียนแบ่งกลุ่ม วิเคราะห์หลักการและประโยชน์ของการซ่อมแซม แล้วสรุปผล</a:t>
            </a:r>
            <a:endParaRPr lang="th-TH" sz="2800" b="1" spc="-20" dirty="0">
              <a:solidFill>
                <a:prstClr val="black"/>
              </a:solidFill>
              <a:latin typeface="Angsana New" pitchFamily="18" charset="-34"/>
              <a:cs typeface="Angsana New" pitchFamily="18" charset="-34"/>
            </a:endParaRPr>
          </a:p>
        </p:txBody>
      </p:sp>
      <p:grpSp>
        <p:nvGrpSpPr>
          <p:cNvPr id="15" name="กลุ่ม 14"/>
          <p:cNvGrpSpPr/>
          <p:nvPr/>
        </p:nvGrpSpPr>
        <p:grpSpPr>
          <a:xfrm>
            <a:off x="2708300" y="1628800"/>
            <a:ext cx="3881231" cy="864096"/>
            <a:chOff x="2708300" y="1556792"/>
            <a:chExt cx="3881231" cy="864096"/>
          </a:xfrm>
        </p:grpSpPr>
        <p:sp>
          <p:nvSpPr>
            <p:cNvPr id="16" name="แผนผังลําดับงาน: การตัดสินใจ 15"/>
            <p:cNvSpPr/>
            <p:nvPr/>
          </p:nvSpPr>
          <p:spPr>
            <a:xfrm>
              <a:off x="2708300" y="1628800"/>
              <a:ext cx="3881231" cy="792088"/>
            </a:xfrm>
            <a:prstGeom prst="flowChartDecision">
              <a:avLst/>
            </a:prstGeom>
            <a:solidFill>
              <a:srgbClr val="FFC000"/>
            </a:soli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17" name="แผนผังลําดับงาน: การตัดสินใจ 16"/>
            <p:cNvSpPr/>
            <p:nvPr/>
          </p:nvSpPr>
          <p:spPr>
            <a:xfrm>
              <a:off x="2852023" y="1556792"/>
              <a:ext cx="3528392" cy="720080"/>
            </a:xfrm>
            <a:prstGeom prst="flowChartDecision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18" name="สี่เหลี่ยมผืนผ้า 17"/>
            <p:cNvSpPr/>
            <p:nvPr/>
          </p:nvSpPr>
          <p:spPr>
            <a:xfrm>
              <a:off x="3386501" y="1628800"/>
              <a:ext cx="240963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th-TH" sz="32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สรุปผลการวิเคราะห์</a:t>
              </a:r>
              <a:endParaRPr lang="th-TH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6449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5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25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47112" y="6453336"/>
            <a:ext cx="533400" cy="381000"/>
          </a:xfrm>
        </p:spPr>
        <p:txBody>
          <a:bodyPr>
            <a:normAutofit/>
          </a:bodyPr>
          <a:lstStyle/>
          <a:p>
            <a:fld id="{49D73BA2-B6CE-46F8-B499-BCC4D6853D73}" type="slidenum">
              <a:rPr lang="th-TH" sz="160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349</a:t>
            </a:fld>
            <a:endParaRPr lang="th-TH" sz="16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Rectangle 58"/>
          <p:cNvSpPr/>
          <p:nvPr/>
        </p:nvSpPr>
        <p:spPr>
          <a:xfrm>
            <a:off x="2005120" y="1556792"/>
            <a:ext cx="5591216" cy="145634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th-TH" b="1" dirty="0" smtClean="0"/>
              <a:t>2. ประโยชน์ของการซ่อมแซม</a:t>
            </a:r>
            <a:endParaRPr lang="th-TH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274284" y="1988840"/>
            <a:ext cx="2596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1. เพื่อยืดอายุการใช้งาน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74284" y="2483744"/>
            <a:ext cx="2596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2. ช่วยประหยัดค่าใช้จ่าย</a:t>
            </a:r>
          </a:p>
        </p:txBody>
      </p:sp>
      <p:sp>
        <p:nvSpPr>
          <p:cNvPr id="7" name="Rectangle 64"/>
          <p:cNvSpPr/>
          <p:nvPr/>
        </p:nvSpPr>
        <p:spPr>
          <a:xfrm>
            <a:off x="2005120" y="3212976"/>
            <a:ext cx="5591216" cy="1795236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th-TH" b="1" dirty="0" smtClean="0"/>
              <a:t>3. ประโยชน์ที่ได้รับจากการทำกิจกรรมนี้</a:t>
            </a:r>
            <a:endParaRPr lang="th-TH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005987" y="3623216"/>
            <a:ext cx="55812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dirty="0" smtClean="0"/>
              <a:t>    ทำให้ได้ความรู้และทักษะในการซ่อมแซมอุปกรณ์ เครื่องมือ และเครื่องใช้ภายในบ้าน และทำให้เกิดความสามัคคีกันภายในกลุ่ม</a:t>
            </a:r>
          </a:p>
        </p:txBody>
      </p:sp>
      <p:sp>
        <p:nvSpPr>
          <p:cNvPr id="9" name="Rectangle 67"/>
          <p:cNvSpPr/>
          <p:nvPr/>
        </p:nvSpPr>
        <p:spPr>
          <a:xfrm>
            <a:off x="2005120" y="5229200"/>
            <a:ext cx="5591216" cy="13923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th-TH" b="1" dirty="0" smtClean="0"/>
              <a:t>4. การนำความรู้ไปประยุกต์ใช้ในชีวิตประจำวัน</a:t>
            </a:r>
            <a:endParaRPr lang="th-TH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005987" y="5667418"/>
            <a:ext cx="55812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dirty="0" smtClean="0"/>
              <a:t>    สามารถนำไปซ่อมแซมอุปกรณ์ เครื่องมือ และเครื่องใช้ภายในบ้านที่ชำรุด เพื่อให้กลับมาใช้งานใหม่ได้</a:t>
            </a:r>
          </a:p>
        </p:txBody>
      </p:sp>
      <p:sp>
        <p:nvSpPr>
          <p:cNvPr id="11" name="สี่เหลี่ยมผืนผ้า 13"/>
          <p:cNvSpPr/>
          <p:nvPr/>
        </p:nvSpPr>
        <p:spPr>
          <a:xfrm>
            <a:off x="19521" y="-13345"/>
            <a:ext cx="66092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0" cap="none" spc="0" normalizeH="0" baseline="0" noProof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ngsana New" pitchFamily="18" charset="-34"/>
                <a:ea typeface="Tahoma" pitchFamily="34" charset="0"/>
                <a:cs typeface="Angsana New" pitchFamily="18" charset="-34"/>
              </a:rPr>
              <a:t>2. ความรู้ทั่วไปเกี่ยวกับการซ่อมแซม</a:t>
            </a:r>
            <a:endParaRPr kumimoji="0" lang="th-TH" sz="2400" b="1" i="0" u="none" strike="noStrike" kern="0" cap="none" spc="0" normalizeH="0" baseline="0" noProof="0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Angsana New" pitchFamily="18" charset="-34"/>
              <a:ea typeface="Tahoma" pitchFamily="34" charset="0"/>
              <a:cs typeface="Angsana New" pitchFamily="18" charset="-34"/>
            </a:endParaRPr>
          </a:p>
        </p:txBody>
      </p:sp>
      <p:grpSp>
        <p:nvGrpSpPr>
          <p:cNvPr id="13" name="กลุ่ม 12"/>
          <p:cNvGrpSpPr/>
          <p:nvPr/>
        </p:nvGrpSpPr>
        <p:grpSpPr>
          <a:xfrm>
            <a:off x="2708300" y="548680"/>
            <a:ext cx="3881231" cy="864096"/>
            <a:chOff x="2708300" y="1556792"/>
            <a:chExt cx="3881231" cy="864096"/>
          </a:xfrm>
        </p:grpSpPr>
        <p:sp>
          <p:nvSpPr>
            <p:cNvPr id="14" name="แผนผังลําดับงาน: การตัดสินใจ 13"/>
            <p:cNvSpPr/>
            <p:nvPr/>
          </p:nvSpPr>
          <p:spPr>
            <a:xfrm>
              <a:off x="2708300" y="1628800"/>
              <a:ext cx="3881231" cy="792088"/>
            </a:xfrm>
            <a:prstGeom prst="flowChartDecision">
              <a:avLst/>
            </a:prstGeom>
            <a:solidFill>
              <a:srgbClr val="FFC000"/>
            </a:soli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15" name="แผนผังลําดับงาน: การตัดสินใจ 14"/>
            <p:cNvSpPr/>
            <p:nvPr/>
          </p:nvSpPr>
          <p:spPr>
            <a:xfrm>
              <a:off x="2852023" y="1556792"/>
              <a:ext cx="3528392" cy="720080"/>
            </a:xfrm>
            <a:prstGeom prst="flowChartDecision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16" name="สี่เหลี่ยมผืนผ้า 15"/>
            <p:cNvSpPr/>
            <p:nvPr/>
          </p:nvSpPr>
          <p:spPr>
            <a:xfrm>
              <a:off x="3347864" y="1624444"/>
              <a:ext cx="240963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th-TH" sz="32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สรุปผลการวิเคราะห์</a:t>
              </a:r>
              <a:endParaRPr lang="th-TH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16792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5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5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 animBg="1"/>
      <p:bldP spid="8" grpId="0"/>
      <p:bldP spid="9" grpId="0" animBg="1"/>
      <p:bldP spid="10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Custom 1">
      <a:majorFont>
        <a:latin typeface="Angsana New"/>
        <a:ea typeface=""/>
        <a:cs typeface="Angsana New"/>
      </a:majorFont>
      <a:minorFont>
        <a:latin typeface="Angsana New"/>
        <a:ea typeface=""/>
        <a:cs typeface="Angsana New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edian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Custom 1">
      <a:majorFont>
        <a:latin typeface="Angsana New"/>
        <a:ea typeface=""/>
        <a:cs typeface="Angsana New"/>
      </a:majorFont>
      <a:minorFont>
        <a:latin typeface="Angsana New"/>
        <a:ea typeface=""/>
        <a:cs typeface="Angsana New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Median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Custom 1">
      <a:majorFont>
        <a:latin typeface="Angsana New"/>
        <a:ea typeface=""/>
        <a:cs typeface="Angsana New"/>
      </a:majorFont>
      <a:minorFont>
        <a:latin typeface="Angsana New"/>
        <a:ea typeface=""/>
        <a:cs typeface="Angsana New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Median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Custom 1">
      <a:majorFont>
        <a:latin typeface="Angsana New"/>
        <a:ea typeface=""/>
        <a:cs typeface="Angsana New"/>
      </a:majorFont>
      <a:minorFont>
        <a:latin typeface="Angsana New"/>
        <a:ea typeface=""/>
        <a:cs typeface="Angsana New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1876</TotalTime>
  <Words>1214</Words>
  <Application>Microsoft Office PowerPoint</Application>
  <PresentationFormat>นำเสนอทางหน้าจอ (4:3)</PresentationFormat>
  <Paragraphs>162</Paragraphs>
  <Slides>11</Slides>
  <Notes>11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4</vt:i4>
      </vt:variant>
      <vt:variant>
        <vt:lpstr>ชื่อเรื่องภาพนิ่ง</vt:lpstr>
      </vt:variant>
      <vt:variant>
        <vt:i4>11</vt:i4>
      </vt:variant>
    </vt:vector>
  </HeadingPairs>
  <TitlesOfParts>
    <vt:vector size="15" baseType="lpstr">
      <vt:lpstr>Median</vt:lpstr>
      <vt:lpstr>1_Median</vt:lpstr>
      <vt:lpstr>2_Median</vt:lpstr>
      <vt:lpstr>3_Median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หน่วยการเรียนรู้ที่ 3 ประดิษฐ์ไว้ใช้ประโยชน์</dc:title>
  <dc:creator>Thanamas Rueangtho</dc:creator>
  <cp:lastModifiedBy>Windows User</cp:lastModifiedBy>
  <cp:revision>140</cp:revision>
  <cp:lastPrinted>2015-01-24T09:48:06Z</cp:lastPrinted>
  <dcterms:created xsi:type="dcterms:W3CDTF">2014-06-05T06:41:34Z</dcterms:created>
  <dcterms:modified xsi:type="dcterms:W3CDTF">2015-11-07T13:41:00Z</dcterms:modified>
</cp:coreProperties>
</file>