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71" saveSubsetFonts="1">
  <p:sldMasterIdLst>
    <p:sldMasterId id="2147484248" r:id="rId1"/>
    <p:sldMasterId id="2147484260" r:id="rId2"/>
    <p:sldMasterId id="2147484272" r:id="rId3"/>
    <p:sldMasterId id="2147484284" r:id="rId4"/>
  </p:sldMasterIdLst>
  <p:notesMasterIdLst>
    <p:notesMasterId r:id="rId36"/>
  </p:notesMasterIdLst>
  <p:sldIdLst>
    <p:sldId id="298" r:id="rId5"/>
    <p:sldId id="268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74" r:id="rId17"/>
    <p:sldId id="275" r:id="rId18"/>
    <p:sldId id="276" r:id="rId19"/>
    <p:sldId id="299" r:id="rId20"/>
    <p:sldId id="300" r:id="rId21"/>
    <p:sldId id="303" r:id="rId22"/>
    <p:sldId id="284" r:id="rId23"/>
    <p:sldId id="285" r:id="rId24"/>
    <p:sldId id="281" r:id="rId25"/>
    <p:sldId id="301" r:id="rId26"/>
    <p:sldId id="282" r:id="rId27"/>
    <p:sldId id="302" r:id="rId28"/>
    <p:sldId id="283" r:id="rId29"/>
    <p:sldId id="304" r:id="rId30"/>
    <p:sldId id="307" r:id="rId31"/>
    <p:sldId id="305" r:id="rId32"/>
    <p:sldId id="306" r:id="rId33"/>
    <p:sldId id="287" r:id="rId34"/>
    <p:sldId id="280" r:id="rId35"/>
  </p:sldIdLst>
  <p:sldSz cx="9144000" cy="6858000" type="screen4x3"/>
  <p:notesSz cx="6735763" cy="98663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CAFF"/>
    <a:srgbClr val="FF66CC"/>
    <a:srgbClr val="0043C8"/>
    <a:srgbClr val="9966FF"/>
    <a:srgbClr val="CC8A76"/>
    <a:srgbClr val="FED6BE"/>
    <a:srgbClr val="DA5402"/>
    <a:srgbClr val="FD9A5D"/>
    <a:srgbClr val="E8CBC2"/>
    <a:srgbClr val="A55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9" autoAdjust="0"/>
    <p:restoredTop sz="84029" autoAdjust="0"/>
  </p:normalViewPr>
  <p:slideViewPr>
    <p:cSldViewPr>
      <p:cViewPr>
        <p:scale>
          <a:sx n="70" d="100"/>
          <a:sy n="70" d="100"/>
        </p:scale>
        <p:origin x="-1872" y="-162"/>
      </p:cViewPr>
      <p:guideLst>
        <p:guide orient="horz" pos="2160"/>
        <p:guide pos="2880"/>
      </p:guideLst>
    </p:cSldViewPr>
  </p:slideViewPr>
  <p:notesTextViewPr>
    <p:cViewPr>
      <p:scale>
        <a:sx n="120" d="100"/>
        <a:sy n="120" d="100"/>
      </p:scale>
      <p:origin x="0" y="0"/>
    </p:cViewPr>
  </p:notesTextViewPr>
  <p:notesViewPr>
    <p:cSldViewPr>
      <p:cViewPr>
        <p:scale>
          <a:sx n="130" d="100"/>
          <a:sy n="130" d="100"/>
        </p:scale>
        <p:origin x="-1908" y="3324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D01BC-0B58-4EC9-92A3-67EA881D1013}" type="datetimeFigureOut">
              <a:rPr lang="th-TH" smtClean="0"/>
              <a:t>08/11/58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ngsana New" pitchFamily="18" charset="-34"/>
                <a:cs typeface="Angsana New" pitchFamily="18" charset="-34"/>
              </a:defRPr>
            </a:lvl1pPr>
          </a:lstStyle>
          <a:p>
            <a:fld id="{A1430C54-237B-4FDE-87BC-A6DBF6AE786A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976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ครูอธิบายเนื้อหาที่นักเรียนจะได้เรียนในหน่วยการเรียนรู้ที่ </a:t>
            </a:r>
            <a:r>
              <a:rPr kumimoji="0" lang="th-TH" sz="16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5 พื้นฐานการสร้างสิ่งของเครื่องใช้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ตามผังมโนทัศน์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สาระการเรียนรู้ ในหนังสือเรียน รายวิชาพื้นฐาน การงานอาชีพและเทคโนโลยี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ม. 3 เล่ม 1 ของบริษัท สำนักพิมพ์วัฒนาพานิช จำกัด ดังนี้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หน่วยการเรียนรู้ที่ 5 พื้นฐานการสร้างสิ่งของเครื่องใช้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แบ่งเป็น 3 เรื่อง (ครูคลิกเพื่อแสดงทีละเรื่อง) ดังนี้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1. การออกแบบสิ่งของเครื่องใช้ (แผนที่ 14)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การเขียนภาพฉายและการจำลองแบบ (แผนที่ 15)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3. อุปกรณ์และระบบที่เกี่ยวข้องกับการสร้างสิ่งของเครื่องใช้ (แผนที่ 16)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แบ่งเป็น 3 แผนการจัดการเรียนรู้ 			   	6 ชั่วโมง 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แผนการจัดการเรียนรู้ที่ 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14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การออกแบบสิ่งของเครื่องใช้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		2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ชั่วโมง</a:t>
            </a:r>
            <a:endParaRPr lang="en-US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แผนการจัดการเรียนรู้ที่ 15 การเขียนภาพฉายและการจำลองแบบ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		2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ชั่วโมง</a:t>
            </a:r>
            <a:endParaRPr lang="en-US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แผนการจัดการเรียนรู้ที่ 16 อุปกรณ์และระบบที่เกี่ยวข้องกับการสร้างสิ่งของเครื่องใช้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	2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ชั่วโมง 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371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4696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3 เล่ม 1 ข้อ 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8</a:t>
            </a:r>
          </a:p>
          <a:p>
            <a:pPr>
              <a:lnSpc>
                <a:spcPct val="85000"/>
              </a:lnSpc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ไม่ถูกต้อง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ตัวเก็บประจุ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ใช้สำหรับเก็บสะสมประจุไฟฟ้าหรือแรงดันไฟฟ้าไว้ในตัวได้ ส่วนปลั๊กใช้สำหรับต่อกระแสไฟฟ้าไปยังอุปกรณ์ไฟฟ้า ดังนั้น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ตัวเก็บประจุจึงไม่มีคุณสมบัติคล้ายกับปลั๊ก</a:t>
            </a:r>
            <a:endParaRPr lang="th-TH" sz="1600" kern="1200" baseline="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ถูกต้อง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ตัวเก็บประจุ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ใช้สำหรับเก็บสะสมประจุไฟฟ้าหรือแรงดันไฟฟ้าไว้ในตัวได้ ส่วน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สวิตช์ใช้สำหรับ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ตัดต่อวงจรไฟฟ้า ดังนั้น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ตัวเก็บประจุจึงไม่มีคุณสมบัติคล้ายกับสวิตช์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 ไม่ถูกต้อง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ตัวเก็บประจุใช้สำหรับเก็บสะสมประจุไฟฟ้าหรือแรงดันไฟฟ้าไว้ในตัวได้ ส่วนหลอดไฟใช้สำหรับให้แสงสว่าง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ดังนั้น ตัวเก็บประจุ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จึงไม่มีคุณสมบัติคล้ายกับหลอดไฟ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ง 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ตัวเก็บประจุใช้สำหรับเก็บสะสมประจุไฟฟ้าหรือแรงดันไฟฟ้าไว้ในตัวได้ ส่วนแหล่งจ่ายไฟใช้สำหรับเก็บสะสมประจุไฟฟ้าเพื่อจ่ายไฟเลี้ยงให้กับวงจรอิเล็กทรอนิกส์ต่าง ๆ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ดังนั้น ตัวเก็บประจุจึ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งมีคุณสมบัติคล้ายกับแหล่งจ่ายไฟ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380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7885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3 เล่ม 1 ข้อ 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9</a:t>
            </a:r>
          </a:p>
          <a:p>
            <a:pPr>
              <a:lnSpc>
                <a:spcPct val="85000"/>
              </a:lnSpc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คานงัด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เป็นกลไกพื้นฐานที่มีความสำคัญแบบหนึ่งที่ใช้เพิ่มและลดแรงในการทำงาน ดังนั้น คานงัด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จึง</a:t>
            </a:r>
            <a:r>
              <a:rPr lang="th-TH" sz="1600" b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เป็นกลไกที่ใช้เพิ่มและลดแรงในการทำงาน</a:t>
            </a:r>
            <a:endParaRPr lang="th-TH" sz="1600" b="0" kern="1200" baseline="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ถูกต้อง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สายพาน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กลไกที่ใช้ส่งกำลังจากจุดหนึ่งไปยังอีกจุดหนึ่งด้วยความเร็วตามลักษณะการใช้และความสามารถของสายพาน ดังนั้น สายพาน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จึง</a:t>
            </a:r>
            <a:r>
              <a:rPr lang="th-TH" sz="1600" b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ไม่ใช่กลไกที่ใช้เพิ่มและลดแรงในการทำงาน</a:t>
            </a:r>
            <a:endParaRPr lang="th-TH" sz="1600" b="0" kern="1200" baseline="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 ไม่ถูกต้อง เพราะ</a:t>
            </a:r>
            <a:r>
              <a:rPr lang="th-TH" sz="1600" b="0" i="0" u="none" strike="noStrike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ตะปูเกลียวเป็นกลไกที่ใช้การเคลื่อนที่แบบหมุน ทำให้เกิดการเคลื่อนที่ในแนวเส้นตรง และสามารถเลื่อนระยะเข้าออกของสิ่งของเครื่องใช้ได้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ดังนั้น ตะปูเกลียว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จึง</a:t>
            </a:r>
            <a:r>
              <a:rPr lang="th-TH" sz="1600" b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ไม่ใช่กลไกที่ใช้เพิ่มและลดแรงในการทำงาน</a:t>
            </a:r>
            <a:endParaRPr lang="th-TH" sz="1600" b="0" kern="1200" baseline="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ง ไม่ถูกต้อง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เฟืองและเกียร์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เป็นกลไกที่มีความสำคัญในการเพิ่มหรือลดความเร็วในสิ่งของเครื่องใช้ ดังนั้น เฟืองและเกียร์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จึง</a:t>
            </a:r>
            <a:r>
              <a:rPr lang="th-TH" sz="1600" b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ไม่ใช่กลไกที่ใช้เพิ่มและลดแรงในการทำงาน</a:t>
            </a:r>
            <a:endParaRPr lang="th-TH" sz="1600" b="0" kern="1200" baseline="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381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241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3 เล่ม 1 ข้อ 10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10</a:t>
            </a:r>
          </a:p>
          <a:p>
            <a:pPr>
              <a:lnSpc>
                <a:spcPct val="80000"/>
              </a:lnSpc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เครื่องซักผ้าทำงานด้วยการควบคุมมอเตอร์</a:t>
            </a:r>
            <a:r>
              <a:rPr lang="th-TH" sz="1600" b="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โดย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บังคับให้มอเตอร์ทำงานหรือหมุนตามที่ต้องการด้วยอุปกรณ์ต่าง ๆ เช่น สวิตช์ รีเลย์ ดังนั้น เครื่องซักผ้าจึงเป็นสิ่งของเครื่องใช้ที่สามารถกลับทางหมุนโดยมีมอเตอร์เป็นตัวควบคุม </a:t>
            </a:r>
            <a:endParaRPr lang="th-TH" sz="1600" b="0" kern="1200" baseline="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ข ไม่ถูกต้อง เพราะ</a:t>
            </a:r>
            <a:r>
              <a:rPr lang="th-TH" sz="1600" b="0" i="0" u="none" strike="noStrike" kern="1200" baseline="0" dirty="0" smtClean="0">
                <a:solidFill>
                  <a:schemeClr val="tx1"/>
                </a:solidFill>
                <a:latin typeface="Angsana New" pitchFamily="18" charset="-34"/>
                <a:ea typeface="+mn-ea"/>
                <a:cs typeface="Angsana New" pitchFamily="18" charset="-34"/>
              </a:rPr>
              <a:t>เครื่องมือขุดเจาะทำงานด้วย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</a:t>
            </a:r>
            <a:r>
              <a:rPr lang="th-TH" sz="1600" b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ควบคุมไฮดรอลิก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โดยใช้น้ำมันเป็นสารตัวกลางและทำหน้าที่เปลี่ยนพลังงานของของไหลหรือน้ำมันเป็นพลังงานกล ซึ่งอุปกรณ์ที่ทำงานใน</a:t>
            </a:r>
            <a:r>
              <a:rPr lang="th-TH" sz="160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ระบบไฮดรอลิก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เช่น กระบอกสูบ วาล์วควบคุมทิศทาง วาล์วควบคุมอัตราการไหล ดังนั้น เครื่องมือขุดเจาะจึงเป็นสิ่งของเครื่องใช้ที่ไม่สามารถกลับทางหมุนโดยมีมอเตอร์เป็นตัวควบคุม </a:t>
            </a:r>
            <a:endParaRPr lang="th-TH" sz="1600" b="0" kern="1200" baseline="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ถูกต้อง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แม่แรงยกรถยนต์ทำงานด้วยการ</a:t>
            </a:r>
            <a:r>
              <a:rPr lang="th-TH" sz="1600" b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ควบคุมไฮดรอลิก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โดยใช้น้ำมันเป็นสารตัวกลางและทำหน้าที่เปลี่ยนพลังงานของของไหลหรือน้ำมันเป็นพลังงานกล </a:t>
            </a:r>
            <a:endParaRPr lang="th-TH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ซึ่งอุปกรณ์ที่ทำงานใน</a:t>
            </a:r>
            <a:r>
              <a:rPr lang="th-TH" sz="160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ระบบไฮดรอลิก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เช่น กระบอกสูบ วาล์วควบคุมทิศทาง วาล์วควบคุมอัตราการไหล ดังนั้น แม่แรงยกรถยนต์จึงเป็นสิ่งของเครื่องใช้ที่ไม่สามารถกลับทางหมุนโดยมีมอเตอร์เป็นตัวควบคุม </a:t>
            </a:r>
            <a:endParaRPr lang="th-TH" sz="1600" b="0" kern="1200" baseline="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ง ไม่ถูกต้อง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เก้าอี้ปรับระดับได้ทำงานด้วยการควบคุม</a:t>
            </a:r>
            <a:r>
              <a:rPr lang="th-TH" sz="1600" b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นิว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เม</a:t>
            </a:r>
            <a:r>
              <a:rPr lang="th-TH" sz="1600" b="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ติกส์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โดยใช้อากาศอัดส่งไปตามท่อลมเพื่อเป็นตัวกลางการถ่ายทอดกำลังของไหลให้เป็นกำลังงานกล ซึ่งมีอุปกรณ์ควบคุมต่าง ๆ เช่น เครื่องอัดลม เครื่องระบายความร้อน ถังเก็บลม นำไปใช้ประโยชน์ในงานบรรจุหีบห่อสินค้าหรือสิ่งของเครื่องใช้ในสำนักงาน ดังนั้น เก้าอี้ปรับระดับได้จึงเป็นสิ่งของเครื่องใช้ที่ไม่สามารถกลับทางหมุนโดยมีมอเตอร์เป็นตัวควบคุม 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382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9864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แผนการจัดการเรียนรู้ที่ 14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การออกแบบสิ่งของเครื่องใช้       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เวลา  2  ชั่วโมง</a:t>
            </a:r>
            <a:endParaRPr lang="th-TH" sz="1600" b="0" baseline="0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endParaRPr lang="th-TH" sz="1600" b="0" baseline="0" dirty="0" smtClean="0">
              <a:latin typeface="Angsana New" pitchFamily="18" charset="-34"/>
              <a:cs typeface="Angsana New" pitchFamily="18" charset="-34"/>
            </a:endParaRPr>
          </a:p>
          <a:p>
            <a:r>
              <a:rPr lang="th-TH" sz="1600" b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1. การออกแบบสิ่งของเครื่องใช้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1.1 หลักการออกแบบ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1.2 กระบวนการออกแบบ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r>
              <a:rPr lang="th-TH" sz="1600" spc="-20" baseline="0" dirty="0" smtClean="0">
                <a:latin typeface="Angsana New" pitchFamily="18" charset="-34"/>
                <a:cs typeface="Angsana New" pitchFamily="18" charset="-34"/>
              </a:rPr>
              <a:t>จากหนังสือเรียน รายวิชาพื้นฐาน การงานอาชีพและเทคโนโลยี ม. 3 เล่ม 1 </a:t>
            </a:r>
            <a:r>
              <a:rPr lang="th-TH" sz="1600" b="0" spc="-20" baseline="0" dirty="0" smtClean="0">
                <a:latin typeface="Angsana New" pitchFamily="18" charset="-34"/>
                <a:cs typeface="Angsana New" pitchFamily="18" charset="-34"/>
              </a:rPr>
              <a:t>ของบริษัท สำนักพิมพ์วัฒนาพานิช จำกัด (ใช้คู่กับคู่มือครู แผนการจัดการเรียนรู้ </a:t>
            </a:r>
            <a:r>
              <a:rPr lang="th-TH" sz="1600" spc="-20" baseline="0" dirty="0" smtClean="0">
                <a:latin typeface="Angsana New" pitchFamily="18" charset="-34"/>
                <a:cs typeface="Angsana New" pitchFamily="18" charset="-34"/>
              </a:rPr>
              <a:t>การงานอาชีพและเทคโนโลยี ม. 3 เล่ม 1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หน่วยการเรียนรู้ที่ 5 พื้นฐานการสร้างสิ่งของเครื่องใช้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)</a:t>
            </a:r>
            <a:endParaRPr lang="en-US" sz="160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383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4815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1)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ครูคลิกถามคำถามเพื่อกระตุ้นความคิดและความสนใจของนักเรียน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   </a:t>
            </a:r>
            <a:r>
              <a:rPr lang="th-TH" sz="1600" b="1" i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แนวคำตอบ</a:t>
            </a:r>
            <a:r>
              <a:rPr lang="en-US" sz="1600" b="1" i="1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:</a:t>
            </a:r>
            <a:r>
              <a:rPr lang="en-US" sz="1600" b="1" i="1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i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งานเขียนแบบ งานประดิษฐ์ของใช้หรือของตกแต่ง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ครูอธิบายเกี่ยวกับการออกแบบสิ่งของเครื่องใช้เพื่อเชื่อมโยงเข้าสู่เนื้อหาที่จะเรียน</a:t>
            </a:r>
            <a:endParaRPr lang="en-US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ครูใช้เวลาในการนำเข้าสู่บทเรียนประมาณ</a:t>
            </a:r>
            <a:r>
              <a:rPr lang="en-US" sz="1600" b="0" dirty="0" smtClean="0">
                <a:latin typeface="Angsana New" pitchFamily="18" charset="-34"/>
                <a:cs typeface="Angsana New" pitchFamily="18" charset="-34"/>
              </a:rPr>
              <a:t> 5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 นาที (หรือให้ครูใช้เวลาตามความเหมาะสม)</a:t>
            </a:r>
            <a:endParaRPr lang="en-US" sz="1600" b="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384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5920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</a:p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1.1 หลักการออกแบบ</a:t>
            </a:r>
          </a:p>
          <a:p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1) ครูคลิกภาพชั้นวางของ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แล้วให้นักเรียนแสดงความคิดเห็นเกี่ยวกับหลักการออกแบบ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ครูคลิกเพื่ออธิบายเพิ่มเติมเกี่ยวกับหลักการออกแบบสิ่งของเครื่องใช้ โดย</a:t>
            </a:r>
            <a:r>
              <a:rPr lang="th-TH" sz="160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บูรณา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การศิลปะเรื่อง เทคนิคทางศิลปะและกระบวนการออกแบบเพื่อสร้างสิ่งของเครื่องใช้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3) นักเรียนศึกษาเพิ่มเติมเกี่ยวกับ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หลักการออกแบบสิ่งของเครื่องใช้ จากหนังสือเรียน รายวิชาพื้นฐาน การงานอาชีพและเทคโนโลยี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ม. 3 เล่ม 1 หน้า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91–92 </a:t>
            </a:r>
          </a:p>
          <a:p>
            <a:endParaRPr lang="th-TH" sz="1600" b="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ครูใช้เวลาในการจัดกิจกรรมการเรียนรู้ประมาณ</a:t>
            </a:r>
            <a:r>
              <a:rPr lang="en-US" sz="1600" b="0" dirty="0" smtClean="0">
                <a:latin typeface="Angsana New" pitchFamily="18" charset="-34"/>
                <a:cs typeface="Angsana New" pitchFamily="18" charset="-34"/>
              </a:rPr>
              <a:t> 90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 นาที (หรือให้ครูใช้เวลาตามความเหมาะสม)</a:t>
            </a:r>
            <a:endParaRPr lang="en-US" sz="1600" b="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385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</a:p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1.1 หลักการออกแบบ</a:t>
            </a:r>
          </a:p>
          <a:p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1) ครูคลิกภาพเก้าอี้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แล้วให้นักเรียนแสดงความคิดเห็นเกี่ยวกับหลักการออกแบบ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ครูคลิกเพื่ออธิบายเพิ่มเติมเกี่ยวกับหลักการออกแบบสิ่งของเครื่องใช้ โดย</a:t>
            </a:r>
            <a:r>
              <a:rPr lang="th-TH" sz="160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บูรณา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การศิลปะเรื่อง รูปทรง รูปร่าง และขนาด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3) นักเรียนร่วมกันอภิปรายเกี่ยวกับหลักการออกแบบเก้าอี้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แล้วสรุป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>
                <a:solidFill>
                  <a:prstClr val="black"/>
                </a:solidFill>
              </a:rPr>
              <a:pPr/>
              <a:t>386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</a:p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1.1 หลักการออกแบบ</a:t>
            </a:r>
          </a:p>
          <a:p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1) ครูคลิกภาพโคมไฟ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แล้วให้นักเรียนแสดงความคิดเห็นเกี่ยวกับหลักการออกแบบ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ครูคลิกเพื่ออธิบายเพิ่มเติมเกี่ยวกับหลักการออกแบบสิ่งของเครื่องใช้ โดย</a:t>
            </a:r>
            <a:r>
              <a:rPr lang="th-TH" sz="160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บูรณา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การวิทยาศาสตร์เรื่อง คุณสมบัติของวัสดุที่นำมาผลิตสิ่งของเครื่องใช้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3) นักเรียนเขียนแผนที่ความคิดสรุปความรู้เกี่ยวกับหลักการออกแบบโคมไฟ</a:t>
            </a:r>
            <a:endParaRPr lang="th-TH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>
                <a:solidFill>
                  <a:prstClr val="black"/>
                </a:solidFill>
              </a:rPr>
              <a:pPr/>
              <a:t>387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</a:p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1.1 หลักการออกแบบ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1) ครูคลิกถามคำถามเพื่อตรวจสอบความเข้าใจของนักเรียน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ครูคลิกเฉลยแนวคำตอบ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2B2A4-4C77-4731-B0F8-BDCC28E1296B}" type="slidenum">
              <a:rPr lang="th-TH" smtClean="0">
                <a:solidFill>
                  <a:prstClr val="black"/>
                </a:solidFill>
              </a:rPr>
              <a:pPr/>
              <a:t>388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79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</a:p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1.2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กระบวนการ</a:t>
            </a: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</a:p>
          <a:p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1) นักเรียนอาสาสมัครเล่าประสบการณ์เกี่ยวกับการออกแบบผลงานของตนเอง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ครูคลิกเพื่ออธิบายเพิ่มเติมเกี่ยวกับกระบวนการออกแบบ โดย</a:t>
            </a:r>
            <a:r>
              <a:rPr lang="th-TH" sz="160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บูรณา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การวิทยาศาสตร์เรื่อง ความสัมพันธ์ของกระบวนการออกแบบและกระบวนการเทคโนโลยี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3) นักเรียนศึกษาเพิ่มเติมเกี่ยวกับกระบวนการออกแบบ จากหนังสือเรียน รายวิชาพื้นฐาน การงานอาชีพและเทคโนโลยี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ม. 3 เล่ม 1 หน้า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92–93 </a:t>
            </a:r>
          </a:p>
          <a:p>
            <a:endParaRPr lang="th-TH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389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ครูให้นักเรียนทำแบบทดสอบก่อนเรียน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(Pre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test)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การงานอาชีพและเทคโนโลยี ม. 3 เล่ม 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ของบริษัท สำนักพิมพ์วัฒนาพานิช จำกัด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(การทำแบบทดสอบใน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PowerPoint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อาจใช้เวลามาก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ครูควร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print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ให้นักเรียนทำ แล้วจึงใช้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PowerPoint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ตรวจคำตอบ)</a:t>
            </a:r>
          </a:p>
          <a:p>
            <a:pPr defTabSz="914324">
              <a:defRPr/>
            </a:pPr>
            <a:endParaRPr lang="th-TH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C0878-CC02-4BB5-BC5D-165D3DB459B7}" type="slidenum">
              <a:rPr lang="th-TH" smtClean="0">
                <a:solidFill>
                  <a:prstClr val="black"/>
                </a:solidFill>
              </a:rPr>
              <a:pPr/>
              <a:t>372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99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</a:p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1.2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กระบวนการ</a:t>
            </a: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</a:p>
          <a:p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ครูคลิกเพื่ออธิบายเพิ่มเติมเกี่ยวกับกระบวนการออกแบบ โดย</a:t>
            </a:r>
            <a:r>
              <a:rPr lang="th-TH" sz="160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บูรณา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การศิลปะเรื่อง การเขียนภาพร่างหรือภาพ</a:t>
            </a:r>
            <a:r>
              <a:rPr lang="th-TH" sz="160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สเกตช์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นักเรียนร่วมกันสรุปความรู้เกี่ยวกับกระบวนการออกแบบ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390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</a:p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1.2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กระบวนการ</a:t>
            </a: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</a:p>
          <a:p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1) นักเรียนอาสาสมัครเล่าประสบการณ์เกี่ยวกับการออกแบบสิ่งของเครื่องใช้ตามกระบวนการออกแบบ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ครูคลิกภาพเพื่ออธิบายเพิ่มเติมเกี่ยวกับการออกแบบชั้นวางซีดีตามกระบวนการออกแบบ ขั้นตอนที่ 1 การกำหนดปัญหาหรือความต้องการ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3) นักเรียนศึกษาเพิ่มเติมเกี่ยวกับตัวอย่างการออกแบบสิ่งของเครื่องใช้ตามกระบวนการออกแบบ จากหนังสือเรียน รายวิชาพื้นฐาน การงานอาชีพและเทคโนโลยี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ม. 3 เล่ม 1 หน้า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92–93 </a:t>
            </a:r>
          </a:p>
          <a:p>
            <a:endParaRPr lang="th-TH" sz="2000" dirty="0" smtClean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391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</a:p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1.2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กระบวนการ</a:t>
            </a: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นักเรียนร่วมกันวิเคราะห์ปัญหาหรือความต้องการในการออกแบบชั้นวางซีดี</a:t>
            </a:r>
          </a:p>
          <a:p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ครูคลิกเพื่ออธิบายเพิ่มเติมเกี่ยวกับการออกแบบชั้นวางซีดีตามกระบวนการออกแบบ 2 การวิเคราะห์ปัญหาหรือความต้องการ แล้วเปิดโอกาสให้นักเรียนซักถาม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3) นักเรียนแบ่งกลุ่ม อภิปรายเกี่ยวกับการ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วิเคราะห์ปัญหาหรือความต้องการในการออกแบบชั้นวางซีดี แล้ว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สรุป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>
                <a:solidFill>
                  <a:prstClr val="black"/>
                </a:solidFill>
              </a:rPr>
              <a:pPr/>
              <a:t>392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</a:p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1.2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กระบวนการ</a:t>
            </a: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ครูคลิกภาพเพื่ออธิบายเกี่ยวกับการออกแบบชั้นวางซีดีตามกระบวนการออกแบบ ขั้นตอนที่ 3 การกำหนดความต้องการของการออกแบบ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2) นักเรียนร่วมกันแสดงความคิดเห็นเกี่ยวกับกำหนดความต้องการของการออกแบบชั้นวางซีดี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393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</a:p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1.2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กระบวนการ</a:t>
            </a: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นักเรียนอาสาสมัครออกแบบชั้นวางซีดีตามความสนใจ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ครูคลิกภาพเพื่ออธิบายเกี่ยวกับการออกแบบชั้นวางซีดีตามกระบวนการออกแบบ ขั้นตอนที่ 4 การสร้างทางเลือกหรือออกแบบชิ้นงาน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3) นักเรียนเปรียบเทียบข้อดีและข้อเสียของรูปแบบชั้นวางซีดีทั้ง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3 แบบ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>
                <a:solidFill>
                  <a:prstClr val="black"/>
                </a:solidFill>
              </a:rPr>
              <a:pPr/>
              <a:t>394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</a:p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1.2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กระบวนการ</a:t>
            </a: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ครูคลิกภาพเพื่ออธิบายเกี่ยวกับการออกแบบชั้นวางซีดีตามกระบวนการออกแบบ ขั้นตอนที่ 5 การตัดสินใจเลือกแบบที่ดีที่สุด แล้วเปิดโอกาสให้นักเรียนซักถาม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นักเรียนร่วมกันบอกวิธีการปรับปรุงข้อบกพร่องของชิ้นงาน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3) ครูคลิกเพื่ออธิบายเกี่ยวกับการออกแบบชั้นวางซีดีตามกระบวนการออกแบบ ขั้นตอนที่ 6 การปรับปรุงข้อบกพร่องของชิ้นงาน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4) นักเรียนร่วมกันสรุปความรู้เกี่ยวกับการออกแบบชั้นวางซีดี</a:t>
            </a:r>
            <a:endParaRPr lang="th-TH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395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3224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</a:p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1.2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กระบวนการ</a:t>
            </a: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1) ครูคลิกถามคำถามเพื่อตรวจสอบความเข้าใจของนักเรียน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ครูคลิกเฉลยแนวคำตอบ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2B2A4-4C77-4731-B0F8-BDCC28E1296B}" type="slidenum">
              <a:rPr lang="th-TH" smtClean="0">
                <a:solidFill>
                  <a:prstClr val="black"/>
                </a:solidFill>
              </a:rPr>
              <a:pPr/>
              <a:t>396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792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</a:p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1.2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กระบวนการ</a:t>
            </a: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ครูคลิก</a:t>
            </a:r>
            <a:r>
              <a:rPr lang="th-TH" sz="1600" dirty="0" err="1" smtClean="0">
                <a:latin typeface="Angsana New" pitchFamily="18" charset="-34"/>
                <a:cs typeface="Angsana New" pitchFamily="18" charset="-34"/>
              </a:rPr>
              <a:t>บูรณา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การอาเซียนเกี่ยวกับการออกแบบสิ่งของเครื่องใช้ของประเทศสมาชิกอาเซียน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35733-D1FD-40B6-96DE-A0150C97D82E}" type="slidenum">
              <a:rPr lang="th-TH" smtClean="0">
                <a:solidFill>
                  <a:prstClr val="black"/>
                </a:solidFill>
              </a:rPr>
              <a:pPr/>
              <a:t>397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200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</a:p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1.2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กระบวนการ</a:t>
            </a: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ครูให้นักเรียนปฏิบัติกิจกรรมที่ 43 สัมพันธ์กันอย่างไร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รายวิชาพื้นฐาน การงานอาชีพและเทคโนโลยี ม. 3 เล่ม 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ครูให้นักเรียนปฏิบัติกิจกรรมที่ 44 ดีไซน์เครื่องใช้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รายวิชาพื้นฐาน การงานอาชีพและเทคโนโลยี ม. 3 เล่ม 1)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398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0927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</a:p>
          <a:p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1.2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กระบวนการ</a:t>
            </a:r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ครูให้นักเรียนปฏิบัติกิจกรรมที่ 44 ดีไซน์เครื่องใช้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(ในแบบฝึกทักษะ รายวิชาพื้นฐาน การงานอาชีพและเทคโนโลยี ม. 3 เล่ม 1)</a:t>
            </a: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>
                <a:solidFill>
                  <a:prstClr val="black"/>
                </a:solidFill>
              </a:rPr>
              <a:pPr/>
              <a:t>399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27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3 เล่ม 1 ข้อ 1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1</a:t>
            </a:r>
          </a:p>
          <a:p>
            <a:pPr>
              <a:lnSpc>
                <a:spcPct val="80000"/>
              </a:lnSpc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>
              <a:lnSpc>
                <a:spcPct val="80000"/>
              </a:lnSpc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หน้าที่ใช้สอย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การออกแบบสิ่งของเครื่องใช้ที่ควรกำหนดหน้าที่ใช้สอยให้ตรงตามวัตถุประสงค์ที่ตั้งไว้และสามารถตอบสนองความต้องการของผู้ใช้ได้อย่างมีประสิทธิภาพและสะดวกสบาย ดังนั้น </a:t>
            </a:r>
            <a:r>
              <a:rPr lang="th-TH" sz="1600" i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อกแบบสิ่งของเครื่องใช้เพื่อตอบสนองความต้องการผู้ใช้จึงตรงกับหลักการออกแบบสิ่งของเครื่องใช้ คือ หน้าที่ใช้สอย</a:t>
            </a:r>
            <a:endParaRPr lang="th-TH" sz="1600" kern="1200" baseline="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>
              <a:lnSpc>
                <a:spcPct val="80000"/>
              </a:lnSpc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ถูกต้อง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ความแข็งแรงเป็นการออกแบบสิ่งของเครื่องใช้ที่ควรศึก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ษาชนิดของวัตถุดิบ คุณภาพ และคุณลักษณะพิเศษของวัตถุดิบแต่ละชนิดก่อนนำไปใช้ในการออกแบบ ซึ่งควรเลือกใช้โครงสร้างหรือชนิดของวัสดุให้เหมาะสมกับสิ่งของเครื่องใช้ ดังนั้น </a:t>
            </a:r>
            <a:r>
              <a:rPr lang="th-TH" sz="1600" i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อกแบบสิ่งของเครื่องใช้เพื่อตอบสนองความต้องการผู้ใช้จึงไม่ตรงกับหลักการออกแบบสิ่งของเครื่องใช้ข้อนี้</a:t>
            </a:r>
            <a:endParaRPr lang="en-US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 ไม่ถูกต้อง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ความปลอดภัยเป็นการออกแบบสิ่งของเครื่องใช้ที่ควรทำการ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ศึกษาข้อมูล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ทดสอบ ประเมินผล และแก้ปัญหาก่อนที่จะนำไปผลิต เพื่อให้เกิดความปลอดภัย     แก่ผู้ใช้ ดังนั้น </a:t>
            </a:r>
            <a:r>
              <a:rPr lang="th-TH" sz="1600" i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อกแบบสิ่งของเครื่องใช้เพื่อตอบสนองความต้องการผู้ใช้จึงไม่ตรงกับหลักการออกแบบสิ่งของเครื่องใช้ข้อนี้</a:t>
            </a:r>
            <a:endParaRPr lang="en-US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ง ไม่ถูกต้อง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ความสะดวกสบายในการใช้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เป็นการออกแบบสิ่งของเครื่องใช้ที่ควรมีความสัมพันธ์ที่กลมกลืนกันของขนาดความกว้าง ความยาว หรือขีดจำกัดของอวัยวะต่าง ๆ ของผู้ใช้ ดังนั้น </a:t>
            </a:r>
            <a:r>
              <a:rPr lang="th-TH" sz="1600" i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อกแบบสิ่งของเครื่องใช้เพื่อตอบสนองความต้องการผู้ใช้จึงไม่ตรงกับหลักการออกแบบสิ่งของเครื่องใช้ข้อนี้</a:t>
            </a: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373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53402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ครูคลิกเพื่อถามคำถามทบทวนความรู้ของนักเรียน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ครูคลิกเฉลยแนวคำตอบ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400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90602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นักเรียนร่วมกันสรุปความรู้เกี่ยวกับการออกแบบสิ่งของเครื่องใช้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ครูคลิกเพื่อสรุปความรู้เรื่อง การออกแบบสิ่งของเครื่องใช้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และให้ความรู้เสริมในส่วนที่นักเรียนสรุปไม่ถูกต้อง</a:t>
            </a: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ครูใช้เวลาในการสรุปประมาณ</a:t>
            </a:r>
            <a:r>
              <a:rPr lang="en-US" sz="1600" b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10 นาที (หรือให้ครูใช้เวลาตามความเหมาะสม)</a:t>
            </a:r>
            <a:endParaRPr lang="en-US" sz="1600" b="0" dirty="0" smtClean="0">
              <a:latin typeface="Angsana New" pitchFamily="18" charset="-34"/>
              <a:cs typeface="Angsana New" pitchFamily="18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9EE6D-80AB-4982-8247-59BFE0EDC0BE}" type="slidenum">
              <a:rPr lang="en-US" smtClean="0">
                <a:solidFill>
                  <a:prstClr val="black"/>
                </a:solidFill>
              </a:rPr>
              <a:pPr/>
              <a:t>401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36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3 เล่ม 1 ข้อ 2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2</a:t>
            </a:r>
          </a:p>
          <a:p>
            <a:pPr>
              <a:lnSpc>
                <a:spcPct val="80000"/>
              </a:lnSpc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>
              <a:lnSpc>
                <a:spcPct val="80000"/>
              </a:lnSpc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ความสะดวกสบายในการใช้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เป็นการออกแบบสิ่งของเครื่องใช้ที่ควรมีความสัมพันธ์ที่กลมกลืนกันของขนาดความกว้าง ความยาว หรือขีดจำกัดของอวัยวะต่าง ๆ ของผู้ใช้ ซึ่ง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เก้าอี้ควรออกแบบให้มีขนาดความสูงพอเหมาะและนั่งให้สบาย ดังนั้น เก้าอี้จึงเป็น</a:t>
            </a:r>
            <a:r>
              <a:rPr lang="th-TH" sz="1600" b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สิ่งของเครื่องใช้ที่ควรออกแบบโดยยึดหลักความสะดวกสบายในการใช้มากที่สุด</a:t>
            </a:r>
            <a:endParaRPr lang="en-US" sz="1600" b="0" dirty="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lnSpc>
                <a:spcPct val="80000"/>
              </a:lnSpc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ถูกต้อง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ความสะดวกสบายในการใช้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เป็นการออกแบบสิ่งของเครื่องใช้ที่ควรมีความสัมพันธ์ที่กลมกลืนกันของขนาดความกว้าง ความยาว หรือขีดจำกัดของอวัยวะต่าง ๆ ของผู้ใช้ แต่ที่ตักผงควรออกแบบโดยคำนึงถึงว่ามีหน้าที่ใช้สอยอย่างไร 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ดังนั้น ที่ตักผงจึงเป็น</a:t>
            </a:r>
            <a:r>
              <a:rPr lang="th-TH" sz="1600" b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สิ่งของเครื่องใช้ที่ไม่ควรออกแบบโดยยึดหลักความสะดวกสบายในการใช้มากที่สุด</a:t>
            </a:r>
            <a:endParaRPr lang="en-US" sz="1600" b="0" dirty="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lnSpc>
                <a:spcPct val="80000"/>
              </a:lnSpc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 ไม่ถูกต้อง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ความสะดวกสบายในการใช้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เป็นการออกแบบสิ่งของเครื่องใช้ที่ควรมีความสัมพันธ์ที่กลมกลืนกันของขนาดความกว้าง ความยาว หรือขีดจำกัดของอวัยวะต่าง ๆ ของผู้ใช้ แต่ราวตากผ้าควรออกแบบโดยเลือกใช้วัสดุที่เน้นความแข็งแรงของโครงสร้างเป็นสำคัญ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ดังนั้น ราวตากผ้าจึงเป็น</a:t>
            </a:r>
            <a:r>
              <a:rPr lang="th-TH" sz="1600" b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สิ่งของเครื่องใช้ที่ไม่ควรออกแบบโดยยึดหลักความสะดวกสบายในการใช้มากที่สุด</a:t>
            </a:r>
            <a:endParaRPr lang="en-US" sz="1600" b="0" dirty="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lnSpc>
                <a:spcPct val="80000"/>
              </a:lnSpc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ง ไม่ถูกต้อง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ความสะดวกสบายในการใช้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เป็นการออกแบบสิ่งของเครื่องใช้ที่ควรมีความสัมพันธ์ที่กลมกลืนกันของขนาดความกว้าง ความยาว หรือขีดจำกัดของอวัยวะต่าง ๆ ของผู้ใช้ แต่ชั้นวางของควรออกแบบโดยคำนึงถึงว่ามีหน้าที่ใช้สอยอย่างไร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ดังนั้น ชั้นวางของจึงเป็น</a:t>
            </a:r>
            <a:r>
              <a:rPr lang="th-TH" sz="1600" b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สิ่งของเครื่องใช้ที่ไม่ควรออกแบบโดยยึดหลักความสะดวกสบายในการใช้มากที่สุด</a:t>
            </a:r>
            <a:endParaRPr lang="en-US" sz="1600" b="0" dirty="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D5733-9A59-437D-9FB7-929CED44E24F}" type="slidenum">
              <a:rPr lang="th-TH">
                <a:solidFill>
                  <a:prstClr val="black"/>
                </a:solidFill>
              </a:rPr>
              <a:pPr/>
              <a:t>374</a:t>
            </a:fld>
            <a:endParaRPr lang="th-T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67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3 เล่ม 1 ข้อ 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3</a:t>
            </a:r>
          </a:p>
          <a:p>
            <a:pPr>
              <a:lnSpc>
                <a:spcPct val="90000"/>
              </a:lnSpc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ไม่ถูกต้อง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การขนส่งเป็น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ออกแบบสิ่งของเครื่องใช้ที่ควรคำนึงถึงการขนส่งเพื่อความสะดวกในการเคลื่อนย้ายและลดภาระค่าใช้จ่ายแรงงาน ดังนั้น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i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นุ้ยออกแบบสิ่งของเครื่องใช้ให้ง่ายต่อการบำรุงรักษา นุ้ยจึงไม่ได้ออกแบบตามหลักการข้อนี้</a:t>
            </a:r>
            <a:endParaRPr lang="en-US" sz="1600" i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ถูกต้อง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หน้าที่ใช้สอย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การออกแบบสิ่งของเครื่องใช้ที่ควรกำหนดหน้าที่ใช้สอยให้ตรงตามวัตถุประสงค์ที่ตั้งไว้และสามารถตอบสนองความต้องการของผู้ใช้ได้อย่างมีประสิทธิภาพและสะดวกสบาย ดังนั้น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i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นุ้ยออกแบบสิ่งของเครื่องใช้ให้ง่ายต่อการบำรุงรักษา นุ้ยจึงไม่ได้ออกแบบตามหลักการข้อนี้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 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ซ่อมแซมได้ง่ายเป็น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การออกแบบสิ่งของเครื่องใช้ให้ง่ายต่อการบำรุงรักษา และการทำความสะอาด เมื่อเกิดการชำรุดเสียหายสามารถหาอะไหล่เปลี่ยนได้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ดังนั้น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i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นุ้ยออกแบบสิ่งของเครื่องใช้ให้ง่ายต่อการบำรุงรักษา นุ้ยจึงออกแบบตามหลักการซ่อมแซมได้ง่าย</a:t>
            </a:r>
            <a:endParaRPr lang="en-US" sz="1600" i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ง ไม่ถูกต้อง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วัสดุและวิธีการผลิตเป็น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การออกแบบสิ่งของเครื่องใช้ที่ต้องเลือกใช้วัสดุที่มีคุณภาพและมีกระบวนการออกแบบที่ดี เพื่อจะให้สิ่งของเครื่องใช้นั้นมีความแข็งแรง ความทนทาน และใช้งานได้อย่างปลอดภัย ดังนั้น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lang="th-TH" sz="1600" i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นุ้ยออกแบบสิ่งของเครื่องใช้ให้ง่ายต่อการบำรุงรักษา นุ้ยจึงไม่ได้ออกแบบตามหลักการข้อนี้</a:t>
            </a:r>
            <a:endParaRPr lang="en-US" sz="1600" i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375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248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3 เล่ม 1 ข้อ 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4</a:t>
            </a:r>
          </a:p>
          <a:p>
            <a:pPr>
              <a:lnSpc>
                <a:spcPct val="90000"/>
              </a:lnSpc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การปรับปรุงข้อบกพร่องของชิ้นงาน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เป็นการพิจารณาชิ้นงานหรือผลงานที่ได้จากการปฏิบัติในด้านการใช้งาน ถ้ายังไม่ได้ตามที่ต้องการหรือพบข้อบกพร่องที่ส่วนใด ก็ควรปรับปรุงแก้ไขให้มีความสมบูรณ์และสวยงามยิ่งขึ้น ดังนั้น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อุ้มแก้ไขชิ้นงานให้มีความสมบูรณ์</a:t>
            </a:r>
            <a:r>
              <a:rPr lang="th-TH" sz="1600" baseline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baseline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อุ้มจึง</a:t>
            </a:r>
            <a:r>
              <a:rPr lang="th-TH" sz="1600" b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ปฏิบัติอยู่ในขั้นตอนการปรับปรุงข้อบกพร่องของชิ้นงาน</a:t>
            </a:r>
            <a:endParaRPr lang="en-US" sz="1600" b="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ถูกต้อง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การปรับปรุงข้อบกพร่องของชิ้นงาน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เป็นการพิจารณาชิ้นงานหรือผลงานที่ได้จากการปฏิบัติในด้านการใช้งาน ถ้ายังไม่ได้ตามที่ต้องการหรือพบข้อบกพร่องที่ส่วนใด ก็ควรปรับปรุงแก้ไขให้มีความสมบูรณ์และสวยงามยิ่งขึ้น </a:t>
            </a:r>
            <a:r>
              <a:rPr lang="th-TH" sz="1600" kern="1200" dirty="0" err="1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ซึ่ง</a:t>
            </a:r>
            <a:r>
              <a:rPr lang="th-TH" sz="1600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อิ๋ว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กำหนดปัญหาหรือความต้องการเป็นการปฏิบัติอยู่ในขั้นตอนการกำหนดปัญหาหรือความต้องการ ดังนั้น </a:t>
            </a:r>
            <a:r>
              <a:rPr lang="th-TH" sz="1600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อิ๋วจึง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ไม่ได้</a:t>
            </a:r>
            <a:r>
              <a:rPr lang="th-TH" sz="1600" b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ปฏิบัติอยู่ในขั้นตอนการปรับปรุงข้อบกพร่องของชิ้นงาน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 ไม่ถูกต้อง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การปรับปรุงข้อบกพร่องของชิ้นงาน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เป็นการพิจารณาชิ้นงานหรือผลงานที่ได้จากการปฏิบัติในด้านการใช้งาน ถ้ายังไม่ได้ตามที่ต้องการหรือพบข้อบกพร่องที่ส่วนใด ก็ควรปรับปรุงแก้ไขให้มีความสมบูรณ์และสวยงามยิ่งขึ้น ซึ่ง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อ้อมร่างแบบชิ้นงานที่ได้ออกแบบไว้เป็นการปฏิบัติอยู่ในขั้นตอนการสร้างทางเลือกหรือออกแบบชิ้นงาน ดังนั้น</a:t>
            </a:r>
            <a:r>
              <a:rPr lang="th-TH" sz="1600" baseline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อ้อม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จึงไม่ได้</a:t>
            </a:r>
            <a:r>
              <a:rPr lang="th-TH" sz="1600" b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ปฏิบัติอยู่ในขั้นตอนการปรับปรุงข้อบกพร่องของชิ้นงาน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ง ไม่ถูกต้อง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การปรับปรุงข้อบกพร่องของชิ้นงาน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เป็นการพิจารณาชิ้นงานหรือผลงานที่ได้จากการปฏิบัติในด้านการใช้งาน ถ้ายังไม่ได้ตามที่ต้องการหรือพบข้อบกพร่องที่ส่วนใด ก็ควรปรับปรุงแก้ไขให้มีความสมบูรณ์และสวยงามยิ่งขึ้น ซึ่ง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อ้อยกำหนดวัตถุประสงค์ในการออกแบบเป็นการปฏิบัติอยู่ในขั้นตอนการกำหนดความต้องการของการออกแบบ ดังนั้น</a:t>
            </a:r>
            <a:r>
              <a:rPr lang="th-TH" sz="1600" baseline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อ้อย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จึงไม่ได้</a:t>
            </a:r>
            <a:r>
              <a:rPr lang="th-TH" sz="1600" b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ปฏิบัติอยู่ในขั้นตอนการปรับปรุงข้อบกพร่องของชิ้นงาน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376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4214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3 เล่ม 1 ข้อ 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5</a:t>
            </a:r>
          </a:p>
          <a:p>
            <a:pPr>
              <a:lnSpc>
                <a:spcPct val="85000"/>
              </a:lnSpc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ไม่ถูกต้อง เพราะ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ตามหลักการเขียนภาพฉาย การมองภาพด้านบนเป็นการมองจากด้านบนลงมาโดยถือเอาด้านหน้าเป็นหลัก ดังนั้น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ด้านบนจึงเป็นการเขียนภาพฉายที่ไม่มีรายละเอียดชัดเจนมากที่สุด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ถูกต้อง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เพราะ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ตามหลักการเขียนภาพฉาย การมองภาพด้านข้างเป็นการมองด้านข้างของชิ้นงานโดยถือเอาด้านหน้าเป็นหลัก ดังนั้น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ด้านข้างจึงเป็นการเขียนภาพฉายที่ไม่มีรายละเอียดชัดเจนมากที่สุด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 ถูกต้อง เพราะ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ตามหลักการเขียนภาพฉาย การเขียนภาพฉายให้เลือกด้านหน้าเป็นด้านหลัก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ซึ่งเป็นส่วนที่ชัดเจนและมีรายละเอียดมากที่สุด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ดังนั้น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ด้านหน้าจึงเป็นการเขียนภาพฉายที่มีรายละเอียดชัดเจนมากที่สุด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ง ไม่ถูกต้อง เพราะ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ตามหลักการเขียนภาพฉาย ภาพด้านหลังไม่ใช่ส่วนที่มองเห็นในการเขียนภาพฉาย ดังนั้น</a:t>
            </a:r>
            <a:r>
              <a:rPr lang="th-TH" sz="1600" kern="1200" baseline="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 ด้านหลังจึงไม่ใช่การเขียนภาพฉายที่มีรายละเอียดชัดเจนมากที่สุด</a:t>
            </a:r>
            <a:endParaRPr lang="th-TH" sz="1600" kern="120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377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9841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3 เล่ม 1 ข้อ 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6</a:t>
            </a:r>
          </a:p>
          <a:p>
            <a:pPr>
              <a:lnSpc>
                <a:spcPct val="85000"/>
              </a:lnSpc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ไม่ถูกต้อง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ฟิวส์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ใช้สำหรับป้องกันไม่ให้กระแสไฟไหลเข้ามาเกินพิกัดของขนาดสายไฟฟ้า ดังนั้น ฟิวส์จึงไม่ใช่อุปกรณ์ไฟฟ้าที่ใช้สำหรับตัดต่อกระแสไฟฟ้าในวงจรไฟฟ้า</a:t>
            </a:r>
            <a:endParaRPr lang="th-TH" sz="1600" kern="1200" baseline="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ถูกต้อง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เพราะสวิตช์ใช้สำหรับ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ตัดต่อวงจรไฟฟ้า ซึ่งใช้กับอุปกรณ์ที่ให้แสงสว่างภายในบ้าน ดังนั้น สวิตช์จึงไม่ใช่อุปกรณ์ไฟฟ้าที่ใช้สำหรับตัดต่อกระแสไฟฟ้าในวงจรไฟฟ้า</a:t>
            </a:r>
            <a:endParaRPr lang="th-TH" sz="1600" kern="1200" baseline="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 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สะพานไฟ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ใช้สำหรับตัดต่อกระแสไฟฟ้าในวงจรไฟฟ้า ดังนั้น สะพานไฟจึงเป็นอุปกรณ์ไฟฟ้าที่ใช้สำหรับตัดต่อกระแสไฟฟ้าในวงจรไฟฟ้า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ง ไม่ถูกต้อง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กล่องแยกสายไฟ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ใช้สำหรับต่อแยกสายไฟเพื่อนำไฟไปใช้ตามจุดต่าง ๆ ดังนั้น กล่องแยกสายไฟจึงไม่ใช่อุปกรณ์ไฟฟ้าที่ใช้สำหรับตัดต่อกระแสไฟฟ้าในวงจรไฟฟ้า</a:t>
            </a:r>
            <a:endParaRPr lang="th-TH" sz="1600" kern="1200" baseline="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378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9993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ครูให้นักเรียนทำแบบทดสอบก่อนเรียน การงานอาชีพและเทคโนโลยี ม. 3 เล่ม 1 ข้อ 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 ครูคลิกเพื่อเฉลยคำตอบข้อ 7</a:t>
            </a:r>
          </a:p>
          <a:p>
            <a:pPr>
              <a:lnSpc>
                <a:spcPct val="85000"/>
              </a:lnSpc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ก ถูกต้อง </a:t>
            </a:r>
            <a:r>
              <a:rPr lang="th-TH" sz="1600" dirty="0" err="1" smtClean="0">
                <a:latin typeface="Angsana New" pitchFamily="18" charset="-34"/>
                <a:cs typeface="Angsana New" pitchFamily="18" charset="-34"/>
              </a:rPr>
              <a:t>เพราะคัตเอาต์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ใช้สำหรับตัดต่อกระแสไฟฟ้าในวงจรไฟฟ้า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ดังนั้น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ตัดต่อกระแสไฟฟ้าในวงจรไฟฟ้าจึงเป็นการทำงาน</a:t>
            </a:r>
            <a:r>
              <a:rPr lang="th-TH" sz="1600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ของคัตเอาต์</a:t>
            </a:r>
            <a:endParaRPr lang="th-TH" sz="1600" kern="1200" baseline="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ไม่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ถูกต้อง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การ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เปิด–ปิดการทำงานของหลอดไฟฟ้าเป็นการกดที่สวิตช์เพื่อเปิดหรือปิดหลอดไฟฟ้า ดังนั้น เปิด–ปิดการทำงานของหลอดไฟฟ้าจึงไม่ใช่การทำงาน</a:t>
            </a:r>
            <a:r>
              <a:rPr lang="th-TH" sz="1600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ของคัตเอาต์</a:t>
            </a:r>
            <a:r>
              <a:rPr lang="th-TH" sz="1600" baseline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th-TH" sz="1600" kern="1200" baseline="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 ไม่ถูกต้อง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ตัวเก็บประจุใช้สำหรับเก็บสะสมประจุไฟฟ้าหรือแรงดันไฟฟ้า 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ดังนั้น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เป็นอุปกรณ์ที่ใช้สะสมแรงดันไฟฟ้าจึงไม่ใช่การทำงาน</a:t>
            </a:r>
            <a:r>
              <a:rPr lang="th-TH" sz="1600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ของคัตเอาต์</a:t>
            </a:r>
            <a:r>
              <a:rPr lang="th-TH" sz="1600" baseline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th-TH" sz="1600" kern="1200" baseline="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ง ไม่ถูกต้อง เพราะ</a:t>
            </a:r>
            <a:r>
              <a:rPr lang="th-TH" sz="1600" b="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ฟิวส์</a:t>
            </a:r>
            <a:r>
              <a:rPr lang="th-TH" sz="1600" kern="1200" dirty="0" smtClean="0">
                <a:solidFill>
                  <a:schemeClr val="tx1"/>
                </a:solidFill>
                <a:effectLst/>
                <a:latin typeface="Angsana New" pitchFamily="18" charset="-34"/>
                <a:ea typeface="+mn-ea"/>
                <a:cs typeface="Angsana New" pitchFamily="18" charset="-34"/>
              </a:rPr>
              <a:t>ใช้สำหรับป้องกันไม่ให้กระแสไฟไหลเข้ามาเกินพิกัดของขนาดสายไฟฟ้า ดังนั้น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ตัดวงจรไฟฟ้าเมื่อมีกระแสไฟฟ้าไหลเกินพิกัดจึงไม่ใช่การทำงาน</a:t>
            </a:r>
            <a:r>
              <a:rPr lang="th-TH" sz="1600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ของคัตเอาต์</a:t>
            </a:r>
            <a:r>
              <a:rPr lang="th-TH" sz="1600" baseline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th-TH" sz="1600" kern="1200" baseline="0" dirty="0" smtClean="0">
              <a:solidFill>
                <a:schemeClr val="tx1"/>
              </a:solidFill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30C54-237B-4FDE-87BC-A6DBF6AE786A}" type="slidenum">
              <a:rPr lang="th-TH" smtClean="0"/>
              <a:t>379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2176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ามเหลี่ยมมุมฉาก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ชื่อเรื่อง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ชื่อเรื่องรอง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grpSp>
        <p:nvGrpSpPr>
          <p:cNvPr id="2" name="กลุ่ม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รูปแบบอิสระ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รูปแบบอิสระ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รูปแบบอิสระ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ตัวเชื่อมต่อตรง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ตัวแทนวันที่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47F59A8-4C8E-497A-9350-39C3D1666410}" type="datetimeFigureOut">
              <a:rPr lang="th-TH" smtClean="0"/>
              <a:t>08/11/58</a:t>
            </a:fld>
            <a:endParaRPr lang="th-TH"/>
          </a:p>
        </p:txBody>
      </p:sp>
      <p:sp>
        <p:nvSpPr>
          <p:cNvPr id="19" name="ตัวแทนท้ายกระดา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27" name="ตัวแทนหมายเลขภาพนิ่ง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59A8-4C8E-497A-9350-39C3D1666410}" type="datetimeFigureOut">
              <a:rPr lang="th-TH" smtClean="0"/>
              <a:t>08/11/58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10A3E03-4CA6-4862-B3EB-E06406CE154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59A8-4C8E-497A-9350-39C3D1666410}" type="datetimeFigureOut">
              <a:rPr lang="th-TH" smtClean="0"/>
              <a:t>08/11/58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10A3E03-4CA6-4862-B3EB-E06406CE154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41B4-238F-4EC2-A10E-6515131ED98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64C-7860-4F5C-9070-CDF3030FA587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32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41B4-238F-4EC2-A10E-6515131ED98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64C-7860-4F5C-9070-CDF3030FA587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46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41B4-238F-4EC2-A10E-6515131ED98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64C-7860-4F5C-9070-CDF3030FA587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69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41B4-238F-4EC2-A10E-6515131ED98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64C-7860-4F5C-9070-CDF3030FA587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54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41B4-238F-4EC2-A10E-6515131ED98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64C-7860-4F5C-9070-CDF3030FA587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41B4-238F-4EC2-A10E-6515131ED98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64C-7860-4F5C-9070-CDF3030FA587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7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41B4-238F-4EC2-A10E-6515131ED98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64C-7860-4F5C-9070-CDF3030FA587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96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41B4-238F-4EC2-A10E-6515131ED98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64C-7860-4F5C-9070-CDF3030FA587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1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59A8-4C8E-497A-9350-39C3D1666410}" type="datetimeFigureOut">
              <a:rPr lang="th-TH" smtClean="0"/>
              <a:t>08/11/58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  <p:sp>
        <p:nvSpPr>
          <p:cNvPr id="7" name="ชื่อเรื่อง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41B4-238F-4EC2-A10E-6515131ED98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64C-7860-4F5C-9070-CDF3030FA587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6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41B4-238F-4EC2-A10E-6515131ED98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64C-7860-4F5C-9070-CDF3030FA587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33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041B4-238F-4EC2-A10E-6515131ED98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64C-7860-4F5C-9070-CDF3030FA587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90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6EDF-C13D-4162-9AC7-E865885B0C8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2CF5-50D8-497E-9F40-56CA32BEA7AA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4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D309-9F81-4B6B-BEED-848FA07744D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</a:lstStyle>
          <a:p>
            <a:fld id="{7BED2CF5-50D8-497E-9F40-56CA32BEA7AA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5081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AC7B-EA1D-4DF5-9892-78C9F25CCFB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2CF5-50D8-497E-9F40-56CA32BEA7AA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81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F699-2557-4D95-849C-DB079EFA236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2CF5-50D8-497E-9F40-56CA32BEA7AA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93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D81C-6C32-4ED6-8573-20FC99D0427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2CF5-50D8-497E-9F40-56CA32BEA7AA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69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E4FF-F994-496D-9696-E1F6E46E761F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2CF5-50D8-497E-9F40-56CA32BEA7AA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931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D213D-F4C7-4B3E-8F39-C6FCBA486C3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2CF5-50D8-497E-9F40-56CA32BEA7AA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8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59A8-4C8E-497A-9350-39C3D1666410}" type="datetimeFigureOut">
              <a:rPr lang="th-TH" smtClean="0"/>
              <a:t>08/11/58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  <p:sp>
        <p:nvSpPr>
          <p:cNvPr id="7" name="เครื่องหมายบั้ง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เครื่องหมายบั้ง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5099E-7A22-4DCF-8FEA-56095A2C2AE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2CF5-50D8-497E-9F40-56CA32BEA7AA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78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1A6AF-549A-4891-AD6E-6794D8D14B7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2CF5-50D8-497E-9F40-56CA32BEA7AA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13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5723A-0515-43C6-A6CD-C37852C8B6C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2CF5-50D8-497E-9F40-56CA32BEA7AA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30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0B9D-9B20-418B-A58D-869B1B944AF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D2CF5-50D8-497E-9F40-56CA32BEA7AA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85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253E-05AF-4F3C-A504-C7F4BF06FBA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D38C-8016-4A65-8ABA-D29CC0881F55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20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253E-05AF-4F3C-A504-C7F4BF06FBA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D38C-8016-4A65-8ABA-D29CC0881F55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99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253E-05AF-4F3C-A504-C7F4BF06FBA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D38C-8016-4A65-8ABA-D29CC0881F55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13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253E-05AF-4F3C-A504-C7F4BF06FBA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D38C-8016-4A65-8ABA-D29CC0881F55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51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253E-05AF-4F3C-A504-C7F4BF06FBA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D38C-8016-4A65-8ABA-D29CC0881F55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507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253E-05AF-4F3C-A504-C7F4BF06FBA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D38C-8016-4A65-8ABA-D29CC0881F55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8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59A8-4C8E-497A-9350-39C3D1666410}" type="datetimeFigureOut">
              <a:rPr lang="th-TH" smtClean="0"/>
              <a:t>08/11/58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  <p:sp>
        <p:nvSpPr>
          <p:cNvPr id="8" name="ชื่อเรื่อง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253E-05AF-4F3C-A504-C7F4BF06FBA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D38C-8016-4A65-8ABA-D29CC0881F55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4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253E-05AF-4F3C-A504-C7F4BF06FBA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D38C-8016-4A65-8ABA-D29CC0881F55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88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253E-05AF-4F3C-A504-C7F4BF06FBA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D38C-8016-4A65-8ABA-D29CC0881F55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08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253E-05AF-4F3C-A504-C7F4BF06FBA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D38C-8016-4A65-8ABA-D29CC0881F55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13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6253E-05AF-4F3C-A504-C7F4BF06FBA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D38C-8016-4A65-8ABA-D29CC0881F55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1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เนื้อหา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59A8-4C8E-497A-9350-39C3D1666410}" type="datetimeFigureOut">
              <a:rPr lang="th-TH" smtClean="0"/>
              <a:t>08/11/58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59A8-4C8E-497A-9350-39C3D1666410}" type="datetimeFigureOut">
              <a:rPr lang="th-TH" smtClean="0"/>
              <a:t>08/11/58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  <p:sp>
        <p:nvSpPr>
          <p:cNvPr id="6" name="ชื่อเรื่อง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59A8-4C8E-497A-9350-39C3D1666410}" type="datetimeFigureOut">
              <a:rPr lang="th-TH" smtClean="0"/>
              <a:t>08/11/58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10A3E03-4CA6-4862-B3EB-E06406CE154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47F59A8-4C8E-497A-9350-39C3D1666410}" type="datetimeFigureOut">
              <a:rPr lang="th-TH" smtClean="0"/>
              <a:t>08/11/58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10A3E03-4CA6-4862-B3EB-E06406CE154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47F59A8-4C8E-497A-9350-39C3D1666410}" type="datetimeFigureOut">
              <a:rPr lang="th-TH" smtClean="0"/>
              <a:t>08/11/58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10A3E03-4CA6-4862-B3EB-E06406CE1541}" type="slidenum">
              <a:rPr lang="th-TH" smtClean="0"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8" name="รูปแบบอิสระ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รูปแบบอิสระ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สามเหลี่ยมมุมฉาก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ตัวเชื่อมต่อตรง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เครื่องหมายบั้ง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เครื่องหมายบั้ง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รูปแบบอิสระ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รูปแบบอิสระ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สามเหลี่ยมมุมฉาก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ตัวเชื่อมต่อตรง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ตัวแทนชื่อเรื่อง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ตัวแทนข้อความ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แทนวันที่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7F59A8-4C8E-497A-9350-39C3D1666410}" type="datetimeFigureOut">
              <a:rPr lang="th-TH" smtClean="0"/>
              <a:t>08/11/58</a:t>
            </a:fld>
            <a:endParaRPr lang="th-TH"/>
          </a:p>
        </p:txBody>
      </p:sp>
      <p:sp>
        <p:nvSpPr>
          <p:cNvPr id="22" name="ตัวแทนท้ายกระดา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18" name="ตัวแทนหมายเลขภาพนิ่ง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600" b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defRPr>
            </a:lvl1pPr>
            <a:extLst/>
          </a:lstStyle>
          <a:p>
            <a:fld id="{910A3E03-4CA6-4862-B3EB-E06406CE1541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041B4-238F-4EC2-A10E-6515131ED98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4C64C-7860-4F5C-9070-CDF3030FA58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9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39072-BA96-45CD-ACF0-E68A591D9BA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D2CF5-50D8-497E-9F40-56CA32BEA7A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1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6253E-05AF-4F3C-A504-C7F4BF06FBA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08/11/58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FD38C-8016-4A65-8ABA-D29CC0881F5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7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84"/>
            <a:ext cx="9144000" cy="5400600"/>
          </a:xfrm>
          <a:prstGeom prst="rect">
            <a:avLst/>
          </a:prstGeom>
        </p:spPr>
      </p:pic>
      <p:sp>
        <p:nvSpPr>
          <p:cNvPr id="11" name="Slide Number Placeholder 3"/>
          <p:cNvSpPr txBox="1">
            <a:spLocks/>
          </p:cNvSpPr>
          <p:nvPr/>
        </p:nvSpPr>
        <p:spPr>
          <a:xfrm>
            <a:off x="8604448" y="6504384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pPr/>
              <a:t>371</a:t>
            </a:fld>
            <a:endParaRPr lang="th-TH" sz="16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ชื่อเรื่อง 1"/>
          <p:cNvSpPr txBox="1">
            <a:spLocks/>
          </p:cNvSpPr>
          <p:nvPr/>
        </p:nvSpPr>
        <p:spPr>
          <a:xfrm>
            <a:off x="1174047" y="296822"/>
            <a:ext cx="5967700" cy="1152128"/>
          </a:xfrm>
          <a:prstGeom prst="rect">
            <a:avLst/>
          </a:prstGeom>
          <a:solidFill>
            <a:srgbClr val="7030A0"/>
          </a:solidFill>
        </p:spPr>
        <p:txBody>
          <a:bodyPr vert="horz" anchor="ctr">
            <a:no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50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หน่วยการเรียนรู้ที่ 5</a:t>
            </a:r>
            <a:endParaRPr lang="th-TH" sz="5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Plaque 4"/>
          <p:cNvSpPr/>
          <p:nvPr/>
        </p:nvSpPr>
        <p:spPr>
          <a:xfrm>
            <a:off x="2862157" y="3527902"/>
            <a:ext cx="3744773" cy="1364439"/>
          </a:xfrm>
          <a:prstGeom prst="plaque">
            <a:avLst>
              <a:gd name="adj" fmla="val 16489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>
              <a:defRPr/>
            </a:pPr>
            <a:r>
              <a:rPr lang="th-TH" sz="3600" b="1" kern="0" cap="all" dirty="0" smtClean="0">
                <a:ln w="90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พื้นฐาน</a:t>
            </a:r>
          </a:p>
          <a:p>
            <a:pPr algn="ctr">
              <a:defRPr/>
            </a:pPr>
            <a:r>
              <a:rPr lang="th-TH" sz="3600" b="1" kern="0" cap="all" dirty="0" smtClean="0">
                <a:ln w="90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การสร้างสิ่งของเครื่องใช้</a:t>
            </a:r>
            <a:endParaRPr lang="th-TH" sz="3600" b="1" kern="0" cap="all" dirty="0">
              <a:ln w="9000" cmpd="sng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Rounded Rectangle 10"/>
          <p:cNvSpPr/>
          <p:nvPr/>
        </p:nvSpPr>
        <p:spPr>
          <a:xfrm>
            <a:off x="3649544" y="1655694"/>
            <a:ext cx="2181128" cy="1227499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ออกแบบ     สิ่งของ</a:t>
            </a:r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เครื่องใช้</a:t>
            </a:r>
          </a:p>
        </p:txBody>
      </p:sp>
      <p:grpSp>
        <p:nvGrpSpPr>
          <p:cNvPr id="19" name="Group 32"/>
          <p:cNvGrpSpPr/>
          <p:nvPr/>
        </p:nvGrpSpPr>
        <p:grpSpPr>
          <a:xfrm rot="16200000">
            <a:off x="4358378" y="3021444"/>
            <a:ext cx="751757" cy="324513"/>
            <a:chOff x="-2556792" y="3209900"/>
            <a:chExt cx="909626" cy="356964"/>
          </a:xfrm>
          <a:solidFill>
            <a:srgbClr val="FF0000"/>
          </a:solidFill>
        </p:grpSpPr>
        <p:sp>
          <p:nvSpPr>
            <p:cNvPr id="20" name="Chevron 33"/>
            <p:cNvSpPr/>
            <p:nvPr/>
          </p:nvSpPr>
          <p:spPr>
            <a:xfrm>
              <a:off x="-2556792" y="3209900"/>
              <a:ext cx="356964" cy="35696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1" name="Chevron 34"/>
            <p:cNvSpPr/>
            <p:nvPr/>
          </p:nvSpPr>
          <p:spPr>
            <a:xfrm>
              <a:off x="-2292138" y="3209900"/>
              <a:ext cx="356964" cy="35696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2" name="Chevron 35"/>
            <p:cNvSpPr/>
            <p:nvPr/>
          </p:nvSpPr>
          <p:spPr>
            <a:xfrm>
              <a:off x="-2004130" y="3209900"/>
              <a:ext cx="356964" cy="35696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23" name="Rounded Rectangle 10"/>
          <p:cNvSpPr/>
          <p:nvPr/>
        </p:nvSpPr>
        <p:spPr>
          <a:xfrm>
            <a:off x="5795215" y="5256094"/>
            <a:ext cx="2593209" cy="1485274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การเขียนภาพฉายและการจำลองแบบ</a:t>
            </a:r>
          </a:p>
        </p:txBody>
      </p:sp>
      <p:sp>
        <p:nvSpPr>
          <p:cNvPr id="24" name="Rounded Rectangle 10"/>
          <p:cNvSpPr/>
          <p:nvPr/>
        </p:nvSpPr>
        <p:spPr>
          <a:xfrm>
            <a:off x="755576" y="5184086"/>
            <a:ext cx="3240360" cy="148527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อุปกรณ์และ</a:t>
            </a: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ระบบ              ที่</a:t>
            </a:r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เกี่ยวข้อง</a:t>
            </a: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กับ                  การ</a:t>
            </a:r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สร้าง</a:t>
            </a: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สิ่งของเครื่องใช้</a:t>
            </a:r>
            <a:endParaRPr lang="th-TH" sz="32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5" name="Group 32"/>
          <p:cNvGrpSpPr/>
          <p:nvPr/>
        </p:nvGrpSpPr>
        <p:grpSpPr>
          <a:xfrm rot="2440259">
            <a:off x="6432482" y="4903110"/>
            <a:ext cx="751757" cy="324513"/>
            <a:chOff x="-2556792" y="3209900"/>
            <a:chExt cx="909626" cy="356964"/>
          </a:xfrm>
          <a:solidFill>
            <a:srgbClr val="FF0000"/>
          </a:solidFill>
        </p:grpSpPr>
        <p:sp>
          <p:nvSpPr>
            <p:cNvPr id="26" name="Chevron 33"/>
            <p:cNvSpPr/>
            <p:nvPr/>
          </p:nvSpPr>
          <p:spPr>
            <a:xfrm>
              <a:off x="-2556792" y="3209900"/>
              <a:ext cx="356964" cy="35696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7" name="Chevron 34"/>
            <p:cNvSpPr/>
            <p:nvPr/>
          </p:nvSpPr>
          <p:spPr>
            <a:xfrm>
              <a:off x="-2292138" y="3209900"/>
              <a:ext cx="356964" cy="35696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8" name="Chevron 35"/>
            <p:cNvSpPr/>
            <p:nvPr/>
          </p:nvSpPr>
          <p:spPr>
            <a:xfrm>
              <a:off x="-2004130" y="3209900"/>
              <a:ext cx="356964" cy="35696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29" name="Group 32"/>
          <p:cNvGrpSpPr/>
          <p:nvPr/>
        </p:nvGrpSpPr>
        <p:grpSpPr>
          <a:xfrm rot="8363415">
            <a:off x="2242361" y="4832745"/>
            <a:ext cx="751757" cy="324513"/>
            <a:chOff x="-2556792" y="3209900"/>
            <a:chExt cx="909626" cy="356964"/>
          </a:xfrm>
          <a:solidFill>
            <a:srgbClr val="FF0000"/>
          </a:solidFill>
        </p:grpSpPr>
        <p:sp>
          <p:nvSpPr>
            <p:cNvPr id="30" name="Chevron 33"/>
            <p:cNvSpPr/>
            <p:nvPr/>
          </p:nvSpPr>
          <p:spPr>
            <a:xfrm>
              <a:off x="-2556792" y="3209900"/>
              <a:ext cx="356964" cy="35696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1" name="Chevron 34"/>
            <p:cNvSpPr/>
            <p:nvPr/>
          </p:nvSpPr>
          <p:spPr>
            <a:xfrm>
              <a:off x="-2292138" y="3209900"/>
              <a:ext cx="356964" cy="35696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2" name="Chevron 35"/>
            <p:cNvSpPr/>
            <p:nvPr/>
          </p:nvSpPr>
          <p:spPr>
            <a:xfrm>
              <a:off x="-2004130" y="3209900"/>
              <a:ext cx="356964" cy="35696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1224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 animBg="1"/>
      <p:bldP spid="18" grpId="0" animBg="1"/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99793" y="836712"/>
            <a:ext cx="4032447" cy="119181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ตัว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เก็บประจุมีคุณสมบัติคล้าย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กับ</a:t>
            </a:r>
          </a:p>
          <a:p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อุปกรณ์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อิเล็กทรอนิกส์ใด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2267744" y="1065557"/>
            <a:ext cx="576064" cy="635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ngsana New" pitchFamily="18" charset="-34"/>
                <a:cs typeface="Angsana New" pitchFamily="18" charset="-34"/>
              </a:rPr>
              <a:t>8.</a:t>
            </a:r>
            <a:endParaRPr lang="th-TH" sz="3200" b="1" dirty="0">
              <a:solidFill>
                <a:prstClr val="black">
                  <a:lumMod val="95000"/>
                  <a:lumOff val="5000"/>
                </a:prst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0" y="5445225"/>
            <a:ext cx="9144000" cy="1440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thaiDist"/>
            <a:r>
              <a:rPr lang="th-TH" sz="2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ง ถูกต้อง เพราะตัวเก็บประจุใช้สำหรับเก็บสะสมประจุไฟฟ้าหรือแรงดันไฟฟ้าไว้ในตัวได้ ส่วนแหล่งจ่ายไฟใช้สำหรับเก็บสะสมประจุไฟฟ้าเพื่อจ่ายไฟเลี้ยงให้กับวงจรอิเล็กทรอนิกส์ต่าง ๆ ดังนั้น ตัวเก็บประจุจึงมีคุณสมบัติคล้ายกับ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แหล่งจ่ายไฟ</a:t>
            </a:r>
            <a:endParaRPr lang="th-TH" sz="2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380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36931" y="2130038"/>
            <a:ext cx="237626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ปลั๊ก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6931" y="3570198"/>
            <a:ext cx="237626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หลอดไฟ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36931" y="2850118"/>
            <a:ext cx="237626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สวิตช์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36931" y="4290278"/>
            <a:ext cx="237626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แหล่งจ่ายไฟ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15816" y="4408571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56659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14" grpId="0"/>
      <p:bldP spid="15" grpId="0"/>
      <p:bldP spid="16" grpId="0"/>
      <p:bldP spid="17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79713" y="836712"/>
            <a:ext cx="5688631" cy="64698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ข้อใดเป็นกลไกที่ใช้เพิ่มและลดแรงในการทำงาน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475656" y="836712"/>
            <a:ext cx="576064" cy="635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ngsana New" pitchFamily="18" charset="-34"/>
                <a:cs typeface="Angsana New" pitchFamily="18" charset="-34"/>
              </a:rPr>
              <a:t>9.</a:t>
            </a:r>
            <a:endParaRPr lang="th-TH" sz="3200" b="1" dirty="0">
              <a:solidFill>
                <a:prstClr val="black">
                  <a:lumMod val="95000"/>
                  <a:lumOff val="5000"/>
                </a:prst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0" y="5445225"/>
            <a:ext cx="9144000" cy="1440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thaiDist"/>
            <a:r>
              <a:rPr lang="th-TH" sz="2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 ถูกต้อง เพราะคานงัดเป็นกลไกพื้นฐานที่มีความสำคัญแบบหนึ่งที่ใช้เพิ่มและลดแรงในการทำงาน ดังนั้น คานงัดจึงเป็นกลไกที่ใช้เพิ่มและลดแรงในการ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ทำงาน</a:t>
            </a:r>
            <a:endParaRPr lang="th-TH" sz="2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381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3729" y="1697990"/>
            <a:ext cx="237626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</a:t>
            </a:r>
            <a:r>
              <a:rPr lang="en-US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คานงัด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52329" y="3861048"/>
            <a:ext cx="237626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</a:t>
            </a:r>
            <a:r>
              <a:rPr lang="en-US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เฟืองและเกียร์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3729" y="2418070"/>
            <a:ext cx="237626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</a:t>
            </a:r>
            <a:r>
              <a:rPr lang="en-US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สายพาน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23728" y="3138150"/>
            <a:ext cx="237626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</a:t>
            </a:r>
            <a:r>
              <a:rPr lang="en-US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en-US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ตะปูเกลียว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02614" y="1816283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898380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14" grpId="0"/>
      <p:bldP spid="15" grpId="0"/>
      <p:bldP spid="16" grpId="0"/>
      <p:bldP spid="17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1761" y="764704"/>
            <a:ext cx="5112567" cy="119181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สิ่งของ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เครื่องใช้ใดที่สามารถกลับทาง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หมุน</a:t>
            </a:r>
          </a:p>
          <a:p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โดย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มีมอเตอร์เป็นตัวควบคุม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0" y="5445225"/>
            <a:ext cx="9144000" cy="1440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thaiDist"/>
            <a:r>
              <a:rPr lang="th-TH" sz="2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 ถูกต้อง เพราะเครื่องซักผ้าทำงานด้วยการควบคุมมอเตอร์ โดยบังคับให้มอเตอร์ทำงานหรือหมุนตามที่ต้องการด้วยอุปกรณ์ต่าง ๆ เช่น สวิตช์ รีเลย์ ดังนั้น เครื่องซักผ้าจึงเป็นสิ่งของเครื่องใช้ที่สามารถกลับทางหมุนโดยมีมอเตอร์เป็นตัวควบคุม </a:t>
            </a: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382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8899" y="2130038"/>
            <a:ext cx="25202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เครื่อง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ซักผ้า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8899" y="3570198"/>
            <a:ext cx="25202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แม่แรงยก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รถยนต์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48899" y="2850118"/>
            <a:ext cx="25202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    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เครื่องมือขุด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เจาะ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48899" y="4290278"/>
            <a:ext cx="25202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เก้าอี้ปรับระดับได้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627784" y="2226512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63688" y="980728"/>
            <a:ext cx="756040" cy="72008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ngsana New" pitchFamily="18" charset="-34"/>
                <a:cs typeface="Angsana New" pitchFamily="18" charset="-34"/>
              </a:rPr>
              <a:t>10.</a:t>
            </a:r>
            <a:endParaRPr lang="th-TH" sz="3200" b="1" dirty="0">
              <a:solidFill>
                <a:prstClr val="black">
                  <a:lumMod val="95000"/>
                  <a:lumOff val="5000"/>
                </a:prst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16997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5" grpId="0"/>
      <p:bldP spid="16" grpId="0"/>
      <p:bldP spid="17" grpId="0"/>
      <p:bldP spid="18" grpId="0"/>
      <p:bldP spid="1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518330" y="489274"/>
            <a:ext cx="6107340" cy="779486"/>
          </a:xfrm>
          <a:prstGeom prst="rect">
            <a:avLst/>
          </a:prstGeom>
          <a:noFill/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th-TH" sz="4400" dirty="0" smtClean="0"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rPr>
              <a:t>การงานอาชีพและเทคโนโลยี  ม. 3</a:t>
            </a:r>
            <a:endParaRPr lang="th-TH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1268760"/>
            <a:ext cx="9144000" cy="10001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 anchorCtr="0">
            <a:noAutofit/>
          </a:bodyPr>
          <a:lstStyle/>
          <a:p>
            <a:pPr algn="ctr"/>
            <a:r>
              <a:rPr kumimoji="0" lang="th-TH" sz="44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itchFamily="18" charset="-34"/>
                <a:cs typeface="Angsana New" pitchFamily="18" charset="-34"/>
              </a:rPr>
              <a:t>หน่วยการเรียนรู้ที่</a:t>
            </a:r>
            <a:r>
              <a:rPr kumimoji="0" lang="th-TH" sz="4400" b="1" i="0" u="none" strike="noStrike" kern="1200" cap="none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44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5 พื้นฐานการสร้างสิ่งของเครื่องใช้</a:t>
            </a:r>
            <a:endParaRPr lang="th-TH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7504" y="2268892"/>
            <a:ext cx="4464496" cy="4141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anchor="ctr" anchorCtr="0">
            <a:normAutofit fontScale="97500"/>
          </a:bodyPr>
          <a:lstStyle/>
          <a:p>
            <a:pPr marL="44450" algn="ctr"/>
            <a:r>
              <a:rPr lang="th-TH" sz="41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แผนการจัดการเรียนรู้ที่ </a:t>
            </a:r>
            <a:r>
              <a:rPr lang="th-TH" sz="41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14</a:t>
            </a:r>
          </a:p>
          <a:p>
            <a:pPr marL="44450" algn="ctr"/>
            <a:r>
              <a:rPr lang="th-TH" sz="4100" b="1" dirty="0" smtClean="0"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rPr>
              <a:t>การออกแบบสิ่งของเครื่องใช้</a:t>
            </a:r>
          </a:p>
          <a:p>
            <a:pPr marL="44450" algn="ctr"/>
            <a:r>
              <a:rPr lang="th-TH" sz="41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เวลา 2 </a:t>
            </a:r>
            <a:r>
              <a:rPr lang="th-TH" sz="41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ชั่วโมง</a:t>
            </a:r>
            <a:endParaRPr lang="th-TH" sz="4000" b="1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383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4679486" y="2431915"/>
            <a:ext cx="4645042" cy="4669493"/>
            <a:chOff x="4679486" y="2431915"/>
            <a:chExt cx="4645042" cy="4669493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45" b="94239" l="9945" r="89994">
                          <a14:foregroundMark x1="50334" y1="70103" x2="30564" y2="67981"/>
                          <a14:foregroundMark x1="69072" y1="38448" x2="67314" y2="51061"/>
                          <a14:backgroundMark x1="62947" y1="82353" x2="40995" y2="892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104" y="3284984"/>
              <a:ext cx="3816424" cy="3816424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727" b="67879" l="10000" r="90000">
                          <a14:backgroundMark x1="54545" y1="58667" x2="51364" y2="69273"/>
                          <a14:backgroundMark x1="48636" y1="65030" x2="42273" y2="657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8663" b="25814"/>
            <a:stretch/>
          </p:blipFill>
          <p:spPr>
            <a:xfrm>
              <a:off x="4679486" y="2431915"/>
              <a:ext cx="2772834" cy="2725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05458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 animBg="1"/>
      <p:bldP spid="13" grpId="1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384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347864" y="2580651"/>
            <a:ext cx="5256583" cy="1227851"/>
          </a:xfrm>
          <a:prstGeom prst="wedgeRoundRectCallout">
            <a:avLst>
              <a:gd name="adj1" fmla="val -63014"/>
              <a:gd name="adj2" fmla="val -10559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>
            <a:outerShdw blurRad="50800" dist="254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algn="thaiDist"/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งาน</a:t>
            </a:r>
            <a:r>
              <a:rPr lang="th-TH" sz="32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ลักษณะใดบ้างที่</a:t>
            </a: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เกี่ยวข้องกับการออกแบบ</a:t>
            </a:r>
          </a:p>
        </p:txBody>
      </p:sp>
      <p:pic>
        <p:nvPicPr>
          <p:cNvPr id="14" name="Picture 2" descr="J:\ฝ้าย\ม. 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89058"/>
            <a:ext cx="2300223" cy="329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7739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5" y="2227221"/>
            <a:ext cx="3651773" cy="3506035"/>
          </a:xfrm>
          <a:prstGeom prst="rect">
            <a:avLst/>
          </a:prstGeom>
        </p:spPr>
      </p:pic>
      <p:sp>
        <p:nvSpPr>
          <p:cNvPr id="68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385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5" name="กลุ่ม 4"/>
          <p:cNvGrpSpPr/>
          <p:nvPr/>
        </p:nvGrpSpPr>
        <p:grpSpPr>
          <a:xfrm>
            <a:off x="323528" y="920914"/>
            <a:ext cx="3174752" cy="707886"/>
            <a:chOff x="6797848" y="1389919"/>
            <a:chExt cx="3174752" cy="707886"/>
          </a:xfrm>
        </p:grpSpPr>
        <p:sp>
          <p:nvSpPr>
            <p:cNvPr id="94" name="Plus 93"/>
            <p:cNvSpPr/>
            <p:nvPr/>
          </p:nvSpPr>
          <p:spPr>
            <a:xfrm rot="2528960">
              <a:off x="6797848" y="1421468"/>
              <a:ext cx="701902" cy="672707"/>
            </a:xfrm>
            <a:prstGeom prst="mathPlus">
              <a:avLst/>
            </a:prstGeom>
            <a:solidFill>
              <a:schemeClr val="accent6">
                <a:alpha val="4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876256" y="1389919"/>
              <a:ext cx="3096344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4000" b="1" dirty="0" smtClean="0">
                  <a:solidFill>
                    <a:srgbClr val="0043C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1.1 หลักการออกแบบ</a:t>
              </a:r>
              <a:endParaRPr lang="th-TH" sz="4000" b="1" dirty="0">
                <a:solidFill>
                  <a:srgbClr val="004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" name="สี่เหลี่ยมผืนผ้า 2"/>
          <p:cNvSpPr/>
          <p:nvPr/>
        </p:nvSpPr>
        <p:spPr>
          <a:xfrm>
            <a:off x="35496" y="44624"/>
            <a:ext cx="52392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4400" b="1" dirty="0" smtClean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rgbClr val="F0AD00">
                      <a:lumMod val="20000"/>
                      <a:lumOff val="80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การ</a:t>
            </a:r>
            <a:r>
              <a:rPr lang="th-TH" sz="4400" b="1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rgbClr val="F0AD00">
                      <a:lumMod val="20000"/>
                      <a:lumOff val="80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ออกแบบสิ่งของเครื่องใช้</a:t>
            </a:r>
          </a:p>
        </p:txBody>
      </p:sp>
      <p:grpSp>
        <p:nvGrpSpPr>
          <p:cNvPr id="38" name="กลุ่ม 37"/>
          <p:cNvGrpSpPr/>
          <p:nvPr/>
        </p:nvGrpSpPr>
        <p:grpSpPr>
          <a:xfrm>
            <a:off x="3873226" y="2581957"/>
            <a:ext cx="2066926" cy="847043"/>
            <a:chOff x="656462" y="2895"/>
            <a:chExt cx="2066926" cy="1240155"/>
          </a:xfrm>
          <a:scene3d>
            <a:camera prst="orthographicFront"/>
            <a:lightRig rig="flat" dir="t"/>
          </a:scene3d>
        </p:grpSpPr>
        <p:sp>
          <p:nvSpPr>
            <p:cNvPr id="88" name="สี่เหลี่ยมผืนผ้า 87"/>
            <p:cNvSpPr/>
            <p:nvPr/>
          </p:nvSpPr>
          <p:spPr>
            <a:xfrm>
              <a:off x="656462" y="2895"/>
              <a:ext cx="2066926" cy="124015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9" name="สี่เหลี่ยมผืนผ้า 88"/>
            <p:cNvSpPr/>
            <p:nvPr/>
          </p:nvSpPr>
          <p:spPr>
            <a:xfrm>
              <a:off x="656462" y="2895"/>
              <a:ext cx="2066926" cy="1240155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latin typeface="Angsana New" pitchFamily="18" charset="-34"/>
                  <a:cs typeface="Angsana New" pitchFamily="18" charset="-34"/>
                </a:rPr>
                <a:t> 1. หน้าที่ใช้สอย</a:t>
              </a:r>
              <a:endParaRPr lang="th-TH" sz="2800" b="1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39" name="กลุ่ม 38"/>
          <p:cNvGrpSpPr/>
          <p:nvPr/>
        </p:nvGrpSpPr>
        <p:grpSpPr>
          <a:xfrm>
            <a:off x="3857460" y="3861048"/>
            <a:ext cx="2066926" cy="847043"/>
            <a:chOff x="2930081" y="2895"/>
            <a:chExt cx="2066926" cy="1240155"/>
          </a:xfrm>
          <a:scene3d>
            <a:camera prst="orthographicFront"/>
            <a:lightRig rig="flat" dir="t"/>
          </a:scene3d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2930081" y="2895"/>
              <a:ext cx="2066926" cy="124015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2">
                <a:hueOff val="1191462"/>
                <a:satOff val="2438"/>
                <a:lumOff val="931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7" name="สี่เหลี่ยมผืนผ้า 86"/>
            <p:cNvSpPr/>
            <p:nvPr/>
          </p:nvSpPr>
          <p:spPr>
            <a:xfrm>
              <a:off x="2930081" y="2895"/>
              <a:ext cx="2066926" cy="1240155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latin typeface="Angsana New" pitchFamily="18" charset="-34"/>
                  <a:cs typeface="Angsana New" pitchFamily="18" charset="-34"/>
                </a:rPr>
                <a:t> 2. ความปลอดภัย</a:t>
              </a:r>
              <a:endParaRPr lang="th-TH" sz="2800" b="1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0" name="กลุ่ม 39"/>
          <p:cNvGrpSpPr/>
          <p:nvPr/>
        </p:nvGrpSpPr>
        <p:grpSpPr>
          <a:xfrm>
            <a:off x="3857460" y="5102237"/>
            <a:ext cx="2066926" cy="847043"/>
            <a:chOff x="5203700" y="2895"/>
            <a:chExt cx="2066926" cy="1240155"/>
          </a:xfrm>
          <a:scene3d>
            <a:camera prst="orthographicFront"/>
            <a:lightRig rig="flat" dir="t"/>
          </a:scene3d>
        </p:grpSpPr>
        <p:sp>
          <p:nvSpPr>
            <p:cNvPr id="84" name="สี่เหลี่ยมผืนผ้า 83"/>
            <p:cNvSpPr/>
            <p:nvPr/>
          </p:nvSpPr>
          <p:spPr>
            <a:xfrm>
              <a:off x="5203700" y="2895"/>
              <a:ext cx="2066926" cy="1240155"/>
            </a:xfrm>
            <a:prstGeom prst="rect">
              <a:avLst/>
            </a:prstGeom>
            <a:solidFill>
              <a:srgbClr val="F26D00"/>
            </a:solidFill>
            <a:ln>
              <a:noFill/>
            </a:ln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2">
                <a:hueOff val="2382924"/>
                <a:satOff val="4875"/>
                <a:lumOff val="1863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5" name="สี่เหลี่ยมผืนผ้า 84"/>
            <p:cNvSpPr/>
            <p:nvPr/>
          </p:nvSpPr>
          <p:spPr>
            <a:xfrm>
              <a:off x="5203700" y="2895"/>
              <a:ext cx="2066926" cy="1240155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800" b="1" kern="1200" dirty="0" smtClean="0">
                  <a:latin typeface="Angsana New" pitchFamily="18" charset="-34"/>
                  <a:cs typeface="Angsana New" pitchFamily="18" charset="-34"/>
                </a:rPr>
                <a:t> 3. ความแข็งแรง</a:t>
              </a:r>
              <a:endParaRPr lang="th-TH" sz="2800" b="1" kern="1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6" name="กลุ่ม 5"/>
          <p:cNvGrpSpPr/>
          <p:nvPr/>
        </p:nvGrpSpPr>
        <p:grpSpPr>
          <a:xfrm>
            <a:off x="0" y="692696"/>
            <a:ext cx="9137848" cy="190351"/>
            <a:chOff x="0" y="692696"/>
            <a:chExt cx="9137848" cy="190351"/>
          </a:xfrm>
        </p:grpSpPr>
        <p:sp>
          <p:nvSpPr>
            <p:cNvPr id="23" name="Title 1"/>
            <p:cNvSpPr txBox="1">
              <a:spLocks/>
            </p:cNvSpPr>
            <p:nvPr/>
          </p:nvSpPr>
          <p:spPr>
            <a:xfrm>
              <a:off x="0" y="692696"/>
              <a:ext cx="6922871" cy="190351"/>
            </a:xfrm>
            <a:prstGeom prst="rect">
              <a:avLst/>
            </a:prstGeom>
            <a:solidFill>
              <a:srgbClr val="7030A0"/>
            </a:solidFill>
          </p:spPr>
          <p:txBody>
            <a:bodyPr vert="horz" anchor="ctr">
              <a:noAutofit/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sz="4400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th-TH" sz="4000" dirty="0">
                <a:solidFill>
                  <a:schemeClr val="tx1"/>
                </a:solidFill>
                <a:effectLst>
                  <a:glow rad="635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90" name="Title 1"/>
            <p:cNvSpPr txBox="1">
              <a:spLocks/>
            </p:cNvSpPr>
            <p:nvPr/>
          </p:nvSpPr>
          <p:spPr>
            <a:xfrm>
              <a:off x="7020272" y="692696"/>
              <a:ext cx="2117576" cy="190351"/>
            </a:xfrm>
            <a:prstGeom prst="rect">
              <a:avLst/>
            </a:prstGeom>
            <a:solidFill>
              <a:schemeClr val="accent1"/>
            </a:solidFill>
          </p:spPr>
          <p:txBody>
            <a:bodyPr vert="horz" anchor="ctr">
              <a:noAutofit/>
            </a:bodyPr>
            <a:lstStyle>
              <a:lvl1pPr algn="l" rtl="0" eaLnBrk="1" latinLnBrk="0" hangingPunct="1">
                <a:spcBef>
                  <a:spcPct val="0"/>
                </a:spcBef>
                <a:buNone/>
                <a:defRPr kumimoji="0" sz="4400" kern="1200" cap="all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th-TH" sz="4000" dirty="0">
                <a:solidFill>
                  <a:schemeClr val="tx1"/>
                </a:solidFill>
                <a:effectLst>
                  <a:glow rad="63500">
                    <a:schemeClr val="accent1">
                      <a:lumMod val="20000"/>
                      <a:lumOff val="80000"/>
                      <a:alpha val="40000"/>
                    </a:schemeClr>
                  </a:glo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7" name="รูปหกเหลี่ยม 6"/>
          <p:cNvSpPr/>
          <p:nvPr/>
        </p:nvSpPr>
        <p:spPr>
          <a:xfrm>
            <a:off x="2266001" y="1612926"/>
            <a:ext cx="5040560" cy="663149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หลักการออกแบบสิ่งของ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เครื่องใช้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808768" y="5600853"/>
            <a:ext cx="232307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dirty="0">
                <a:latin typeface="Angsana New" pitchFamily="18" charset="-34"/>
                <a:cs typeface="Angsana New" pitchFamily="18" charset="-34"/>
              </a:rPr>
              <a:t>การออกแบบชั้นวางของ</a:t>
            </a:r>
            <a:endParaRPr lang="th-TH" sz="2600" dirty="0"/>
          </a:p>
        </p:txBody>
      </p:sp>
      <p:sp>
        <p:nvSpPr>
          <p:cNvPr id="25" name="TextBox 24"/>
          <p:cNvSpPr txBox="1"/>
          <p:nvPr/>
        </p:nvSpPr>
        <p:spPr>
          <a:xfrm>
            <a:off x="6084168" y="3843045"/>
            <a:ext cx="2952328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ใช้งานได้อย่างปลอดภัย           ไม่ก่อให้เกิดอันตราย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4168" y="5067181"/>
            <a:ext cx="2952328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pc="-30" dirty="0" smtClean="0">
                <a:latin typeface="Angsana New" pitchFamily="18" charset="-34"/>
                <a:cs typeface="Angsana New" pitchFamily="18" charset="-34"/>
              </a:rPr>
              <a:t>เลือกใช้วัสดุที่มีความแข็งแรง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รองรับ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น้ำหนักได้ </a:t>
            </a:r>
          </a:p>
        </p:txBody>
      </p:sp>
      <p:grpSp>
        <p:nvGrpSpPr>
          <p:cNvPr id="10" name="กลุ่ม 9"/>
          <p:cNvGrpSpPr/>
          <p:nvPr/>
        </p:nvGrpSpPr>
        <p:grpSpPr>
          <a:xfrm>
            <a:off x="6084168" y="2492896"/>
            <a:ext cx="2952328" cy="954107"/>
            <a:chOff x="6084168" y="2492896"/>
            <a:chExt cx="2952328" cy="954107"/>
          </a:xfrm>
        </p:grpSpPr>
        <p:sp>
          <p:nvSpPr>
            <p:cNvPr id="27" name="TextBox 26"/>
            <p:cNvSpPr txBox="1"/>
            <p:nvPr/>
          </p:nvSpPr>
          <p:spPr>
            <a:xfrm>
              <a:off x="6084168" y="2492896"/>
              <a:ext cx="2952328" cy="95410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th-TH" dirty="0" smtClean="0">
                <a:latin typeface="Angsana New" pitchFamily="18" charset="-34"/>
                <a:cs typeface="Angsana New" pitchFamily="18" charset="-34"/>
              </a:endParaRPr>
            </a:p>
            <a:p>
              <a:endParaRPr lang="th-TH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9" name="สี่เหลี่ยมผืนผ้า 8"/>
            <p:cNvSpPr/>
            <p:nvPr/>
          </p:nvSpPr>
          <p:spPr>
            <a:xfrm>
              <a:off x="6117652" y="2708339"/>
              <a:ext cx="27534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th-TH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ออกแบบได้ตรงตามหน้าที่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42277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 animBg="1"/>
      <p:bldP spid="8" grpId="0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936" y="2060848"/>
            <a:ext cx="3233960" cy="3542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8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386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5" name="กลุ่ม 4"/>
          <p:cNvGrpSpPr/>
          <p:nvPr/>
        </p:nvGrpSpPr>
        <p:grpSpPr>
          <a:xfrm>
            <a:off x="179512" y="404664"/>
            <a:ext cx="3174752" cy="707886"/>
            <a:chOff x="6797848" y="1389919"/>
            <a:chExt cx="3174752" cy="707886"/>
          </a:xfrm>
        </p:grpSpPr>
        <p:sp>
          <p:nvSpPr>
            <p:cNvPr id="94" name="Plus 93"/>
            <p:cNvSpPr/>
            <p:nvPr/>
          </p:nvSpPr>
          <p:spPr>
            <a:xfrm rot="2528960">
              <a:off x="6797848" y="1421468"/>
              <a:ext cx="701902" cy="672707"/>
            </a:xfrm>
            <a:prstGeom prst="mathPlus">
              <a:avLst/>
            </a:prstGeom>
            <a:solidFill>
              <a:schemeClr val="accent6">
                <a:alpha val="4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876256" y="1389919"/>
              <a:ext cx="3096344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4000" b="1" dirty="0" smtClean="0">
                  <a:solidFill>
                    <a:srgbClr val="0043C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1.1 หลักการออกแบบ</a:t>
              </a:r>
              <a:endParaRPr lang="th-TH" sz="4000" b="1" dirty="0">
                <a:solidFill>
                  <a:srgbClr val="004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1" name="กลุ่ม 40"/>
          <p:cNvGrpSpPr/>
          <p:nvPr/>
        </p:nvGrpSpPr>
        <p:grpSpPr>
          <a:xfrm>
            <a:off x="3779912" y="2204864"/>
            <a:ext cx="2304256" cy="931747"/>
            <a:chOff x="656462" y="1449744"/>
            <a:chExt cx="2066926" cy="1240155"/>
          </a:xfrm>
          <a:scene3d>
            <a:camera prst="orthographicFront"/>
            <a:lightRig rig="flat" dir="t"/>
          </a:scene3d>
        </p:grpSpPr>
        <p:sp>
          <p:nvSpPr>
            <p:cNvPr id="73" name="สี่เหลี่ยมผืนผ้า 72"/>
            <p:cNvSpPr/>
            <p:nvPr/>
          </p:nvSpPr>
          <p:spPr>
            <a:xfrm>
              <a:off x="656462" y="1449744"/>
              <a:ext cx="2066926" cy="12401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2">
                <a:hueOff val="3574386"/>
                <a:satOff val="7313"/>
                <a:lumOff val="279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3" name="สี่เหลี่ยมผืนผ้า 82"/>
            <p:cNvSpPr/>
            <p:nvPr/>
          </p:nvSpPr>
          <p:spPr>
            <a:xfrm>
              <a:off x="656462" y="1449744"/>
              <a:ext cx="2066926" cy="1240155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defTabSz="1244600">
                <a:spcBef>
                  <a:spcPct val="0"/>
                </a:spcBef>
              </a:pPr>
              <a:r>
                <a:rPr lang="th-TH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4. ความสะดวกสบาย</a:t>
              </a:r>
            </a:p>
            <a:p>
              <a:pPr defTabSz="1244600">
                <a:spcBef>
                  <a:spcPct val="0"/>
                </a:spcBef>
              </a:pPr>
              <a:r>
                <a:rPr lang="th-TH" b="1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</a:t>
              </a:r>
              <a:r>
                <a:rPr lang="th-TH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  ในการใช้</a:t>
              </a:r>
              <a:endPara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3" name="กลุ่ม 42"/>
          <p:cNvGrpSpPr/>
          <p:nvPr/>
        </p:nvGrpSpPr>
        <p:grpSpPr>
          <a:xfrm>
            <a:off x="3779912" y="3505365"/>
            <a:ext cx="2304256" cy="931747"/>
            <a:chOff x="2930081" y="1449744"/>
            <a:chExt cx="2066926" cy="1240155"/>
          </a:xfrm>
          <a:scene3d>
            <a:camera prst="orthographicFront"/>
            <a:lightRig rig="flat" dir="t"/>
          </a:scene3d>
        </p:grpSpPr>
        <p:sp>
          <p:nvSpPr>
            <p:cNvPr id="63" name="สี่เหลี่ยมผืนผ้า 62"/>
            <p:cNvSpPr/>
            <p:nvPr/>
          </p:nvSpPr>
          <p:spPr>
            <a:xfrm>
              <a:off x="2930081" y="1449744"/>
              <a:ext cx="2066926" cy="1240155"/>
            </a:xfrm>
            <a:prstGeom prst="rect">
              <a:avLst/>
            </a:prstGeom>
            <a:solidFill>
              <a:srgbClr val="CC8A76"/>
            </a:solidFill>
            <a:ln>
              <a:noFill/>
            </a:ln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2">
                <a:hueOff val="4765848"/>
                <a:satOff val="9751"/>
                <a:lumOff val="372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1" name="สี่เหลี่ยมผืนผ้า 70"/>
            <p:cNvSpPr/>
            <p:nvPr/>
          </p:nvSpPr>
          <p:spPr>
            <a:xfrm>
              <a:off x="2930081" y="1449744"/>
              <a:ext cx="2066926" cy="1240155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 5. ความสวยงาม</a:t>
              </a:r>
              <a:endPara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4" name="กลุ่ม 43"/>
          <p:cNvGrpSpPr/>
          <p:nvPr/>
        </p:nvGrpSpPr>
        <p:grpSpPr>
          <a:xfrm>
            <a:off x="3779912" y="4729501"/>
            <a:ext cx="2304256" cy="931747"/>
            <a:chOff x="5203700" y="1449744"/>
            <a:chExt cx="2066926" cy="1240155"/>
          </a:xfrm>
          <a:scene3d>
            <a:camera prst="orthographicFront"/>
            <a:lightRig rig="flat" dir="t"/>
          </a:scene3d>
        </p:grpSpPr>
        <p:sp>
          <p:nvSpPr>
            <p:cNvPr id="56" name="สี่เหลี่ยมผืนผ้า 55"/>
            <p:cNvSpPr/>
            <p:nvPr/>
          </p:nvSpPr>
          <p:spPr>
            <a:xfrm>
              <a:off x="5203700" y="1449744"/>
              <a:ext cx="2066926" cy="124015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2">
                <a:hueOff val="5957309"/>
                <a:satOff val="12188"/>
                <a:lumOff val="4657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7" name="สี่เหลี่ยมผืนผ้า 56"/>
            <p:cNvSpPr/>
            <p:nvPr/>
          </p:nvSpPr>
          <p:spPr>
            <a:xfrm>
              <a:off x="5203700" y="1449744"/>
              <a:ext cx="2066926" cy="1240155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 6. ราคา</a:t>
              </a:r>
              <a:endPara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7" name="รูปหกเหลี่ยม 6"/>
          <p:cNvSpPr/>
          <p:nvPr/>
        </p:nvSpPr>
        <p:spPr>
          <a:xfrm>
            <a:off x="2266001" y="1096676"/>
            <a:ext cx="5040560" cy="663149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หลักการออกแบบสิ่งของ</a:t>
            </a:r>
            <a:r>
              <a:rPr lang="th-TH" sz="3200" b="1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เครื่องใช้</a:t>
            </a:r>
            <a:endParaRPr lang="th-TH" sz="3200" b="1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8" name="สี่เหลี่ยมผืนผ้า 47"/>
          <p:cNvSpPr/>
          <p:nvPr/>
        </p:nvSpPr>
        <p:spPr>
          <a:xfrm>
            <a:off x="0" y="0"/>
            <a:ext cx="2714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  <a:endParaRPr lang="th-TH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2181" y="2204864"/>
            <a:ext cx="2533618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pc="-30" dirty="0" smtClean="0">
                <a:latin typeface="Angsana New" pitchFamily="18" charset="-34"/>
                <a:cs typeface="Angsana New" pitchFamily="18" charset="-34"/>
              </a:rPr>
              <a:t>มีขนาดความสูงพอเหมาะและนั่งได้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สบาย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1084993" y="5600853"/>
            <a:ext cx="17588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dirty="0"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sz="2600" dirty="0" smtClean="0">
                <a:latin typeface="Angsana New" pitchFamily="18" charset="-34"/>
                <a:cs typeface="Angsana New" pitchFamily="18" charset="-34"/>
              </a:rPr>
              <a:t>ออกแบบเก้าอี้</a:t>
            </a:r>
            <a:endParaRPr lang="th-TH" sz="2600" dirty="0"/>
          </a:p>
        </p:txBody>
      </p:sp>
      <p:sp>
        <p:nvSpPr>
          <p:cNvPr id="21" name="TextBox 20"/>
          <p:cNvSpPr txBox="1"/>
          <p:nvPr/>
        </p:nvSpPr>
        <p:spPr>
          <a:xfrm>
            <a:off x="6210849" y="3483005"/>
            <a:ext cx="2533618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มีรูปทรงแปลกตาและ        สีสัน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สวยงาม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0849" y="4707141"/>
            <a:ext cx="2533618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ตั้งราคาตรงตามความต้องการของตลาด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663393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1" y="1772816"/>
            <a:ext cx="3900045" cy="3900045"/>
          </a:xfrm>
          <a:prstGeom prst="rect">
            <a:avLst/>
          </a:prstGeom>
        </p:spPr>
      </p:pic>
      <p:sp>
        <p:nvSpPr>
          <p:cNvPr id="68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387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5" name="กลุ่ม 4"/>
          <p:cNvGrpSpPr/>
          <p:nvPr/>
        </p:nvGrpSpPr>
        <p:grpSpPr>
          <a:xfrm>
            <a:off x="179512" y="404664"/>
            <a:ext cx="3174752" cy="707886"/>
            <a:chOff x="6797848" y="1389919"/>
            <a:chExt cx="3174752" cy="707886"/>
          </a:xfrm>
        </p:grpSpPr>
        <p:sp>
          <p:nvSpPr>
            <p:cNvPr id="94" name="Plus 93"/>
            <p:cNvSpPr/>
            <p:nvPr/>
          </p:nvSpPr>
          <p:spPr>
            <a:xfrm rot="2528960">
              <a:off x="6797848" y="1421468"/>
              <a:ext cx="701902" cy="672707"/>
            </a:xfrm>
            <a:prstGeom prst="mathPlus">
              <a:avLst/>
            </a:prstGeom>
            <a:solidFill>
              <a:schemeClr val="accent6">
                <a:alpha val="4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876256" y="1389919"/>
              <a:ext cx="3096344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4000" b="1" dirty="0" smtClean="0">
                  <a:solidFill>
                    <a:srgbClr val="0043C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1.1 หลักการออกแบบ</a:t>
              </a:r>
              <a:endParaRPr lang="th-TH" sz="4000" b="1" dirty="0">
                <a:solidFill>
                  <a:srgbClr val="004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5" name="กลุ่ม 44"/>
          <p:cNvGrpSpPr/>
          <p:nvPr/>
        </p:nvGrpSpPr>
        <p:grpSpPr>
          <a:xfrm>
            <a:off x="3821194" y="2132856"/>
            <a:ext cx="2232248" cy="847043"/>
            <a:chOff x="656462" y="2896593"/>
            <a:chExt cx="2066926" cy="1240155"/>
          </a:xfrm>
          <a:scene3d>
            <a:camera prst="orthographicFront"/>
            <a:lightRig rig="flat" dir="t"/>
          </a:scene3d>
        </p:grpSpPr>
        <p:sp>
          <p:nvSpPr>
            <p:cNvPr id="54" name="สี่เหลี่ยมผืนผ้า 53"/>
            <p:cNvSpPr/>
            <p:nvPr/>
          </p:nvSpPr>
          <p:spPr>
            <a:xfrm>
              <a:off x="656462" y="2896593"/>
              <a:ext cx="2066926" cy="1240155"/>
            </a:xfrm>
            <a:prstGeom prst="rect">
              <a:avLst/>
            </a:prstGeom>
            <a:solidFill>
              <a:srgbClr val="AFCAFF"/>
            </a:solidFill>
            <a:ln>
              <a:noFill/>
            </a:ln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2">
                <a:hueOff val="7148772"/>
                <a:satOff val="14626"/>
                <a:lumOff val="558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5" name="สี่เหลี่ยมผืนผ้า 54"/>
            <p:cNvSpPr/>
            <p:nvPr/>
          </p:nvSpPr>
          <p:spPr>
            <a:xfrm>
              <a:off x="656462" y="2896593"/>
              <a:ext cx="2066926" cy="1240155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defTabSz="1244600">
                <a:spcBef>
                  <a:spcPct val="0"/>
                </a:spcBef>
              </a:pPr>
              <a:r>
                <a:rPr lang="th-TH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7. ซ่อมแซมได้ง่าย</a:t>
              </a:r>
              <a:endPara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6" name="กลุ่ม 45"/>
          <p:cNvGrpSpPr/>
          <p:nvPr/>
        </p:nvGrpSpPr>
        <p:grpSpPr>
          <a:xfrm>
            <a:off x="3851920" y="3446053"/>
            <a:ext cx="2232248" cy="847043"/>
            <a:chOff x="2930081" y="2896593"/>
            <a:chExt cx="2066926" cy="1240155"/>
          </a:xfrm>
          <a:scene3d>
            <a:camera prst="orthographicFront"/>
            <a:lightRig rig="flat" dir="t"/>
          </a:scene3d>
        </p:grpSpPr>
        <p:sp>
          <p:nvSpPr>
            <p:cNvPr id="52" name="สี่เหลี่ยมผืนผ้า 51"/>
            <p:cNvSpPr/>
            <p:nvPr/>
          </p:nvSpPr>
          <p:spPr>
            <a:xfrm>
              <a:off x="2930081" y="2896593"/>
              <a:ext cx="2066926" cy="1240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2">
                <a:hueOff val="8340233"/>
                <a:satOff val="17063"/>
                <a:lumOff val="652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3" name="สี่เหลี่ยมผืนผ้า 52"/>
            <p:cNvSpPr/>
            <p:nvPr/>
          </p:nvSpPr>
          <p:spPr>
            <a:xfrm>
              <a:off x="2930081" y="2896593"/>
              <a:ext cx="2066926" cy="1240155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defTabSz="1244600">
                <a:spcBef>
                  <a:spcPct val="0"/>
                </a:spcBef>
              </a:pPr>
              <a:r>
                <a:rPr lang="th-TH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8. วัสดุและวิธีการ  </a:t>
              </a:r>
            </a:p>
            <a:p>
              <a:pPr defTabSz="1244600">
                <a:spcBef>
                  <a:spcPct val="0"/>
                </a:spcBef>
              </a:pPr>
              <a:r>
                <a:rPr lang="th-TH" b="1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</a:t>
              </a:r>
              <a:r>
                <a:rPr lang="th-TH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   ผลิต</a:t>
              </a:r>
              <a:endPara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47" name="กลุ่ม 46"/>
          <p:cNvGrpSpPr/>
          <p:nvPr/>
        </p:nvGrpSpPr>
        <p:grpSpPr>
          <a:xfrm>
            <a:off x="3821194" y="4886213"/>
            <a:ext cx="2232248" cy="847043"/>
            <a:chOff x="5203700" y="2896593"/>
            <a:chExt cx="2066926" cy="1240155"/>
          </a:xfrm>
          <a:scene3d>
            <a:camera prst="orthographicFront"/>
            <a:lightRig rig="flat" dir="t"/>
          </a:scene3d>
        </p:grpSpPr>
        <p:sp>
          <p:nvSpPr>
            <p:cNvPr id="50" name="สี่เหลี่ยมผืนผ้า 49"/>
            <p:cNvSpPr/>
            <p:nvPr/>
          </p:nvSpPr>
          <p:spPr>
            <a:xfrm>
              <a:off x="5203700" y="2896593"/>
              <a:ext cx="2066926" cy="1240155"/>
            </a:xfrm>
            <a:prstGeom prst="rect">
              <a:avLst/>
            </a:prstGeom>
            <a:solidFill>
              <a:srgbClr val="66FFCC"/>
            </a:solidFill>
            <a:ln>
              <a:noFill/>
            </a:ln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2">
                <a:hueOff val="9531695"/>
                <a:satOff val="19501"/>
                <a:lumOff val="7451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1" name="สี่เหลี่ยมผืนผ้า 50"/>
            <p:cNvSpPr/>
            <p:nvPr/>
          </p:nvSpPr>
          <p:spPr>
            <a:xfrm>
              <a:off x="5203700" y="2896593"/>
              <a:ext cx="2066926" cy="1240155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defTabSz="1244600">
                <a:spcBef>
                  <a:spcPct val="0"/>
                </a:spcBef>
              </a:pPr>
              <a:r>
                <a:rPr lang="th-TH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9. การขนส่ง</a:t>
              </a:r>
              <a:endPara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7" name="รูปหกเหลี่ยม 6"/>
          <p:cNvSpPr/>
          <p:nvPr/>
        </p:nvSpPr>
        <p:spPr>
          <a:xfrm>
            <a:off x="2266001" y="1096676"/>
            <a:ext cx="5040560" cy="663149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หลักการออกแบบสิ่งของ</a:t>
            </a:r>
            <a:r>
              <a:rPr lang="th-TH" sz="3200" b="1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เครื่องใช้</a:t>
            </a:r>
            <a:endParaRPr lang="th-TH" sz="3200" b="1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8" name="สี่เหลี่ยมผืนผ้า 47"/>
          <p:cNvSpPr/>
          <p:nvPr/>
        </p:nvSpPr>
        <p:spPr>
          <a:xfrm>
            <a:off x="0" y="0"/>
            <a:ext cx="2714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C648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  <a:endParaRPr lang="th-TH" sz="2400" b="1" dirty="0">
              <a:solidFill>
                <a:srgbClr val="C648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7508" y="2132856"/>
            <a:ext cx="2786980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pc="-30" dirty="0" smtClean="0">
                <a:latin typeface="Angsana New" pitchFamily="18" charset="-34"/>
                <a:cs typeface="Angsana New" pitchFamily="18" charset="-34"/>
              </a:rPr>
              <a:t>บำรุงรักษาได้ง่าย  มีอะไหล่และมีแหล่งให้บริการ</a:t>
            </a:r>
            <a:endParaRPr lang="th-TH" spc="-3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985353" y="5672862"/>
            <a:ext cx="200247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dirty="0"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sz="2600" dirty="0" smtClean="0">
                <a:latin typeface="Angsana New" pitchFamily="18" charset="-34"/>
                <a:cs typeface="Angsana New" pitchFamily="18" charset="-34"/>
              </a:rPr>
              <a:t>ออกแบบโคมไฟ</a:t>
            </a:r>
            <a:endParaRPr lang="th-TH" sz="2600" dirty="0"/>
          </a:p>
        </p:txBody>
      </p:sp>
      <p:sp>
        <p:nvSpPr>
          <p:cNvPr id="21" name="TextBox 20"/>
          <p:cNvSpPr txBox="1"/>
          <p:nvPr/>
        </p:nvSpPr>
        <p:spPr>
          <a:xfrm>
            <a:off x="6177508" y="3410997"/>
            <a:ext cx="2786980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ใช้วัสดุที่มีคุณภาพและมีวิธีการผลิตที่ทันสมัย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77508" y="4635133"/>
            <a:ext cx="2786980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ชิ้นส่วนต่าง ๆ มีน้ำหนักเบา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สามารถ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ถอดออกและประกอบใหม่ได้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83719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777657"/>
            <a:ext cx="4680520" cy="4037490"/>
          </a:xfrm>
          <a:prstGeom prst="rect">
            <a:avLst/>
          </a:prstGeom>
        </p:spPr>
      </p:pic>
      <p:sp>
        <p:nvSpPr>
          <p:cNvPr id="25" name="Rounded Rectangular Callout 37"/>
          <p:cNvSpPr/>
          <p:nvPr/>
        </p:nvSpPr>
        <p:spPr>
          <a:xfrm>
            <a:off x="4139952" y="1351887"/>
            <a:ext cx="4723989" cy="1512168"/>
          </a:xfrm>
          <a:prstGeom prst="wedgeRoundRectCallout">
            <a:avLst>
              <a:gd name="adj1" fmla="val -73100"/>
              <a:gd name="adj2" fmla="val 23412"/>
              <a:gd name="adj3" fmla="val 16667"/>
            </a:avLst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thaiDist">
              <a:defRPr/>
            </a:pP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การออกแบบสิ่งของเครื่องใช้หลักการใดที่มีผลต่อรสนิยมของผู้บริโภค</a:t>
            </a:r>
            <a:endParaRPr lang="th-TH" sz="3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1" name="Picture 3" descr="D:\TEN\New folder\Q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08720"/>
            <a:ext cx="4230061" cy="28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4264" y="4520239"/>
            <a:ext cx="2945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ความสวยงาม</a:t>
            </a:r>
            <a:endParaRPr lang="th-TH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8532440" y="6448251"/>
            <a:ext cx="509776" cy="365125"/>
          </a:xfrm>
        </p:spPr>
        <p:txBody>
          <a:bodyPr/>
          <a:lstStyle/>
          <a:p>
            <a:fld id="{9C1D73E2-946E-4E17-B7D6-5B7EF825EC7A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388</a:t>
            </a:fld>
            <a:endParaRPr lang="th-TH" sz="1600" b="1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179512" y="404664"/>
            <a:ext cx="3174752" cy="707886"/>
            <a:chOff x="6797848" y="1389919"/>
            <a:chExt cx="3174752" cy="707886"/>
          </a:xfrm>
        </p:grpSpPr>
        <p:sp>
          <p:nvSpPr>
            <p:cNvPr id="16" name="Plus 93"/>
            <p:cNvSpPr/>
            <p:nvPr/>
          </p:nvSpPr>
          <p:spPr>
            <a:xfrm rot="2528960">
              <a:off x="6797848" y="1421468"/>
              <a:ext cx="701902" cy="672707"/>
            </a:xfrm>
            <a:prstGeom prst="mathPlus">
              <a:avLst/>
            </a:prstGeom>
            <a:solidFill>
              <a:schemeClr val="accent6">
                <a:alpha val="4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76256" y="1389919"/>
              <a:ext cx="3096344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4000" b="1" dirty="0" smtClean="0">
                  <a:solidFill>
                    <a:srgbClr val="0043C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1.1 หลักการออกแบบ</a:t>
              </a:r>
              <a:endParaRPr lang="th-TH" sz="4000" b="1" dirty="0">
                <a:solidFill>
                  <a:srgbClr val="004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21" name="สี่เหลี่ยมผืนผ้า 20"/>
          <p:cNvSpPr/>
          <p:nvPr/>
        </p:nvSpPr>
        <p:spPr>
          <a:xfrm>
            <a:off x="0" y="0"/>
            <a:ext cx="2714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C648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  <a:endParaRPr lang="th-TH" sz="2400" b="1" dirty="0">
              <a:solidFill>
                <a:srgbClr val="C648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31975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389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3" name="กลุ่ม 2"/>
          <p:cNvGrpSpPr/>
          <p:nvPr/>
        </p:nvGrpSpPr>
        <p:grpSpPr>
          <a:xfrm>
            <a:off x="233117" y="410752"/>
            <a:ext cx="3972716" cy="713992"/>
            <a:chOff x="5423820" y="499017"/>
            <a:chExt cx="3972716" cy="713992"/>
          </a:xfrm>
        </p:grpSpPr>
        <p:sp>
          <p:nvSpPr>
            <p:cNvPr id="24" name="Plus 23"/>
            <p:cNvSpPr/>
            <p:nvPr/>
          </p:nvSpPr>
          <p:spPr>
            <a:xfrm rot="2484665">
              <a:off x="5423820" y="540302"/>
              <a:ext cx="701902" cy="672707"/>
            </a:xfrm>
            <a:prstGeom prst="mathPlus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79126" y="499017"/>
              <a:ext cx="3917410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1.2 กระบวนการออกแบบ</a:t>
              </a:r>
              <a:endPara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26" name="สี่เหลี่ยมผืนผ้า 25"/>
          <p:cNvSpPr/>
          <p:nvPr/>
        </p:nvSpPr>
        <p:spPr>
          <a:xfrm>
            <a:off x="0" y="0"/>
            <a:ext cx="2714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  <a:endParaRPr lang="th-TH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9" name="ลูกศรขวาท้ายขีด 28"/>
          <p:cNvSpPr/>
          <p:nvPr/>
        </p:nvSpPr>
        <p:spPr>
          <a:xfrm>
            <a:off x="179512" y="1268760"/>
            <a:ext cx="2780228" cy="1720156"/>
          </a:xfrm>
          <a:prstGeom prst="stripedRightArrow">
            <a:avLst/>
          </a:prstGeom>
          <a:ln>
            <a:solidFill>
              <a:schemeClr val="tx1"/>
            </a:solidFill>
          </a:ln>
          <a:scene3d>
            <a:camera prst="isometricOffAxis2Left" zoom="95000"/>
            <a:lightRig rig="flat" dir="t"/>
          </a:scene3d>
          <a:sp3d extrusionH="381000" contourW="38100" prstMaterial="matte">
            <a:contourClr>
              <a:schemeClr val="lt1"/>
            </a:contourClr>
          </a:sp3d>
        </p:spPr>
        <p:style>
          <a:lnRef idx="0">
            <a:scrgbClr r="0" g="0" b="0"/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สี่เหลี่ยมผืนผ้า 34"/>
          <p:cNvSpPr/>
          <p:nvPr/>
        </p:nvSpPr>
        <p:spPr>
          <a:xfrm>
            <a:off x="2843808" y="2016809"/>
            <a:ext cx="4717964" cy="548095"/>
          </a:xfrm>
          <a:prstGeom prst="rect">
            <a:avLst/>
          </a:prstGeom>
          <a:scene3d>
            <a:camera prst="orthographicFront" zoom="95000"/>
            <a:lightRig rig="flat" dir="t"/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สี่เหลี่ยมผืนผ้า 35"/>
          <p:cNvSpPr/>
          <p:nvPr/>
        </p:nvSpPr>
        <p:spPr>
          <a:xfrm>
            <a:off x="2878372" y="2016809"/>
            <a:ext cx="4717964" cy="548095"/>
          </a:xfrm>
          <a:prstGeom prst="rect">
            <a:avLst/>
          </a:prstGeom>
          <a:scene3d>
            <a:camera prst="orthographicFront" zoom="95000"/>
            <a:lightRig rig="fla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0" rIns="199136" bIns="199136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kern="1200" dirty="0" smtClean="0">
                <a:latin typeface="Angsana New" pitchFamily="18" charset="-34"/>
                <a:cs typeface="Angsana New" pitchFamily="18" charset="-34"/>
              </a:rPr>
              <a:t>1. การกำหนดปัญหาหรือความต้องการ</a:t>
            </a:r>
            <a:endParaRPr lang="th-TH" sz="3200" b="1" kern="1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1" name="ลูกศรขวาท้ายขีด 30"/>
          <p:cNvSpPr/>
          <p:nvPr/>
        </p:nvSpPr>
        <p:spPr>
          <a:xfrm>
            <a:off x="684378" y="3004988"/>
            <a:ext cx="2780228" cy="1720156"/>
          </a:xfrm>
          <a:prstGeom prst="stripedRightArrow">
            <a:avLst/>
          </a:prstGeom>
          <a:ln>
            <a:solidFill>
              <a:schemeClr val="tx1"/>
            </a:solidFill>
          </a:ln>
          <a:scene3d>
            <a:camera prst="isometricOffAxis2Left" zoom="95000"/>
            <a:lightRig rig="flat" dir="t"/>
          </a:scene3d>
          <a:sp3d extrusionH="381000" contourW="38100" prstMaterial="matte">
            <a:contourClr>
              <a:schemeClr val="lt1"/>
            </a:contourClr>
          </a:sp3d>
        </p:spPr>
        <p:style>
          <a:lnRef idx="0">
            <a:scrgbClr r="0" g="0" b="0"/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สี่เหลี่ยมผืนผ้า 32"/>
          <p:cNvSpPr/>
          <p:nvPr/>
        </p:nvSpPr>
        <p:spPr>
          <a:xfrm>
            <a:off x="3419872" y="3751746"/>
            <a:ext cx="4717964" cy="548095"/>
          </a:xfrm>
          <a:prstGeom prst="rect">
            <a:avLst/>
          </a:prstGeom>
          <a:scene3d>
            <a:camera prst="orthographicFront" zoom="95000"/>
            <a:lightRig rig="flat" dir="t"/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สี่เหลี่ยมผืนผ้า 33"/>
          <p:cNvSpPr/>
          <p:nvPr/>
        </p:nvSpPr>
        <p:spPr>
          <a:xfrm>
            <a:off x="3419872" y="3751746"/>
            <a:ext cx="4717964" cy="548095"/>
          </a:xfrm>
          <a:prstGeom prst="rect">
            <a:avLst/>
          </a:prstGeom>
          <a:scene3d>
            <a:camera prst="orthographicFront" zoom="95000"/>
            <a:lightRig rig="fla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0" rIns="199136" bIns="199136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kern="1200" dirty="0" smtClean="0">
                <a:latin typeface="Angsana New" pitchFamily="18" charset="-34"/>
                <a:cs typeface="Angsana New" pitchFamily="18" charset="-34"/>
              </a:rPr>
              <a:t>2. การวิเคราะห์ปัญหาหรือความต้องการ</a:t>
            </a:r>
            <a:endParaRPr lang="th-TH" sz="3200" b="1" kern="1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7" name="ลูกศรขวาท้ายขีด 36"/>
          <p:cNvSpPr/>
          <p:nvPr/>
        </p:nvSpPr>
        <p:spPr>
          <a:xfrm>
            <a:off x="1031055" y="4694057"/>
            <a:ext cx="2780228" cy="1720156"/>
          </a:xfrm>
          <a:prstGeom prst="striped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scene3d>
            <a:camera prst="isometricOffAxis2Left" zoom="95000"/>
            <a:lightRig rig="flat" dir="t"/>
          </a:scene3d>
          <a:sp3d extrusionH="381000" contourW="38100" prstMaterial="matte">
            <a:contourClr>
              <a:schemeClr val="lt1"/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สี่เหลี่ยมผืนผ้า 37"/>
          <p:cNvSpPr/>
          <p:nvPr/>
        </p:nvSpPr>
        <p:spPr>
          <a:xfrm>
            <a:off x="3773839" y="5362839"/>
            <a:ext cx="5438044" cy="802465"/>
          </a:xfrm>
          <a:prstGeom prst="rect">
            <a:avLst/>
          </a:prstGeom>
          <a:scene3d>
            <a:camera prst="orthographicFront" zoom="95000"/>
            <a:lightRig rig="fla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0" rIns="199136" bIns="199136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kern="1200" dirty="0" smtClean="0">
                <a:latin typeface="Angsana New" pitchFamily="18" charset="-34"/>
                <a:cs typeface="Angsana New" pitchFamily="18" charset="-34"/>
              </a:rPr>
              <a:t>3.การกำหนดความต้องการของการออกแบบ</a:t>
            </a:r>
            <a:endParaRPr lang="th-TH" sz="3200" b="1" kern="1200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0147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4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/>
          <p:nvPr/>
        </p:nvSpPr>
        <p:spPr>
          <a:xfrm>
            <a:off x="2426533" y="1177881"/>
            <a:ext cx="6408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6000" b="1" kern="0" dirty="0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latin typeface="Angsana New" pitchFamily="18" charset="-34"/>
                <a:cs typeface="Angsana New" pitchFamily="18" charset="-34"/>
              </a:rPr>
              <a:t>แบบทดสอบ</a:t>
            </a:r>
            <a:r>
              <a:rPr lang="th-TH" sz="4400" b="1" kern="0" dirty="0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latin typeface="Angsana New" pitchFamily="18" charset="-34"/>
                <a:cs typeface="Angsana New" pitchFamily="18" charset="-34"/>
              </a:rPr>
              <a:t>ก่อนเรียน (</a:t>
            </a:r>
            <a:r>
              <a:rPr lang="en-US" sz="4400" b="1" kern="0" dirty="0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latin typeface="Angsana New" pitchFamily="18" charset="-34"/>
                <a:cs typeface="Angsana New" pitchFamily="18" charset="-34"/>
              </a:rPr>
              <a:t>Pre-test</a:t>
            </a:r>
            <a:r>
              <a:rPr lang="th-TH" sz="4400" b="1" kern="0" dirty="0" smtClean="0">
                <a:ln w="0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latin typeface="Angsana New" pitchFamily="18" charset="-34"/>
                <a:cs typeface="Angsana New" pitchFamily="18" charset="-34"/>
              </a:rPr>
              <a:t>)</a:t>
            </a:r>
            <a:endParaRPr lang="th-TH" sz="4400" kern="0" dirty="0" smtClean="0">
              <a:ln w="0">
                <a:solidFill>
                  <a:prstClr val="black"/>
                </a:solidFill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575968" y="2852936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algn="ctr"/>
            <a:r>
              <a:rPr lang="th-TH" sz="4000" b="1" dirty="0" smtClean="0">
                <a:solidFill>
                  <a:prstClr val="white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การ</a:t>
            </a:r>
            <a:r>
              <a:rPr lang="th-TH" sz="4000" b="1" dirty="0">
                <a:solidFill>
                  <a:prstClr val="white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งานอาชีพและเทคโนโลยี</a:t>
            </a:r>
          </a:p>
          <a:p>
            <a:pPr marL="109728" algn="ctr"/>
            <a:r>
              <a:rPr lang="th-TH" sz="4000" b="1" dirty="0">
                <a:solidFill>
                  <a:prstClr val="white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ม. 1 เล่ม 2 </a:t>
            </a:r>
          </a:p>
          <a:p>
            <a:pPr marL="109728" algn="ctr"/>
            <a:r>
              <a:rPr lang="th-TH" sz="4000" b="1" dirty="0">
                <a:solidFill>
                  <a:prstClr val="white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หน่วยการเรียนรู้ที่ 2 จัดสวนในภาชนะ</a:t>
            </a:r>
            <a:endParaRPr lang="en-US" sz="4000" b="1" dirty="0">
              <a:solidFill>
                <a:prstClr val="white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2267525" cy="3523197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372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68896" y="2964549"/>
            <a:ext cx="6931496" cy="2297055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000" b="1" cap="none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การงานอาชีพและเทคโนโลยี ม. 3</a:t>
            </a:r>
            <a:r>
              <a:rPr lang="th-TH" sz="4000" b="1" cap="none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4000" b="1" cap="none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</a:br>
            <a:r>
              <a:rPr lang="th-TH" sz="3600" b="1" cap="none" dirty="0">
                <a:ln w="12700">
                  <a:noFill/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หน่วยการเรียนรู้ที่ </a:t>
            </a:r>
            <a:r>
              <a:rPr lang="th-TH" sz="3600" b="1" cap="none" dirty="0" smtClean="0">
                <a:ln w="12700">
                  <a:noFill/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5 </a:t>
            </a:r>
            <a:r>
              <a:rPr lang="th-TH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พื้นฐาน</a:t>
            </a:r>
            <a:r>
              <a:rPr lang="th-TH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การสร้างสิ่งของเครื่องใช้</a:t>
            </a:r>
          </a:p>
        </p:txBody>
      </p:sp>
    </p:spTree>
    <p:extLst>
      <p:ext uri="{BB962C8B-B14F-4D97-AF65-F5344CB8AC3E}">
        <p14:creationId xmlns:p14="http://schemas.microsoft.com/office/powerpoint/2010/main" val="35700488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390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0" y="0"/>
            <a:ext cx="2714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  <a:endParaRPr lang="th-TH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ลูกศรขวาท้ายขีด 8"/>
          <p:cNvSpPr/>
          <p:nvPr/>
        </p:nvSpPr>
        <p:spPr>
          <a:xfrm>
            <a:off x="323528" y="1126550"/>
            <a:ext cx="2780228" cy="1720156"/>
          </a:xfrm>
          <a:prstGeom prst="stripedRightArrow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scene3d>
            <a:camera prst="isometricOffAxis2Left" zoom="95000"/>
            <a:lightRig rig="flat" dir="t"/>
          </a:scene3d>
          <a:sp3d extrusionH="381000" contourW="38100" prstMaterial="matte">
            <a:contourClr>
              <a:schemeClr val="lt1"/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3">
              <a:hueOff val="-13803598"/>
              <a:satOff val="-36385"/>
              <a:lumOff val="-9412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สี่เหลี่ยมผืนผ้า 10"/>
          <p:cNvSpPr/>
          <p:nvPr/>
        </p:nvSpPr>
        <p:spPr>
          <a:xfrm>
            <a:off x="4061870" y="4222887"/>
            <a:ext cx="4717964" cy="2518481"/>
          </a:xfrm>
          <a:prstGeom prst="rect">
            <a:avLst/>
          </a:prstGeom>
          <a:scene3d>
            <a:camera prst="orthographicFront" zoom="95000"/>
            <a:lightRig rig="flat" dir="t"/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สี่เหลี่ยมผืนผ้า 11"/>
          <p:cNvSpPr/>
          <p:nvPr/>
        </p:nvSpPr>
        <p:spPr>
          <a:xfrm>
            <a:off x="3059832" y="1835390"/>
            <a:ext cx="5204996" cy="729514"/>
          </a:xfrm>
          <a:prstGeom prst="rect">
            <a:avLst/>
          </a:prstGeom>
          <a:scene3d>
            <a:camera prst="orthographicFront" zoom="95000"/>
            <a:lightRig rig="fla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0" rIns="199136" bIns="199136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kern="1200" dirty="0" smtClean="0">
                <a:latin typeface="Angsana New" pitchFamily="18" charset="-34"/>
                <a:cs typeface="Angsana New" pitchFamily="18" charset="-34"/>
              </a:rPr>
              <a:t>4. การสร้างทางเลือกหรือออกแบบชิ้นงาน</a:t>
            </a:r>
            <a:endParaRPr lang="th-TH" sz="3200" b="1" kern="1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ลูกศรขวาท้ายขีด 18"/>
          <p:cNvSpPr/>
          <p:nvPr/>
        </p:nvSpPr>
        <p:spPr>
          <a:xfrm>
            <a:off x="855668" y="3010952"/>
            <a:ext cx="2780228" cy="1720156"/>
          </a:xfrm>
          <a:prstGeom prst="striped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scene3d>
            <a:camera prst="isometricOffAxis2Left" zoom="95000"/>
            <a:lightRig rig="flat" dir="t"/>
          </a:scene3d>
          <a:sp3d extrusionH="381000" contourW="38100" prstMaterial="matte">
            <a:contourClr>
              <a:schemeClr val="lt1"/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สี่เหลี่ยมผืนผ้า 20"/>
          <p:cNvSpPr/>
          <p:nvPr/>
        </p:nvSpPr>
        <p:spPr>
          <a:xfrm>
            <a:off x="2992958" y="1844824"/>
            <a:ext cx="4717964" cy="729514"/>
          </a:xfrm>
          <a:prstGeom prst="rect">
            <a:avLst/>
          </a:prstGeom>
          <a:scene3d>
            <a:camera prst="orthographicFront" zoom="95000"/>
            <a:lightRig rig="flat" dir="t"/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สี่เหลี่ยมผืนผ้า 21"/>
          <p:cNvSpPr/>
          <p:nvPr/>
        </p:nvSpPr>
        <p:spPr>
          <a:xfrm>
            <a:off x="3563888" y="3707598"/>
            <a:ext cx="5204996" cy="729514"/>
          </a:xfrm>
          <a:prstGeom prst="rect">
            <a:avLst/>
          </a:prstGeom>
          <a:scene3d>
            <a:camera prst="orthographicFront" zoom="95000"/>
            <a:lightRig rig="fla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0" rIns="199136" bIns="199136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kern="1200" dirty="0" smtClean="0">
                <a:latin typeface="Angsana New" pitchFamily="18" charset="-34"/>
                <a:cs typeface="Angsana New" pitchFamily="18" charset="-34"/>
              </a:rPr>
              <a:t>5. การตัดสินใจเลือกแบบที่ดีที่สุด</a:t>
            </a:r>
            <a:endParaRPr lang="th-TH" sz="3200" b="1" kern="1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3" name="ลูกศรขวาท้ายขีด 22"/>
          <p:cNvSpPr/>
          <p:nvPr/>
        </p:nvSpPr>
        <p:spPr>
          <a:xfrm>
            <a:off x="1281642" y="4774449"/>
            <a:ext cx="2780228" cy="1720156"/>
          </a:xfrm>
          <a:prstGeom prst="striped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scene3d>
            <a:camera prst="isometricOffAxis2Left" zoom="95000"/>
            <a:lightRig rig="flat" dir="t"/>
          </a:scene3d>
          <a:sp3d extrusionH="381000" contourW="38100" prstMaterial="matte">
            <a:contourClr>
              <a:schemeClr val="lt1"/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4">
              <a:hueOff val="-6031141"/>
              <a:satOff val="42105"/>
              <a:lumOff val="4509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สี่เหลี่ยมผืนผ้า 24"/>
          <p:cNvSpPr/>
          <p:nvPr/>
        </p:nvSpPr>
        <p:spPr>
          <a:xfrm>
            <a:off x="4214270" y="5100487"/>
            <a:ext cx="4717964" cy="1068081"/>
          </a:xfrm>
          <a:prstGeom prst="rect">
            <a:avLst/>
          </a:prstGeom>
          <a:scene3d>
            <a:camera prst="orthographicFront" zoom="95000"/>
            <a:lightRig rig="flat" dir="t"/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สี่เหลี่ยมผืนผ้า 25"/>
          <p:cNvSpPr/>
          <p:nvPr/>
        </p:nvSpPr>
        <p:spPr>
          <a:xfrm>
            <a:off x="3995936" y="5376277"/>
            <a:ext cx="5204996" cy="861035"/>
          </a:xfrm>
          <a:prstGeom prst="rect">
            <a:avLst/>
          </a:prstGeom>
          <a:scene3d>
            <a:camera prst="orthographicFront" zoom="95000"/>
            <a:lightRig rig="fla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0" rIns="199136" bIns="199136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kern="1200" dirty="0" smtClean="0">
                <a:latin typeface="Angsana New" pitchFamily="18" charset="-34"/>
                <a:cs typeface="Angsana New" pitchFamily="18" charset="-34"/>
              </a:rPr>
              <a:t>6. การปรับปรุงข้อบกพร่องของชิ้นงาน</a:t>
            </a:r>
            <a:endParaRPr lang="th-TH" sz="3200" b="1" kern="1200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0" name="กลุ่ม 19"/>
          <p:cNvGrpSpPr/>
          <p:nvPr/>
        </p:nvGrpSpPr>
        <p:grpSpPr>
          <a:xfrm>
            <a:off x="233117" y="410752"/>
            <a:ext cx="3972716" cy="713992"/>
            <a:chOff x="5423820" y="499017"/>
            <a:chExt cx="3972716" cy="713992"/>
          </a:xfrm>
        </p:grpSpPr>
        <p:sp>
          <p:nvSpPr>
            <p:cNvPr id="24" name="Plus 23"/>
            <p:cNvSpPr/>
            <p:nvPr/>
          </p:nvSpPr>
          <p:spPr>
            <a:xfrm rot="2484665">
              <a:off x="5423820" y="540302"/>
              <a:ext cx="701902" cy="672707"/>
            </a:xfrm>
            <a:prstGeom prst="mathPlus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79126" y="499017"/>
              <a:ext cx="3917410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1.2 กระบวนการออกแบบ</a:t>
              </a:r>
              <a:endPara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147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391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0" name="Right Arrow 179"/>
          <p:cNvSpPr/>
          <p:nvPr/>
        </p:nvSpPr>
        <p:spPr>
          <a:xfrm rot="5400000">
            <a:off x="2722530" y="3202361"/>
            <a:ext cx="252062" cy="405950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Rounded Rectangle 1"/>
          <p:cNvSpPr/>
          <p:nvPr/>
        </p:nvSpPr>
        <p:spPr>
          <a:xfrm>
            <a:off x="633162" y="2246074"/>
            <a:ext cx="4514901" cy="98378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0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1. การกำหนดปัญหาหรือความต้องการ</a:t>
            </a:r>
            <a:endParaRPr lang="th-TH" sz="3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633162" y="3574179"/>
            <a:ext cx="4514902" cy="9837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ต้องการทำชั้นวางซีดีสำหรับเก็บแผ่นซีดี</a:t>
            </a:r>
          </a:p>
        </p:txBody>
      </p:sp>
      <p:pic>
        <p:nvPicPr>
          <p:cNvPr id="2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893" y="4725144"/>
            <a:ext cx="2197252" cy="191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สี่เหลี่ยมผืนผ้า 58"/>
          <p:cNvSpPr/>
          <p:nvPr/>
        </p:nvSpPr>
        <p:spPr>
          <a:xfrm>
            <a:off x="0" y="0"/>
            <a:ext cx="2714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  <a:endParaRPr lang="th-TH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867" y="2060848"/>
            <a:ext cx="3746629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สี่เหลี่ยมมุมเว้า 3"/>
          <p:cNvSpPr/>
          <p:nvPr/>
        </p:nvSpPr>
        <p:spPr>
          <a:xfrm>
            <a:off x="899592" y="1267367"/>
            <a:ext cx="7488832" cy="577457"/>
          </a:xfrm>
          <a:prstGeom prst="plaque">
            <a:avLst/>
          </a:prstGeom>
          <a:solidFill>
            <a:srgbClr val="9966FF"/>
          </a:solidFill>
          <a:ln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ตัวอย่างการออกแบบสิ่งของเครื่องใช้ตามกระบวนการ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4" name="กลุ่ม 13"/>
          <p:cNvGrpSpPr/>
          <p:nvPr/>
        </p:nvGrpSpPr>
        <p:grpSpPr>
          <a:xfrm>
            <a:off x="233117" y="410752"/>
            <a:ext cx="3972716" cy="713992"/>
            <a:chOff x="5423820" y="499017"/>
            <a:chExt cx="3972716" cy="713992"/>
          </a:xfrm>
        </p:grpSpPr>
        <p:sp>
          <p:nvSpPr>
            <p:cNvPr id="15" name="Plus 23"/>
            <p:cNvSpPr/>
            <p:nvPr/>
          </p:nvSpPr>
          <p:spPr>
            <a:xfrm rot="2484665">
              <a:off x="5423820" y="540302"/>
              <a:ext cx="701902" cy="672707"/>
            </a:xfrm>
            <a:prstGeom prst="mathPlus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79126" y="499017"/>
              <a:ext cx="3917410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1.2 กระบวนการออกแบบ</a:t>
              </a:r>
              <a:endPara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9175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1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392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3" name="Rounded Rectangle 202"/>
          <p:cNvSpPr/>
          <p:nvPr/>
        </p:nvSpPr>
        <p:spPr>
          <a:xfrm>
            <a:off x="3862721" y="1772816"/>
            <a:ext cx="4514901" cy="98378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0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3000" b="1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. การ</a:t>
            </a:r>
            <a:r>
              <a:rPr lang="th-TH" sz="30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วิเคราะห์ปัญหาหรือความต้องการ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3862721" y="3021283"/>
            <a:ext cx="4514902" cy="98378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 defTabSz="1244600">
              <a:spcBef>
                <a:spcPct val="0"/>
              </a:spcBef>
            </a:pPr>
            <a:r>
              <a:rPr lang="th-TH" spc="-5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1. ชั้นวางซีดีควรออกแบบโดยประกอบกัน</a:t>
            </a:r>
          </a:p>
          <a:p>
            <a:pPr algn="thaiDist" defTabSz="1244600">
              <a:spcBef>
                <a:spcPct val="0"/>
              </a:spcBef>
            </a:pP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เป็นชั้น  ๆ</a:t>
            </a:r>
            <a:endParaRPr lang="th-TH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6" name="Rounded Rectangle 205"/>
          <p:cNvSpPr/>
          <p:nvPr/>
        </p:nvSpPr>
        <p:spPr>
          <a:xfrm>
            <a:off x="3862721" y="4245419"/>
            <a:ext cx="4514901" cy="98378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1244600">
              <a:spcBef>
                <a:spcPct val="0"/>
              </a:spcBef>
            </a:pP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. ชั้น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วางซีดีควรมีความแข็งแรง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และ        </a:t>
            </a:r>
          </a:p>
          <a:p>
            <a:pPr defTabSz="1244600">
              <a:spcBef>
                <a:spcPct val="0"/>
              </a:spcBef>
            </a:pP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มี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ความทันสมัย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3862721" y="5469555"/>
            <a:ext cx="4514902" cy="98378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 defTabSz="1244600">
              <a:spcBef>
                <a:spcPct val="0"/>
              </a:spcBef>
            </a:pPr>
            <a:r>
              <a:rPr lang="th-TH" spc="-3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spc="-3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. ชั้น</a:t>
            </a:r>
            <a:r>
              <a:rPr lang="th-TH" spc="-3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วางซีดีควรมีขนาดช่อง</a:t>
            </a:r>
            <a:r>
              <a:rPr lang="th-TH" spc="-3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สำหรับเก็บ</a:t>
            </a:r>
          </a:p>
          <a:p>
            <a:pPr algn="thaiDist" defTabSz="1244600">
              <a:spcBef>
                <a:spcPct val="0"/>
              </a:spcBef>
            </a:pPr>
            <a:r>
              <a:rPr lang="th-TH" spc="-3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pc="-3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แผ่น</a:t>
            </a:r>
            <a:r>
              <a:rPr lang="th-TH" spc="-3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ซีดีที่เหมาะสมและมีขนาดเท่ากัน</a:t>
            </a:r>
          </a:p>
        </p:txBody>
      </p:sp>
      <p:sp>
        <p:nvSpPr>
          <p:cNvPr id="59" name="สี่เหลี่ยมผืนผ้า 58"/>
          <p:cNvSpPr/>
          <p:nvPr/>
        </p:nvSpPr>
        <p:spPr>
          <a:xfrm>
            <a:off x="0" y="0"/>
            <a:ext cx="2714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C648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  <a:endParaRPr lang="th-TH" sz="2400" b="1" dirty="0">
              <a:solidFill>
                <a:srgbClr val="C648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42" y="3124572"/>
            <a:ext cx="2140790" cy="201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สี่เหลี่ยมมุมเว้า 20"/>
          <p:cNvSpPr/>
          <p:nvPr/>
        </p:nvSpPr>
        <p:spPr>
          <a:xfrm>
            <a:off x="899592" y="1062800"/>
            <a:ext cx="7488832" cy="577457"/>
          </a:xfrm>
          <a:prstGeom prst="plaque">
            <a:avLst/>
          </a:prstGeom>
          <a:solidFill>
            <a:srgbClr val="9966FF"/>
          </a:solidFill>
          <a:ln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ตัวอย่างการออกแบบสิ่งของเครื่องใช้ตามกระบวนการ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2" name="Right Arrow 201"/>
          <p:cNvSpPr/>
          <p:nvPr/>
        </p:nvSpPr>
        <p:spPr>
          <a:xfrm rot="5400000">
            <a:off x="5980451" y="2711236"/>
            <a:ext cx="252000" cy="406800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5" name="Right Arrow 204"/>
          <p:cNvSpPr/>
          <p:nvPr/>
        </p:nvSpPr>
        <p:spPr>
          <a:xfrm rot="5400000">
            <a:off x="5980451" y="5151799"/>
            <a:ext cx="252000" cy="406800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8" name="Right Arrow 207"/>
          <p:cNvSpPr/>
          <p:nvPr/>
        </p:nvSpPr>
        <p:spPr>
          <a:xfrm rot="5400000">
            <a:off x="5971177" y="3927663"/>
            <a:ext cx="252000" cy="406800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7" name="กลุ่ม 16"/>
          <p:cNvGrpSpPr/>
          <p:nvPr/>
        </p:nvGrpSpPr>
        <p:grpSpPr>
          <a:xfrm>
            <a:off x="233117" y="338744"/>
            <a:ext cx="3972716" cy="713992"/>
            <a:chOff x="5423820" y="499017"/>
            <a:chExt cx="3972716" cy="713992"/>
          </a:xfrm>
        </p:grpSpPr>
        <p:sp>
          <p:nvSpPr>
            <p:cNvPr id="18" name="Plus 23"/>
            <p:cNvSpPr/>
            <p:nvPr/>
          </p:nvSpPr>
          <p:spPr>
            <a:xfrm rot="2484665">
              <a:off x="5423820" y="540302"/>
              <a:ext cx="701902" cy="672707"/>
            </a:xfrm>
            <a:prstGeom prst="mathPlus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79126" y="499017"/>
              <a:ext cx="3917410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1.2 กระบวนการออกแบบ</a:t>
              </a:r>
              <a:endPara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7468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5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/>
      <p:bldP spid="204" grpId="0" animBg="1"/>
      <p:bldP spid="206" grpId="0" animBg="1"/>
      <p:bldP spid="207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รูปภาพ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87" t="7407" r="15243" b="4832"/>
          <a:stretch/>
        </p:blipFill>
        <p:spPr>
          <a:xfrm>
            <a:off x="2448409" y="4377610"/>
            <a:ext cx="2683935" cy="2003718"/>
          </a:xfrm>
          <a:prstGeom prst="rect">
            <a:avLst/>
          </a:prstGeom>
        </p:spPr>
      </p:pic>
      <p:sp>
        <p:nvSpPr>
          <p:cNvPr id="68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393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0" name="Right Arrow 49"/>
          <p:cNvSpPr/>
          <p:nvPr/>
        </p:nvSpPr>
        <p:spPr>
          <a:xfrm rot="5400000">
            <a:off x="3664376" y="2828045"/>
            <a:ext cx="252000" cy="406800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1" name="Rounded Rectangle 50"/>
          <p:cNvSpPr/>
          <p:nvPr/>
        </p:nvSpPr>
        <p:spPr>
          <a:xfrm>
            <a:off x="1331640" y="1905417"/>
            <a:ext cx="4966391" cy="98378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thaiDist"/>
            <a:r>
              <a:rPr lang="th-TH" sz="3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sz="30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. การ</a:t>
            </a:r>
            <a:r>
              <a:rPr lang="th-TH" sz="3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กำหนดความต้องการของการออกแบบ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359951" y="3193477"/>
            <a:ext cx="5012249" cy="98378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thaiDist"/>
            <a:r>
              <a:rPr lang="th-TH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ต้องการออกแบบชั้นวางซีดีที่ทำจาก</a:t>
            </a:r>
            <a:r>
              <a:rPr lang="th-TH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ไม้ มี</a:t>
            </a:r>
            <a:r>
              <a:rPr lang="th-TH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หลายชั้น มีความแข็งแรง และสวยงาม</a:t>
            </a: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0" y="0"/>
            <a:ext cx="2714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  <a:endParaRPr lang="th-TH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43" name="กลุ่ม 42"/>
          <p:cNvGrpSpPr/>
          <p:nvPr/>
        </p:nvGrpSpPr>
        <p:grpSpPr>
          <a:xfrm>
            <a:off x="6475985" y="3861048"/>
            <a:ext cx="2128463" cy="1907207"/>
            <a:chOff x="6250142" y="3970065"/>
            <a:chExt cx="2272479" cy="2051223"/>
          </a:xfrm>
        </p:grpSpPr>
        <p:sp>
          <p:nvSpPr>
            <p:cNvPr id="27" name="สี่เหลี่ยมคางหมู 26"/>
            <p:cNvSpPr/>
            <p:nvPr/>
          </p:nvSpPr>
          <p:spPr>
            <a:xfrm>
              <a:off x="6941718" y="5768424"/>
              <a:ext cx="654618" cy="252864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สี่เหลี่ยมคางหมู 44"/>
            <p:cNvSpPr/>
            <p:nvPr/>
          </p:nvSpPr>
          <p:spPr>
            <a:xfrm>
              <a:off x="7740352" y="5768424"/>
              <a:ext cx="654618" cy="252864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วงรี 2"/>
            <p:cNvSpPr/>
            <p:nvPr/>
          </p:nvSpPr>
          <p:spPr>
            <a:xfrm>
              <a:off x="6886076" y="4077072"/>
              <a:ext cx="1636545" cy="1800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วงรี 7"/>
            <p:cNvSpPr/>
            <p:nvPr/>
          </p:nvSpPr>
          <p:spPr>
            <a:xfrm>
              <a:off x="7308304" y="4599957"/>
              <a:ext cx="190562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</a:endParaRPr>
            </a:p>
          </p:txBody>
        </p:sp>
        <p:sp>
          <p:nvSpPr>
            <p:cNvPr id="9" name="รูปแบบอิสระ 8"/>
            <p:cNvSpPr/>
            <p:nvPr/>
          </p:nvSpPr>
          <p:spPr>
            <a:xfrm rot="10615842">
              <a:off x="6986869" y="3970065"/>
              <a:ext cx="1391037" cy="430114"/>
            </a:xfrm>
            <a:custGeom>
              <a:avLst/>
              <a:gdLst>
                <a:gd name="connsiteX0" fmla="*/ 0 w 943981"/>
                <a:gd name="connsiteY0" fmla="*/ 45964 h 523636"/>
                <a:gd name="connsiteX1" fmla="*/ 941696 w 943981"/>
                <a:gd name="connsiteY1" fmla="*/ 45964 h 523636"/>
                <a:gd name="connsiteX2" fmla="*/ 259308 w 943981"/>
                <a:gd name="connsiteY2" fmla="*/ 523636 h 523636"/>
                <a:gd name="connsiteX3" fmla="*/ 81887 w 943981"/>
                <a:gd name="connsiteY3" fmla="*/ 45964 h 523636"/>
                <a:gd name="connsiteX4" fmla="*/ 122830 w 943981"/>
                <a:gd name="connsiteY4" fmla="*/ 73260 h 52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981" h="523636">
                  <a:moveTo>
                    <a:pt x="0" y="45964"/>
                  </a:moveTo>
                  <a:cubicBezTo>
                    <a:pt x="449239" y="6158"/>
                    <a:pt x="898478" y="-33648"/>
                    <a:pt x="941696" y="45964"/>
                  </a:cubicBezTo>
                  <a:cubicBezTo>
                    <a:pt x="984914" y="125576"/>
                    <a:pt x="402609" y="523636"/>
                    <a:pt x="259308" y="523636"/>
                  </a:cubicBezTo>
                  <a:cubicBezTo>
                    <a:pt x="116007" y="523636"/>
                    <a:pt x="104633" y="121027"/>
                    <a:pt x="81887" y="45964"/>
                  </a:cubicBezTo>
                  <a:cubicBezTo>
                    <a:pt x="59141" y="-29099"/>
                    <a:pt x="90985" y="22080"/>
                    <a:pt x="122830" y="73260"/>
                  </a:cubicBezTo>
                </a:path>
              </a:pathLst>
            </a:custGeom>
            <a:solidFill>
              <a:srgbClr val="C00000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วงรี 28"/>
            <p:cNvSpPr/>
            <p:nvPr/>
          </p:nvSpPr>
          <p:spPr>
            <a:xfrm>
              <a:off x="7308304" y="4581128"/>
              <a:ext cx="143172" cy="1341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</a:endParaRPr>
            </a:p>
          </p:txBody>
        </p:sp>
        <p:sp>
          <p:nvSpPr>
            <p:cNvPr id="30" name="วงรี 29"/>
            <p:cNvSpPr/>
            <p:nvPr/>
          </p:nvSpPr>
          <p:spPr>
            <a:xfrm>
              <a:off x="7740352" y="4599957"/>
              <a:ext cx="190562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</a:endParaRPr>
            </a:p>
          </p:txBody>
        </p:sp>
        <p:sp>
          <p:nvSpPr>
            <p:cNvPr id="31" name="วงรี 30"/>
            <p:cNvSpPr/>
            <p:nvPr/>
          </p:nvSpPr>
          <p:spPr>
            <a:xfrm>
              <a:off x="7740352" y="4581128"/>
              <a:ext cx="143172" cy="1341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</a:endParaRPr>
            </a:p>
          </p:txBody>
        </p:sp>
        <p:sp>
          <p:nvSpPr>
            <p:cNvPr id="13" name="วงรี 12"/>
            <p:cNvSpPr/>
            <p:nvPr/>
          </p:nvSpPr>
          <p:spPr>
            <a:xfrm>
              <a:off x="7460632" y="5216814"/>
              <a:ext cx="310864" cy="486905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shade val="30000"/>
                    <a:satMod val="115000"/>
                  </a:schemeClr>
                </a:gs>
                <a:gs pos="50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37" name="ตัวเชื่อมต่อโค้ง 36"/>
            <p:cNvCxnSpPr/>
            <p:nvPr/>
          </p:nvCxnSpPr>
          <p:spPr>
            <a:xfrm flipH="1">
              <a:off x="7866047" y="4941168"/>
              <a:ext cx="639097" cy="612067"/>
            </a:xfrm>
            <a:prstGeom prst="curvedConnector3">
              <a:avLst>
                <a:gd name="adj1" fmla="val -35769"/>
              </a:avLst>
            </a:prstGeom>
            <a:ln w="1905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โค้ง 10"/>
            <p:cNvCxnSpPr/>
            <p:nvPr/>
          </p:nvCxnSpPr>
          <p:spPr>
            <a:xfrm rot="16200000" flipV="1">
              <a:off x="6209351" y="4477903"/>
              <a:ext cx="779704" cy="698122"/>
            </a:xfrm>
            <a:prstGeom prst="curvedConnector3">
              <a:avLst>
                <a:gd name="adj1" fmla="val -761"/>
              </a:avLst>
            </a:prstGeom>
            <a:ln w="1905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สี่เหลี่ยมมุมเว้า 59"/>
          <p:cNvSpPr/>
          <p:nvPr/>
        </p:nvSpPr>
        <p:spPr>
          <a:xfrm>
            <a:off x="899592" y="1062800"/>
            <a:ext cx="7488832" cy="577457"/>
          </a:xfrm>
          <a:prstGeom prst="plaque">
            <a:avLst/>
          </a:prstGeom>
          <a:solidFill>
            <a:srgbClr val="9966FF"/>
          </a:solidFill>
          <a:ln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ตัวอย่างการออกแบบสิ่งของเครื่องใช้ตามกระบวนการ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5" name="กลุ่ม 24"/>
          <p:cNvGrpSpPr/>
          <p:nvPr/>
        </p:nvGrpSpPr>
        <p:grpSpPr>
          <a:xfrm>
            <a:off x="233117" y="332656"/>
            <a:ext cx="3972716" cy="713992"/>
            <a:chOff x="5423820" y="499017"/>
            <a:chExt cx="3972716" cy="713992"/>
          </a:xfrm>
        </p:grpSpPr>
        <p:sp>
          <p:nvSpPr>
            <p:cNvPr id="26" name="Plus 23"/>
            <p:cNvSpPr/>
            <p:nvPr/>
          </p:nvSpPr>
          <p:spPr>
            <a:xfrm rot="2484665">
              <a:off x="5423820" y="540302"/>
              <a:ext cx="701902" cy="672707"/>
            </a:xfrm>
            <a:prstGeom prst="mathPlus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79126" y="499017"/>
              <a:ext cx="3917410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1.2 กระบวนการออกแบบ</a:t>
              </a:r>
              <a:endPara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7688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6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394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3" name="Right Arrow 52"/>
          <p:cNvSpPr/>
          <p:nvPr/>
        </p:nvSpPr>
        <p:spPr>
          <a:xfrm rot="5400000">
            <a:off x="1759382" y="3052222"/>
            <a:ext cx="252000" cy="406800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4" name="Rounded Rectangle 53"/>
          <p:cNvSpPr/>
          <p:nvPr/>
        </p:nvSpPr>
        <p:spPr>
          <a:xfrm>
            <a:off x="2577379" y="1869155"/>
            <a:ext cx="4514901" cy="98378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0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4</a:t>
            </a:r>
            <a:r>
              <a:rPr lang="th-TH" sz="3000" b="1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. การ</a:t>
            </a:r>
            <a:r>
              <a:rPr lang="th-TH" sz="3000" b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สร้างทางเลือกหรือออกแบบชิ้นงาน</a:t>
            </a:r>
          </a:p>
        </p:txBody>
      </p:sp>
      <p:sp>
        <p:nvSpPr>
          <p:cNvPr id="56" name="Right Arrow 55"/>
          <p:cNvSpPr/>
          <p:nvPr/>
        </p:nvSpPr>
        <p:spPr>
          <a:xfrm rot="5400000">
            <a:off x="4492805" y="3052222"/>
            <a:ext cx="252000" cy="406800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9" name="Right Arrow 58"/>
          <p:cNvSpPr/>
          <p:nvPr/>
        </p:nvSpPr>
        <p:spPr>
          <a:xfrm rot="5400000">
            <a:off x="7352405" y="3065388"/>
            <a:ext cx="252000" cy="406800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สี่เหลี่ยมผืนผ้า 14"/>
          <p:cNvSpPr/>
          <p:nvPr/>
        </p:nvSpPr>
        <p:spPr>
          <a:xfrm>
            <a:off x="0" y="0"/>
            <a:ext cx="2714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smtClean="0">
                <a:solidFill>
                  <a:srgbClr val="C648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  <a:endParaRPr lang="th-TH" sz="2400" b="1" dirty="0">
              <a:solidFill>
                <a:srgbClr val="C648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29000"/>
            <a:ext cx="2428875" cy="2390775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486150"/>
            <a:ext cx="2657475" cy="2333625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659535"/>
            <a:ext cx="2828925" cy="1990725"/>
          </a:xfrm>
          <a:prstGeom prst="rect">
            <a:avLst/>
          </a:prstGeom>
        </p:spPr>
      </p:pic>
      <p:sp>
        <p:nvSpPr>
          <p:cNvPr id="20" name="สี่เหลี่ยมมุมเว้า 19"/>
          <p:cNvSpPr/>
          <p:nvPr/>
        </p:nvSpPr>
        <p:spPr>
          <a:xfrm>
            <a:off x="899592" y="1062800"/>
            <a:ext cx="7488832" cy="577457"/>
          </a:xfrm>
          <a:prstGeom prst="plaque">
            <a:avLst/>
          </a:prstGeom>
          <a:solidFill>
            <a:srgbClr val="9966FF"/>
          </a:solidFill>
          <a:ln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ตัวอย่างการออกแบบสิ่งของเครื่องใช้ตามกระบวนการ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5650260"/>
            <a:ext cx="18266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 smtClean="0">
                <a:latin typeface="Angsana New" pitchFamily="18" charset="-34"/>
                <a:cs typeface="Angsana New" pitchFamily="18" charset="-34"/>
              </a:rPr>
              <a:t>แบบที่ 1</a:t>
            </a:r>
            <a:endParaRPr lang="th-TH" sz="2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3452" y="5675759"/>
            <a:ext cx="18266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 smtClean="0">
                <a:latin typeface="Angsana New" pitchFamily="18" charset="-34"/>
                <a:cs typeface="Angsana New" pitchFamily="18" charset="-34"/>
              </a:rPr>
              <a:t>แบบที่ 2</a:t>
            </a:r>
            <a:endParaRPr lang="th-TH" sz="2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16216" y="5675759"/>
            <a:ext cx="18266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 smtClean="0">
                <a:latin typeface="Angsana New" pitchFamily="18" charset="-34"/>
                <a:cs typeface="Angsana New" pitchFamily="18" charset="-34"/>
              </a:rPr>
              <a:t>แบบที่ 3</a:t>
            </a:r>
            <a:endParaRPr lang="th-TH" sz="2600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3" name="กลุ่ม 22"/>
          <p:cNvGrpSpPr/>
          <p:nvPr/>
        </p:nvGrpSpPr>
        <p:grpSpPr>
          <a:xfrm>
            <a:off x="233117" y="332656"/>
            <a:ext cx="3972716" cy="713992"/>
            <a:chOff x="5423820" y="499017"/>
            <a:chExt cx="3972716" cy="713992"/>
          </a:xfrm>
        </p:grpSpPr>
        <p:sp>
          <p:nvSpPr>
            <p:cNvPr id="24" name="Plus 23"/>
            <p:cNvSpPr/>
            <p:nvPr/>
          </p:nvSpPr>
          <p:spPr>
            <a:xfrm rot="2484665">
              <a:off x="5423820" y="540302"/>
              <a:ext cx="701902" cy="672707"/>
            </a:xfrm>
            <a:prstGeom prst="mathPlus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79126" y="499017"/>
              <a:ext cx="3917410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1.2 กระบวนการออกแบบ</a:t>
              </a:r>
              <a:endPara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3125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0" grpId="0" animBg="1"/>
      <p:bldP spid="5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395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0" name="Right Arrow 49"/>
          <p:cNvSpPr/>
          <p:nvPr/>
        </p:nvSpPr>
        <p:spPr>
          <a:xfrm rot="5400000">
            <a:off x="3162480" y="2739560"/>
            <a:ext cx="252000" cy="406800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1" name="Rounded Rectangle 50"/>
          <p:cNvSpPr/>
          <p:nvPr/>
        </p:nvSpPr>
        <p:spPr>
          <a:xfrm>
            <a:off x="1126417" y="1770975"/>
            <a:ext cx="4514901" cy="983781"/>
          </a:xfrm>
          <a:prstGeom prst="roundRect">
            <a:avLst/>
          </a:prstGeom>
          <a:gradFill flip="none" rotWithShape="1">
            <a:gsLst>
              <a:gs pos="0">
                <a:srgbClr val="DA5402">
                  <a:shade val="30000"/>
                  <a:satMod val="115000"/>
                </a:srgbClr>
              </a:gs>
              <a:gs pos="50000">
                <a:srgbClr val="DA5402">
                  <a:shade val="67500"/>
                  <a:satMod val="115000"/>
                </a:srgbClr>
              </a:gs>
              <a:gs pos="100000">
                <a:srgbClr val="DA540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30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5. การตัดสินใจเลือกแบบที่ดีที่สุด</a:t>
            </a:r>
            <a:endParaRPr lang="th-TH" sz="3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63507" y="3089206"/>
            <a:ext cx="5855169" cy="1059874"/>
          </a:xfrm>
          <a:prstGeom prst="roundRect">
            <a:avLst/>
          </a:prstGeom>
          <a:solidFill>
            <a:srgbClr val="FD9A5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thaiDi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เลือกทำชั้นวางซีดีแบบที่ 2 เพราะทำจากไม้อัด ซึ่งเป็นวัสดุที่หาได้ง่าย ราคาไม่แพง มีความแข็งแรง และดูแลรักษาง่าย</a:t>
            </a:r>
            <a:endParaRPr lang="th-TH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3" name="Right Arrow 52"/>
          <p:cNvSpPr/>
          <p:nvPr/>
        </p:nvSpPr>
        <p:spPr>
          <a:xfrm rot="5400000">
            <a:off x="6258824" y="5331848"/>
            <a:ext cx="252000" cy="406800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4" name="Rounded Rectangle 53"/>
          <p:cNvSpPr/>
          <p:nvPr/>
        </p:nvSpPr>
        <p:spPr>
          <a:xfrm>
            <a:off x="4017539" y="4389435"/>
            <a:ext cx="4514901" cy="98378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0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6. การปรับปรุงข้อบกพร่องของชิ้นงาน</a:t>
            </a:r>
            <a:endParaRPr lang="th-TH" sz="30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790713" y="5681183"/>
            <a:ext cx="4957751" cy="106018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thaiDi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ชั้นวางซีดีที่ทำจากไม้อัดควรทาด้วยเชลแล็กหรือน้ำมันเคลือบเงา เพื่อความสวยงามและคงทน</a:t>
            </a:r>
            <a:endParaRPr lang="th-TH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1272724" y="4404662"/>
            <a:ext cx="2291164" cy="1544618"/>
            <a:chOff x="755576" y="4554889"/>
            <a:chExt cx="2520280" cy="1699080"/>
          </a:xfrm>
        </p:grpSpPr>
        <p:sp>
          <p:nvSpPr>
            <p:cNvPr id="6" name="Pentagon 5"/>
            <p:cNvSpPr/>
            <p:nvPr/>
          </p:nvSpPr>
          <p:spPr>
            <a:xfrm>
              <a:off x="755576" y="4861486"/>
              <a:ext cx="2520280" cy="1392483"/>
            </a:xfrm>
            <a:prstGeom prst="homePlat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015716" y="4554889"/>
              <a:ext cx="684076" cy="7501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2235932" y="4674129"/>
              <a:ext cx="391852" cy="5116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8" name="Pentagon 7"/>
            <p:cNvSpPr/>
            <p:nvPr/>
          </p:nvSpPr>
          <p:spPr>
            <a:xfrm rot="927629">
              <a:off x="1369234" y="5465342"/>
              <a:ext cx="1461729" cy="604050"/>
            </a:xfrm>
            <a:custGeom>
              <a:avLst/>
              <a:gdLst>
                <a:gd name="connsiteX0" fmla="*/ 0 w 1340007"/>
                <a:gd name="connsiteY0" fmla="*/ 0 h 360040"/>
                <a:gd name="connsiteX1" fmla="*/ 0 w 1340007"/>
                <a:gd name="connsiteY1" fmla="*/ 0 h 360040"/>
                <a:gd name="connsiteX2" fmla="*/ 1340007 w 1340007"/>
                <a:gd name="connsiteY2" fmla="*/ 180020 h 360040"/>
                <a:gd name="connsiteX3" fmla="*/ 0 w 1340007"/>
                <a:gd name="connsiteY3" fmla="*/ 360040 h 360040"/>
                <a:gd name="connsiteX4" fmla="*/ 0 w 1340007"/>
                <a:gd name="connsiteY4" fmla="*/ 360040 h 360040"/>
                <a:gd name="connsiteX5" fmla="*/ 0 w 1340007"/>
                <a:gd name="connsiteY5" fmla="*/ 0 h 360040"/>
                <a:gd name="connsiteX0" fmla="*/ 0 w 1379106"/>
                <a:gd name="connsiteY0" fmla="*/ 0 h 626902"/>
                <a:gd name="connsiteX1" fmla="*/ 39099 w 1379106"/>
                <a:gd name="connsiteY1" fmla="*/ 266862 h 626902"/>
                <a:gd name="connsiteX2" fmla="*/ 1379106 w 1379106"/>
                <a:gd name="connsiteY2" fmla="*/ 446882 h 626902"/>
                <a:gd name="connsiteX3" fmla="*/ 39099 w 1379106"/>
                <a:gd name="connsiteY3" fmla="*/ 626902 h 626902"/>
                <a:gd name="connsiteX4" fmla="*/ 39099 w 1379106"/>
                <a:gd name="connsiteY4" fmla="*/ 626902 h 626902"/>
                <a:gd name="connsiteX5" fmla="*/ 0 w 1379106"/>
                <a:gd name="connsiteY5" fmla="*/ 0 h 626902"/>
                <a:gd name="connsiteX0" fmla="*/ 0 w 1461729"/>
                <a:gd name="connsiteY0" fmla="*/ 0 h 604050"/>
                <a:gd name="connsiteX1" fmla="*/ 121722 w 1461729"/>
                <a:gd name="connsiteY1" fmla="*/ 244010 h 604050"/>
                <a:gd name="connsiteX2" fmla="*/ 1461729 w 1461729"/>
                <a:gd name="connsiteY2" fmla="*/ 424030 h 604050"/>
                <a:gd name="connsiteX3" fmla="*/ 121722 w 1461729"/>
                <a:gd name="connsiteY3" fmla="*/ 604050 h 604050"/>
                <a:gd name="connsiteX4" fmla="*/ 121722 w 1461729"/>
                <a:gd name="connsiteY4" fmla="*/ 604050 h 604050"/>
                <a:gd name="connsiteX5" fmla="*/ 0 w 1461729"/>
                <a:gd name="connsiteY5" fmla="*/ 0 h 6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1729" h="604050">
                  <a:moveTo>
                    <a:pt x="0" y="0"/>
                  </a:moveTo>
                  <a:lnTo>
                    <a:pt x="121722" y="244010"/>
                  </a:lnTo>
                  <a:lnTo>
                    <a:pt x="1461729" y="424030"/>
                  </a:lnTo>
                  <a:lnTo>
                    <a:pt x="121722" y="604050"/>
                  </a:lnTo>
                  <a:lnTo>
                    <a:pt x="121722" y="604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4" name="สี่เหลี่ยมผืนผ้า 13"/>
          <p:cNvSpPr/>
          <p:nvPr/>
        </p:nvSpPr>
        <p:spPr>
          <a:xfrm>
            <a:off x="0" y="0"/>
            <a:ext cx="2714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  <a:endParaRPr lang="th-TH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สี่เหลี่ยมมุมเว้า 18"/>
          <p:cNvSpPr/>
          <p:nvPr/>
        </p:nvSpPr>
        <p:spPr>
          <a:xfrm>
            <a:off x="899592" y="1008024"/>
            <a:ext cx="7488832" cy="577457"/>
          </a:xfrm>
          <a:prstGeom prst="plaque">
            <a:avLst/>
          </a:prstGeom>
          <a:solidFill>
            <a:srgbClr val="9966FF"/>
          </a:solidFill>
          <a:ln>
            <a:solidFill>
              <a:srgbClr val="7030A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ตัวอย่างการออกแบบสิ่งของเครื่องใช้ตามกระบวนการ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628800"/>
            <a:ext cx="2615421" cy="22966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49796" y="3717032"/>
            <a:ext cx="18266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dirty="0" smtClean="0">
                <a:latin typeface="Angsana New" pitchFamily="18" charset="-34"/>
                <a:cs typeface="Angsana New" pitchFamily="18" charset="-34"/>
              </a:rPr>
              <a:t>แบบที่ 2</a:t>
            </a:r>
            <a:endParaRPr lang="th-TH" sz="2600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2" name="กลุ่ม 21"/>
          <p:cNvGrpSpPr/>
          <p:nvPr/>
        </p:nvGrpSpPr>
        <p:grpSpPr>
          <a:xfrm>
            <a:off x="233117" y="332656"/>
            <a:ext cx="3972716" cy="713992"/>
            <a:chOff x="5423820" y="499017"/>
            <a:chExt cx="3972716" cy="713992"/>
          </a:xfrm>
        </p:grpSpPr>
        <p:sp>
          <p:nvSpPr>
            <p:cNvPr id="23" name="Plus 23"/>
            <p:cNvSpPr/>
            <p:nvPr/>
          </p:nvSpPr>
          <p:spPr>
            <a:xfrm rot="2484665">
              <a:off x="5423820" y="540302"/>
              <a:ext cx="701902" cy="672707"/>
            </a:xfrm>
            <a:prstGeom prst="mathPlus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79126" y="499017"/>
              <a:ext cx="3917410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1.2 กระบวนการออกแบบ</a:t>
              </a:r>
              <a:endPara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7688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5" grpId="0" animBg="1"/>
      <p:bldP spid="19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996952"/>
            <a:ext cx="4680520" cy="4037490"/>
          </a:xfrm>
          <a:prstGeom prst="rect">
            <a:avLst/>
          </a:prstGeom>
        </p:spPr>
      </p:pic>
      <p:sp>
        <p:nvSpPr>
          <p:cNvPr id="25" name="Rounded Rectangular Callout 37"/>
          <p:cNvSpPr/>
          <p:nvPr/>
        </p:nvSpPr>
        <p:spPr>
          <a:xfrm>
            <a:off x="4150080" y="991088"/>
            <a:ext cx="4814408" cy="2005864"/>
          </a:xfrm>
          <a:prstGeom prst="wedgeRoundRectCallout">
            <a:avLst>
              <a:gd name="adj1" fmla="val -65163"/>
              <a:gd name="adj2" fmla="val 17557"/>
              <a:gd name="adj3" fmla="val 16667"/>
            </a:avLst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thaiDist">
              <a:defRPr/>
            </a:pPr>
            <a:r>
              <a:rPr lang="th-TH" sz="3200" i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“ครูต้องการออกแบบชั้นวางของ                ให้สามารถวางที่มุมห้องได้” 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ครูปฏิบัติ    อยู่ในขั้นตอนใดของกระบวนการออกแบบ</a:t>
            </a:r>
            <a:endParaRPr lang="th-TH" sz="3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1" name="Picture 3" descr="D:\TEN\New folder\Q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08720"/>
            <a:ext cx="4230061" cy="28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0248" y="4520239"/>
            <a:ext cx="2801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การกำหนดความต้องการ   ของการออกแบบ</a:t>
            </a:r>
            <a:endParaRPr lang="th-TH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8532440" y="6448251"/>
            <a:ext cx="509776" cy="365125"/>
          </a:xfrm>
        </p:spPr>
        <p:txBody>
          <a:bodyPr/>
          <a:lstStyle/>
          <a:p>
            <a:fld id="{9C1D73E2-946E-4E17-B7D6-5B7EF825EC7A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396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0" y="0"/>
            <a:ext cx="2714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C648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  <a:endParaRPr lang="th-TH" sz="2400" b="1" dirty="0">
              <a:solidFill>
                <a:srgbClr val="C648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233117" y="410752"/>
            <a:ext cx="3972716" cy="713992"/>
            <a:chOff x="5423820" y="499017"/>
            <a:chExt cx="3972716" cy="713992"/>
          </a:xfrm>
        </p:grpSpPr>
        <p:sp>
          <p:nvSpPr>
            <p:cNvPr id="16" name="Plus 23"/>
            <p:cNvSpPr/>
            <p:nvPr/>
          </p:nvSpPr>
          <p:spPr>
            <a:xfrm rot="2484665">
              <a:off x="5423820" y="540302"/>
              <a:ext cx="701902" cy="672707"/>
            </a:xfrm>
            <a:prstGeom prst="mathPlus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79126" y="499017"/>
              <a:ext cx="3917410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1.2 กระบวนการออกแบบ</a:t>
              </a:r>
              <a:endPara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5012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644" y="5589240"/>
            <a:ext cx="6146700" cy="1340768"/>
          </a:xfrm>
          <a:prstGeom prst="rect">
            <a:avLst/>
          </a:prstGeom>
        </p:spPr>
      </p:pic>
      <p:sp>
        <p:nvSpPr>
          <p:cNvPr id="72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532440" y="6448251"/>
            <a:ext cx="576064" cy="365125"/>
          </a:xfrm>
        </p:spPr>
        <p:txBody>
          <a:bodyPr/>
          <a:lstStyle/>
          <a:p>
            <a:fld id="{E97FD38C-8016-4A65-8ABA-D29CC0881F55}" type="slidenum">
              <a:rPr lang="th-TH" sz="1600" b="1" smtClean="0">
                <a:solidFill>
                  <a:prstClr val="black"/>
                </a:solidFill>
              </a:rPr>
              <a:pPr/>
              <a:t>397</a:t>
            </a:fld>
            <a:endParaRPr lang="th-TH" sz="1600" b="1">
              <a:solidFill>
                <a:prstClr val="black"/>
              </a:solidFill>
            </a:endParaRPr>
          </a:p>
        </p:txBody>
      </p:sp>
      <p:sp>
        <p:nvSpPr>
          <p:cNvPr id="16" name="รูปห้าเหลี่ยม 15"/>
          <p:cNvSpPr/>
          <p:nvPr/>
        </p:nvSpPr>
        <p:spPr>
          <a:xfrm>
            <a:off x="3288462" y="1247583"/>
            <a:ext cx="3960440" cy="783724"/>
          </a:xfrm>
          <a:prstGeom prst="homePlat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400" b="1" dirty="0" err="1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บูรณา</a:t>
            </a:r>
            <a:r>
              <a:rPr lang="th-TH" sz="44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การอาเซียน</a:t>
            </a:r>
            <a:endParaRPr lang="th-TH" sz="44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0" name="Picture 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6834" y="980728"/>
            <a:ext cx="1368152" cy="128017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2" name="สี่เหลี่ยมผืนผ้า 31"/>
          <p:cNvSpPr/>
          <p:nvPr/>
        </p:nvSpPr>
        <p:spPr>
          <a:xfrm>
            <a:off x="0" y="0"/>
            <a:ext cx="2714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  <a:endParaRPr lang="th-TH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3" name="รูปภาพ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2281604"/>
            <a:ext cx="3384376" cy="230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กลุ่ม 33"/>
          <p:cNvGrpSpPr/>
          <p:nvPr/>
        </p:nvGrpSpPr>
        <p:grpSpPr>
          <a:xfrm>
            <a:off x="233117" y="410752"/>
            <a:ext cx="3972716" cy="713992"/>
            <a:chOff x="5423820" y="499017"/>
            <a:chExt cx="3972716" cy="713992"/>
          </a:xfrm>
        </p:grpSpPr>
        <p:sp>
          <p:nvSpPr>
            <p:cNvPr id="35" name="Plus 23"/>
            <p:cNvSpPr/>
            <p:nvPr/>
          </p:nvSpPr>
          <p:spPr>
            <a:xfrm rot="2484665">
              <a:off x="5423820" y="540302"/>
              <a:ext cx="701902" cy="672707"/>
            </a:xfrm>
            <a:prstGeom prst="mathPlus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79126" y="499017"/>
              <a:ext cx="3917410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1.2 กระบวนการออกแบบ</a:t>
              </a:r>
              <a:endPara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53145" y="4728046"/>
            <a:ext cx="77513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dirty="0" smtClean="0">
                <a:latin typeface="Angsana New" pitchFamily="18" charset="-34"/>
                <a:cs typeface="Angsana New" pitchFamily="18" charset="-34"/>
              </a:rPr>
              <a:t>	ประเทศไทยออกแบบชิ้นส่วนและอะไหล่รถยนต์เพื่อส่งออก        ไปจำหน่ายในประเทศสิงคโปร์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1622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05" y="1412776"/>
            <a:ext cx="3153939" cy="2822828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398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0" y="0"/>
            <a:ext cx="2714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  <a:endParaRPr lang="th-TH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787" y="1033572"/>
            <a:ext cx="8586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i="1" dirty="0" smtClean="0">
                <a:latin typeface="Angsana New" pitchFamily="18" charset="-34"/>
                <a:cs typeface="Angsana New" pitchFamily="18" charset="-34"/>
              </a:rPr>
              <a:t>คำชี้แจง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นักเรียนออกแบบสิ่งของเครื่องใช้ในชีวิตประจำวัน 1 อย่าง แล้วตอบคำถาม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656" y="4221088"/>
            <a:ext cx="6374332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1. สิ่งของเครื่องใช้คืออะไร</a:t>
            </a:r>
          </a:p>
          <a:p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    ชั้นวางซีดี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5171708"/>
            <a:ext cx="6374332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2.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นักเรียนนำองค์ประกอบศิลป์อะไรบ้างมาใช้ในการออกแบบ 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  </a:t>
            </a:r>
          </a:p>
          <a:p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    เพื่อ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จุดประสงค์ใด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    </a:t>
            </a:r>
          </a:p>
          <a:p>
            <a:r>
              <a:rPr lang="th-TH" sz="24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sz="2400" dirty="0" smtClean="0">
                <a:solidFill>
                  <a:schemeClr val="accent2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เส้น ลักษณะผิว รูปร่าง รูปทรง และสี เพื่อสร้างสิ่งของเครื่องใช้ให้เป็นรูปแบบที่ต้องการ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3" name="กลุ่ม 12"/>
          <p:cNvGrpSpPr/>
          <p:nvPr/>
        </p:nvGrpSpPr>
        <p:grpSpPr>
          <a:xfrm>
            <a:off x="233117" y="410752"/>
            <a:ext cx="3972716" cy="713992"/>
            <a:chOff x="5423820" y="499017"/>
            <a:chExt cx="3972716" cy="713992"/>
          </a:xfrm>
        </p:grpSpPr>
        <p:sp>
          <p:nvSpPr>
            <p:cNvPr id="14" name="Plus 23"/>
            <p:cNvSpPr/>
            <p:nvPr/>
          </p:nvSpPr>
          <p:spPr>
            <a:xfrm rot="2484665">
              <a:off x="5423820" y="540302"/>
              <a:ext cx="701902" cy="672707"/>
            </a:xfrm>
            <a:prstGeom prst="mathPlus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79126" y="499017"/>
              <a:ext cx="3917410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1.2 กระบวนการออกแบบ</a:t>
              </a:r>
              <a:endPara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71104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/>
              <a:t>399</a:t>
            </a:fld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0" y="0"/>
            <a:ext cx="2714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1AB39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1. การออกแบบสิ่งของเครื่องใช้</a:t>
            </a:r>
            <a:endParaRPr lang="th-TH" sz="2400" b="1" dirty="0">
              <a:solidFill>
                <a:srgbClr val="1AB39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0681" y="3030051"/>
            <a:ext cx="637433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4.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สิ่งของเครื่องใช้ที่ออกแบบมีจุดเด่นและจุดด้อย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อย่างไร</a:t>
            </a:r>
            <a:endParaRPr lang="th-TH" sz="2400" b="1" dirty="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sz="2400" dirty="0" smtClean="0">
                <a:solidFill>
                  <a:srgbClr val="EA157A">
                    <a:lumMod val="50000"/>
                  </a:srgbClr>
                </a:solidFill>
                <a:latin typeface="Angsana New" pitchFamily="18" charset="-34"/>
                <a:cs typeface="Angsana New" pitchFamily="18" charset="-34"/>
              </a:rPr>
              <a:t>    จุดเด่น คือ มีความแข็งแรง รูปแบบทันสมัย และประกอบชิ้นส่วนได้ง่าย</a:t>
            </a:r>
          </a:p>
          <a:p>
            <a:r>
              <a:rPr lang="th-TH" sz="2400" dirty="0">
                <a:solidFill>
                  <a:srgbClr val="EA157A">
                    <a:lumMod val="50000"/>
                  </a:srgb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 smtClean="0">
                <a:solidFill>
                  <a:srgbClr val="EA157A">
                    <a:lumMod val="50000"/>
                  </a:srgbClr>
                </a:solidFill>
                <a:latin typeface="Angsana New" pitchFamily="18" charset="-34"/>
                <a:cs typeface="Angsana New" pitchFamily="18" charset="-34"/>
              </a:rPr>
              <a:t>   จุดด้อย คือ วัสดุที่นำมาใช้ไม่สวยงามและไม่ทนทาน</a:t>
            </a:r>
            <a:endParaRPr lang="th-TH" sz="2400" dirty="0">
              <a:solidFill>
                <a:srgbClr val="EA157A">
                  <a:lumMod val="50000"/>
                </a:srgb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648" y="4398203"/>
            <a:ext cx="637433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5.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สิ่งของเครื่องใช้นี้นำไปใช้ประโยชน์</a:t>
            </a:r>
            <a:r>
              <a:rPr lang="th-TH" sz="2400" b="1" dirty="0" smtClean="0">
                <a:latin typeface="Angsana New" pitchFamily="18" charset="-34"/>
                <a:cs typeface="Angsana New" pitchFamily="18" charset="-34"/>
              </a:rPr>
              <a:t>อะไร</a:t>
            </a:r>
          </a:p>
          <a:p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2400" dirty="0" smtClean="0">
                <a:solidFill>
                  <a:srgbClr val="EA157A">
                    <a:lumMod val="50000"/>
                  </a:srgbClr>
                </a:solidFill>
                <a:latin typeface="Angsana New" pitchFamily="18" charset="-34"/>
                <a:cs typeface="Angsana New" pitchFamily="18" charset="-34"/>
              </a:rPr>
              <a:t>นำไปใช้เก็บแผ่นซีดี</a:t>
            </a:r>
            <a:endParaRPr lang="th-TH" sz="2400" dirty="0">
              <a:solidFill>
                <a:srgbClr val="EA157A">
                  <a:lumMod val="50000"/>
                </a:srgb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0681" y="1268760"/>
            <a:ext cx="6374332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3. </a:t>
            </a:r>
            <a:r>
              <a:rPr lang="th-TH" sz="24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กระบวนการออกแบบที่นำมาใช้ได้แก่อะไรบ้าง</a:t>
            </a:r>
            <a:endParaRPr lang="en-US" sz="2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2400" dirty="0" smtClean="0">
                <a:solidFill>
                  <a:srgbClr val="EA157A">
                    <a:lumMod val="50000"/>
                  </a:srgbClr>
                </a:solidFill>
                <a:latin typeface="Angsana New" pitchFamily="18" charset="-34"/>
                <a:cs typeface="Angsana New" pitchFamily="18" charset="-34"/>
              </a:rPr>
              <a:t>การกำหนดปัญหาหรือความต้องการ การวิเคราะห์ปัญหาหรือความต้องการ การกำหนดความต้องการของการออกแบบ การสร้างทางเลือกหรือออกแบบชิ้นงาน การตัดสินใจเลือกแบบที่ดีที่สุด</a:t>
            </a:r>
            <a:endParaRPr lang="th-TH" sz="2400" dirty="0">
              <a:solidFill>
                <a:srgbClr val="EA157A">
                  <a:lumMod val="50000"/>
                </a:srgb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648" y="5406315"/>
            <a:ext cx="6374332" cy="830997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6.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นักเรียนมีความรู้สึกอย่างไรจากการทำงานชิ้นนี้</a:t>
            </a:r>
            <a:endParaRPr lang="en-US" sz="2400" b="1" dirty="0">
              <a:latin typeface="Angsana New" pitchFamily="18" charset="-34"/>
              <a:cs typeface="Angsana New" pitchFamily="18" charset="-34"/>
            </a:endParaRPr>
          </a:p>
          <a:p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2400" dirty="0" smtClean="0">
                <a:solidFill>
                  <a:srgbClr val="EA157A">
                    <a:lumMod val="50000"/>
                  </a:srgbClr>
                </a:solidFill>
                <a:latin typeface="Angsana New" pitchFamily="18" charset="-34"/>
                <a:cs typeface="Angsana New" pitchFamily="18" charset="-34"/>
              </a:rPr>
              <a:t>มีความภูมิใจในผลงานของตนเอง</a:t>
            </a:r>
            <a:endParaRPr lang="th-TH" sz="2400" dirty="0">
              <a:solidFill>
                <a:srgbClr val="EA157A">
                  <a:lumMod val="50000"/>
                </a:srgbClr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233117" y="410752"/>
            <a:ext cx="3972716" cy="713992"/>
            <a:chOff x="5423820" y="499017"/>
            <a:chExt cx="3972716" cy="713992"/>
          </a:xfrm>
        </p:grpSpPr>
        <p:sp>
          <p:nvSpPr>
            <p:cNvPr id="16" name="Plus 23"/>
            <p:cNvSpPr/>
            <p:nvPr/>
          </p:nvSpPr>
          <p:spPr>
            <a:xfrm rot="2484665">
              <a:off x="5423820" y="540302"/>
              <a:ext cx="701902" cy="672707"/>
            </a:xfrm>
            <a:prstGeom prst="mathPlus">
              <a:avLst/>
            </a:prstGeom>
            <a:solidFill>
              <a:schemeClr val="accent2">
                <a:alpha val="4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79126" y="499017"/>
              <a:ext cx="3917410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th-TH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cs typeface="Angsana New" pitchFamily="18" charset="-34"/>
                </a:rPr>
                <a:t>1.2 กระบวนการออกแบบ</a:t>
              </a:r>
              <a:endPara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4001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3" y="332656"/>
            <a:ext cx="8981033" cy="6340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th-TH" sz="3600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เลือก</a:t>
            </a:r>
            <a:r>
              <a:rPr lang="th-TH" sz="3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คำตอบที่ถูกต้องที่สุดเพียงคำตอบเดียว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5874" y="1124744"/>
            <a:ext cx="7402550" cy="1191816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“</a:t>
            </a:r>
            <a:r>
              <a:rPr lang="th-TH" sz="3200" i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การออกแบบสิ่งของเครื่องใช้เพื่อ</a:t>
            </a:r>
            <a:r>
              <a:rPr lang="th-TH" sz="3200" i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ตอบสนองความ</a:t>
            </a:r>
            <a:r>
              <a:rPr lang="th-TH" sz="3200" i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ต้องการผู้ใช้</a:t>
            </a:r>
            <a:r>
              <a:rPr lang="en-US" sz="3200" i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”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th-TH" sz="3200" b="1" dirty="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ตรง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กับหลักการ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ออกแบบสิ่งของ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เครื่องใช้ข้อใด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9552" y="1431462"/>
            <a:ext cx="576064" cy="635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ngsana New" pitchFamily="18" charset="-34"/>
                <a:cs typeface="Angsana New" pitchFamily="18" charset="-34"/>
              </a:rPr>
              <a:t>1.</a:t>
            </a:r>
            <a:endParaRPr lang="th-TH" sz="3200" b="1" dirty="0">
              <a:solidFill>
                <a:prstClr val="black">
                  <a:lumMod val="95000"/>
                  <a:lumOff val="5000"/>
                </a:prst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5894" y="2490078"/>
            <a:ext cx="355012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หน้าที่ใช้สอย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43582" y="2585836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5445224"/>
            <a:ext cx="9144000" cy="1440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 ถูกต้อง เพราะหน้าที่ใช้สอยเป็นการสร้างสิ่งของเครื่องใช้ที่ควรกำหนดหน้าที่ใช้สอยให้ตรงตามวัตถุประสงค์ที่ตั้งไว้และสามารถตอบสนองความต้องการของผู้ใช้ได้อย่างมีประสิทธิภาพและสะดวกสบาย ดังนั้น การออกแบบสิ่งของเครื่องใช้เพื่อตอบสนองความต้องการผู้ใช้จึงตรงกับหลักการออกแบบสิ่งของเครื่องใช้ คือ หน้าที่ใช้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สอย</a:t>
            </a:r>
            <a:endParaRPr lang="th-TH" sz="2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373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5894" y="3789040"/>
            <a:ext cx="355012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ความปลอดภัย</a:t>
            </a:r>
            <a:endParaRPr lang="th-TH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65894" y="3140968"/>
            <a:ext cx="355012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ความแข็งแรง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65894" y="4437112"/>
            <a:ext cx="355012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ง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  ความสะดวกสบายในการใช้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44511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1" grpId="0"/>
      <p:bldP spid="20" grpId="0" animBg="1"/>
      <p:bldP spid="16" grpId="0" animBg="1"/>
      <p:bldP spid="17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400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26" name="Picture 2" descr="J:\ม.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44" y="2660894"/>
            <a:ext cx="5396500" cy="422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1547664" y="1916832"/>
            <a:ext cx="63666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การตัดสินใจเลือกแบบที่ดี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ที่สุดใน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กระบวนการออกแบบควรพิจารณาจากสิ่งใด </a:t>
            </a:r>
            <a:endParaRPr lang="th-TH" sz="3200" b="1" kern="0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3" name="กลุ่ม 2"/>
          <p:cNvGrpSpPr/>
          <p:nvPr/>
        </p:nvGrpSpPr>
        <p:grpSpPr>
          <a:xfrm>
            <a:off x="1187624" y="44624"/>
            <a:ext cx="6552728" cy="1830608"/>
            <a:chOff x="1187624" y="167303"/>
            <a:chExt cx="6552728" cy="1830608"/>
          </a:xfrm>
        </p:grpSpPr>
        <p:grpSp>
          <p:nvGrpSpPr>
            <p:cNvPr id="24" name="กลุ่ม 23"/>
            <p:cNvGrpSpPr/>
            <p:nvPr/>
          </p:nvGrpSpPr>
          <p:grpSpPr>
            <a:xfrm>
              <a:off x="1187624" y="332656"/>
              <a:ext cx="6552728" cy="1427488"/>
              <a:chOff x="2344687" y="469330"/>
              <a:chExt cx="4800653" cy="1224136"/>
            </a:xfrm>
          </p:grpSpPr>
          <p:sp>
            <p:nvSpPr>
              <p:cNvPr id="25" name="วงรี 24"/>
              <p:cNvSpPr/>
              <p:nvPr/>
            </p:nvSpPr>
            <p:spPr>
              <a:xfrm>
                <a:off x="2344687" y="469330"/>
                <a:ext cx="4800653" cy="1224136"/>
              </a:xfrm>
              <a:prstGeom prst="ellipse">
                <a:avLst/>
              </a:prstGeom>
              <a:solidFill>
                <a:srgbClr val="FFC000"/>
              </a:solidFill>
              <a:ln w="19050" cap="flat" cmpd="sng" algn="ctr">
                <a:noFill/>
                <a:prstDash val="solid"/>
              </a:ln>
              <a:effectLst>
                <a:softEdge rad="3175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w Cen MT"/>
                  <a:ea typeface="+mn-ea"/>
                  <a:cs typeface="FreesiaUPC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294267" y="769293"/>
                <a:ext cx="3133735" cy="799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4400" b="1" dirty="0" smtClean="0">
                    <a:latin typeface="Angsana New" pitchFamily="18" charset="-34"/>
                    <a:cs typeface="Angsana New" pitchFamily="18" charset="-34"/>
                  </a:rPr>
                  <a:t>คำถามทบทวนความรู้</a:t>
                </a:r>
                <a:endParaRPr lang="th-TH" sz="4400" b="1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 rot="1162568">
              <a:off x="6182201" y="428251"/>
              <a:ext cx="6473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9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?</a:t>
              </a:r>
              <a:endParaRPr kumimoji="0" lang="th-TH" sz="9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20868160">
              <a:off x="5810632" y="167303"/>
              <a:ext cx="6473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9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ngsana New" pitchFamily="18" charset="-34"/>
                  <a:cs typeface="Angsana New" pitchFamily="18" charset="-34"/>
                </a:rPr>
                <a:t>?</a:t>
              </a:r>
              <a:endParaRPr kumimoji="0" lang="th-TH" sz="9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4" name="สี่เหลี่ยมผืนผ้า 3"/>
          <p:cNvSpPr/>
          <p:nvPr/>
        </p:nvSpPr>
        <p:spPr>
          <a:xfrm>
            <a:off x="3203848" y="4221088"/>
            <a:ext cx="31683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latin typeface="Angsana New" pitchFamily="18" charset="-34"/>
                <a:cs typeface="Angsana New" pitchFamily="18" charset="-34"/>
              </a:rPr>
              <a:t>การเปรียบเทียบข้อดีและ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ข้อเสีย  จาก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การเขียนภาพร่างและ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ข้อจำกัดต่าง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ๆ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แล้วนำมา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คิด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วางแผนออกแบบชิ้นงาน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จริง</a:t>
            </a:r>
          </a:p>
        </p:txBody>
      </p:sp>
    </p:spTree>
    <p:extLst>
      <p:ext uri="{BB962C8B-B14F-4D97-AF65-F5344CB8AC3E}">
        <p14:creationId xmlns:p14="http://schemas.microsoft.com/office/powerpoint/2010/main" val="14450778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" fill="hold">
                                          <p:stCondLst>
                                            <p:cond delay="50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4670191" y="1970561"/>
            <a:ext cx="0" cy="378319"/>
          </a:xfrm>
          <a:prstGeom prst="line">
            <a:avLst/>
          </a:prstGeom>
          <a:noFill/>
          <a:ln w="38100" cap="flat" cmpd="sng" algn="ctr">
            <a:solidFill>
              <a:srgbClr val="94B6D2"/>
            </a:solidFill>
            <a:prstDash val="solid"/>
          </a:ln>
          <a:effectLst/>
        </p:spPr>
      </p:cxnSp>
      <p:sp>
        <p:nvSpPr>
          <p:cNvPr id="27" name="Rounded Rectangle 26"/>
          <p:cNvSpPr/>
          <p:nvPr/>
        </p:nvSpPr>
        <p:spPr>
          <a:xfrm>
            <a:off x="2005896" y="1133509"/>
            <a:ext cx="5302408" cy="870208"/>
          </a:xfrm>
          <a:prstGeom prst="roundRect">
            <a:avLst/>
          </a:prstGeom>
          <a:solidFill>
            <a:srgbClr val="FF66CC">
              <a:alpha val="74902"/>
            </a:srgbClr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450" algn="ctr"/>
            <a:r>
              <a:rPr lang="th-TH" sz="3600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การออกแบบสิ่งของเครื่องใช้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5536" y="2357645"/>
            <a:ext cx="8496944" cy="4095691"/>
          </a:xfrm>
          <a:prstGeom prst="roundRect">
            <a:avLst/>
          </a:prstGeom>
          <a:solidFill>
            <a:srgbClr val="AFCAFF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/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การออกแบบเป็นการวางแผนสร้างสรรค์รูปแบบ โดยจัดส่วนประกอบของการออกแบบให้สัมพันธ์กับประโยชน์ใช้สอย วัสดุ และการสร้างสิ่งของเครื่องใช้ได้อย่างครบถ้วน ซึ่งหลักการออกแบบ ได้แก่ หน้าที่ใช้สอย ความปลอดภัย ความแข็งแรง ความสะดวกสบายในการใช้ ความสวยงาม ราคา การซ่อมแซมได้ง่าย วัสดุและวิธีการผลิต และการขนส่ง</a:t>
            </a:r>
          </a:p>
          <a:p>
            <a:pPr algn="thaiDist"/>
            <a:r>
              <a:rPr lang="th-TH" b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กระบวนการออกแบบมี 6 ขั้นตอน ได้แก่ การกำหนดปัญหาหรือความต้องการ การวิเคราะห์ปัญหาหรือความต้องการ การกำหนดความต้องการของการออกแบบ การสร้างทางเลือกหรือออกแบบชิ้นงาน การตัดสินใจเลือกแบบที่ดีที่สุด และการปรับปรุงข้อบกพร่องของชิ้นงาน</a:t>
            </a:r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401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1" name="กลุ่ม 20"/>
          <p:cNvGrpSpPr/>
          <p:nvPr/>
        </p:nvGrpSpPr>
        <p:grpSpPr>
          <a:xfrm>
            <a:off x="3251652" y="116632"/>
            <a:ext cx="2832516" cy="900100"/>
            <a:chOff x="3164190" y="269611"/>
            <a:chExt cx="2832516" cy="900100"/>
          </a:xfrm>
        </p:grpSpPr>
        <p:sp>
          <p:nvSpPr>
            <p:cNvPr id="22" name="ข้าวหลามตัด 21"/>
            <p:cNvSpPr/>
            <p:nvPr/>
          </p:nvSpPr>
          <p:spPr>
            <a:xfrm>
              <a:off x="4076388" y="269611"/>
              <a:ext cx="1008112" cy="900100"/>
            </a:xfrm>
            <a:prstGeom prst="diamond">
              <a:avLst/>
            </a:prstGeom>
            <a:solidFill>
              <a:srgbClr val="FF9999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dirty="0"/>
            </a:p>
          </p:txBody>
        </p:sp>
        <p:grpSp>
          <p:nvGrpSpPr>
            <p:cNvPr id="24" name="กลุ่ม 23"/>
            <p:cNvGrpSpPr/>
            <p:nvPr/>
          </p:nvGrpSpPr>
          <p:grpSpPr>
            <a:xfrm>
              <a:off x="3164190" y="269611"/>
              <a:ext cx="2832516" cy="900100"/>
              <a:chOff x="2938314" y="671392"/>
              <a:chExt cx="3063738" cy="900100"/>
            </a:xfrm>
          </p:grpSpPr>
          <p:sp>
            <p:nvSpPr>
              <p:cNvPr id="25" name="ข้าวหลามตัด 24"/>
              <p:cNvSpPr/>
              <p:nvPr/>
            </p:nvSpPr>
            <p:spPr>
              <a:xfrm>
                <a:off x="3431647" y="671392"/>
                <a:ext cx="1008112" cy="900100"/>
              </a:xfrm>
              <a:prstGeom prst="diamond">
                <a:avLst/>
              </a:prstGeom>
              <a:solidFill>
                <a:srgbClr val="01CFCA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/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dirty="0"/>
              </a:p>
            </p:txBody>
          </p:sp>
          <p:sp>
            <p:nvSpPr>
              <p:cNvPr id="26" name="ข้าวหลามตัด 25"/>
              <p:cNvSpPr/>
              <p:nvPr/>
            </p:nvSpPr>
            <p:spPr>
              <a:xfrm>
                <a:off x="4500607" y="671392"/>
                <a:ext cx="1008112" cy="900100"/>
              </a:xfrm>
              <a:prstGeom prst="diamond">
                <a:avLst/>
              </a:prstGeom>
              <a:solidFill>
                <a:srgbClr val="01CFCA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/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dirty="0"/>
              </a:p>
            </p:txBody>
          </p:sp>
          <p:sp>
            <p:nvSpPr>
              <p:cNvPr id="28" name="ข้าวหลามตัด 27"/>
              <p:cNvSpPr/>
              <p:nvPr/>
            </p:nvSpPr>
            <p:spPr>
              <a:xfrm>
                <a:off x="4993940" y="671392"/>
                <a:ext cx="1008112" cy="900100"/>
              </a:xfrm>
              <a:prstGeom prst="diamond">
                <a:avLst/>
              </a:prstGeom>
              <a:solidFill>
                <a:srgbClr val="FF9999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/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dirty="0"/>
              </a:p>
            </p:txBody>
          </p:sp>
          <p:sp>
            <p:nvSpPr>
              <p:cNvPr id="29" name="ข้าวหลามตัด 28"/>
              <p:cNvSpPr/>
              <p:nvPr/>
            </p:nvSpPr>
            <p:spPr>
              <a:xfrm>
                <a:off x="2938314" y="671392"/>
                <a:ext cx="1008112" cy="900100"/>
              </a:xfrm>
              <a:prstGeom prst="diamond">
                <a:avLst/>
              </a:prstGeom>
              <a:solidFill>
                <a:srgbClr val="FF9999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/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dirty="0"/>
              </a:p>
            </p:txBody>
          </p:sp>
          <p:sp>
            <p:nvSpPr>
              <p:cNvPr id="30" name="สี่เหลี่ยมผืนผ้า 29"/>
              <p:cNvSpPr/>
              <p:nvPr/>
            </p:nvSpPr>
            <p:spPr>
              <a:xfrm>
                <a:off x="3068413" y="671392"/>
                <a:ext cx="2803535" cy="900100"/>
              </a:xfrm>
              <a:prstGeom prst="rect">
                <a:avLst/>
              </a:prstGeom>
              <a:solidFill>
                <a:srgbClr val="F0F3D1"/>
              </a:solidFill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/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th-TH" dirty="0"/>
              </a:p>
            </p:txBody>
          </p:sp>
          <p:sp>
            <p:nvSpPr>
              <p:cNvPr id="31" name="TextBox 21"/>
              <p:cNvSpPr txBox="1"/>
              <p:nvPr/>
            </p:nvSpPr>
            <p:spPr>
              <a:xfrm>
                <a:off x="3369810" y="730555"/>
                <a:ext cx="226159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th-TH"/>
                </a:defPPr>
                <a:lvl1pPr marL="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th-TH" sz="4400" b="1" dirty="0" smtClean="0">
                    <a:effectLst>
                      <a:glow rad="63500">
                        <a:srgbClr val="FFFF00">
                          <a:alpha val="40000"/>
                        </a:srgbClr>
                      </a:glow>
                    </a:effectLst>
                    <a:latin typeface="Angsana New" pitchFamily="18" charset="-34"/>
                    <a:cs typeface="Angsana New" pitchFamily="18" charset="-34"/>
                  </a:rPr>
                  <a:t>สรุปความรู้</a:t>
                </a:r>
                <a:endParaRPr lang="th-TH" sz="4400" b="1" dirty="0">
                  <a:effectLst>
                    <a:glow rad="63500">
                      <a:srgbClr val="FFFF00">
                        <a:alpha val="40000"/>
                      </a:srgbClr>
                    </a:glow>
                  </a:effectLst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82871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6287" y="692696"/>
            <a:ext cx="5098001" cy="119181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สิ่งของ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เครื่องใช้ใดควรออกแบบโดยยึดหลัก </a:t>
            </a:r>
            <a:endParaRPr lang="th-TH" sz="3200" b="1" dirty="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ความ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สะดวกสบายในการใช้มากที่สุด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19672" y="976846"/>
            <a:ext cx="576064" cy="635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ngsana New" pitchFamily="18" charset="-34"/>
                <a:cs typeface="Angsana New" pitchFamily="18" charset="-34"/>
              </a:rPr>
              <a:t>.</a:t>
            </a:r>
            <a:endParaRPr lang="th-TH" sz="3200" b="1" dirty="0">
              <a:solidFill>
                <a:prstClr val="black">
                  <a:lumMod val="95000"/>
                  <a:lumOff val="5000"/>
                </a:prst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0" y="5445225"/>
            <a:ext cx="9144000" cy="1440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 ถูกต้อง เพราะความสะดวกสบายในการใช้เป็นการสร้างสิ่งของเครื่องใช้ที่ควรมีความสัมพันธ์ที่กลมกลืนกันของขนาดความกว้าง ความยาว หรือขีดจำกัดของอวัยวะต่าง ๆ ของผู้ใช้ ซึ่งเก้าอี้ควรออกแบบให้มีขนาดความสูงพอเหมาะและนั่งให้สบาย ดังนั้น เก้าอี้จึงเป็นสิ่งของเครื่องใช้ที่ควรออกแบบโดยยึดหลักความสะดวกสบายในการใช้มาก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ที่สุด</a:t>
            </a:r>
            <a:endParaRPr lang="en-US" sz="2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374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2133942"/>
            <a:ext cx="175240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เก้าอี้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251978" y="2236469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7744" y="3574102"/>
            <a:ext cx="175240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ราว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ตากผ้า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7744" y="2854022"/>
            <a:ext cx="175240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ที่ตักผง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7744" y="4294182"/>
            <a:ext cx="175240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 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ชั้น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วางของ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18441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8" grpId="0" animBg="1"/>
      <p:bldP spid="13" grpId="0"/>
      <p:bldP spid="14" grpId="0" animBg="1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692696"/>
            <a:ext cx="5184576" cy="119181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“</a:t>
            </a:r>
            <a:r>
              <a:rPr lang="th-TH" sz="3200" i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นุ้ยออกแบบสิ่งของเครื่องใช้ให้ง่ายต่อ</a:t>
            </a:r>
            <a:r>
              <a:rPr lang="th-TH" sz="3200" i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</a:t>
            </a:r>
          </a:p>
          <a:p>
            <a:r>
              <a:rPr lang="th-TH" sz="3200" i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i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บำรุงรักษา</a:t>
            </a:r>
            <a:r>
              <a:rPr lang="en-US" sz="3200" i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”</a:t>
            </a:r>
            <a:r>
              <a:rPr lang="th-TH" sz="32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นุ้ยออกแบบตามหลักการใด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47664" y="970979"/>
            <a:ext cx="576064" cy="635251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ngsana New" pitchFamily="18" charset="-34"/>
                <a:cs typeface="Angsana New" pitchFamily="18" charset="-34"/>
              </a:rPr>
              <a:t>3.</a:t>
            </a:r>
            <a:endParaRPr lang="th-TH" sz="3200" b="1" dirty="0">
              <a:solidFill>
                <a:prstClr val="black">
                  <a:lumMod val="95000"/>
                  <a:lumOff val="5000"/>
                </a:prst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0" y="5445225"/>
            <a:ext cx="9144000" cy="1440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 ถูกต้อง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เพราะซ่อมแซมได้ง่ายเป็นการออกแบบสิ่งของเครื่องใช้ให้ง่ายต่อการบำรุงรักษา และการทำความสะอาด เมื่อเกิดการชำรุดเสียหายสามารถหาอะไหล่เปลี่ยนได้ ดังนั้น นุ้ยออกแบบสิ่งของเครื่องใช้ให้ง่ายต่อการบำรุงรักษา นุ้ยจึงออกแบบตามหลักการซ่อมแซมได้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ง่าย</a:t>
            </a:r>
            <a:endParaRPr lang="en-US" sz="2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375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2058030"/>
            <a:ext cx="266429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การ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ขนส่ง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1720" y="3498190"/>
            <a:ext cx="266429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ซ่อมแซมได้ง่าย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51720" y="2778110"/>
            <a:ext cx="266429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หน้าที่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ใช้สอย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1720" y="4218270"/>
            <a:ext cx="266429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วัสดุ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และวิธีการผลิต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51720" y="3573016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488061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8" grpId="0" animBg="1"/>
      <p:bldP spid="10" grpId="0"/>
      <p:bldP spid="13" grpId="0"/>
      <p:bldP spid="14" grpId="0"/>
      <p:bldP spid="17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03649" y="836712"/>
            <a:ext cx="7056783" cy="64698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ใคร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ปฏิบัติอยู่ในขั้นตอนการ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ปรับปรุงข้อบกพร่อง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ของชิ้นงาน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899592" y="836712"/>
            <a:ext cx="576064" cy="635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ngsana New" pitchFamily="18" charset="-34"/>
                <a:cs typeface="Angsana New" pitchFamily="18" charset="-34"/>
              </a:rPr>
              <a:t>4.</a:t>
            </a:r>
            <a:endParaRPr lang="th-TH" sz="3200" b="1" dirty="0">
              <a:solidFill>
                <a:prstClr val="black">
                  <a:lumMod val="95000"/>
                  <a:lumOff val="5000"/>
                </a:prst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0" y="5445225"/>
            <a:ext cx="9144000" cy="1440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 ถูกต้อง เพราะการปรับปรุงข้อบกพร่องของชิ้นงานเป็นการพิจารณาชิ้นงานหรือผลงานที่ได้จากการปฏิบัติในด้านการใช้งาน ถ้ายังไม่ได้ตามที่ต้องการหรือพบข้อบกพร่องที่ส่วนใด ก็ควรปรับปรุงแก้ไขให้มีความสมบูรณ์และสวยงามยิ่งขึ้น ดังนั้น อุ้มแก้ไขชิ้นงานให้มีความสมบูรณ์ อุ้มจึงปฏิบัติอยู่ในขั้นตอนการปรับปรุงข้อบกพร่องของ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ชิ้นงาน</a:t>
            </a:r>
            <a:endParaRPr lang="en-US" sz="2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376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3624" y="1773902"/>
            <a:ext cx="496855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อุ้มแก้ไขชิ้นงานให้มีความสมบูรณ์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3624" y="3214062"/>
            <a:ext cx="496855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</a:t>
            </a:r>
            <a:r>
              <a:rPr lang="en-US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อ้อม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ร่างแบบชิ้นงานที่ได้ออกแบบไว้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83624" y="2493982"/>
            <a:ext cx="496855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อิ๋ว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กำหนดปัญหาหรือความต้องการ 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83624" y="3934142"/>
            <a:ext cx="496855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อ้อย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กำหนดวัตถุประสงค์ในการออกแบบ 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83712" y="1866472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318212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14" grpId="0"/>
      <p:bldP spid="15" grpId="0"/>
      <p:bldP spid="16" grpId="0"/>
      <p:bldP spid="17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63689" y="836712"/>
            <a:ext cx="6624735" cy="64698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การ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เขียนภาพ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ฉาย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ด้าน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ใดที่มีรายละเอียดชัดเจนมากที่สุด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59632" y="836712"/>
            <a:ext cx="576064" cy="635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ngsana New" pitchFamily="18" charset="-34"/>
                <a:cs typeface="Angsana New" pitchFamily="18" charset="-34"/>
              </a:rPr>
              <a:t>5.</a:t>
            </a:r>
            <a:endParaRPr lang="th-TH" sz="3200" b="1" dirty="0">
              <a:solidFill>
                <a:prstClr val="black">
                  <a:lumMod val="95000"/>
                  <a:lumOff val="5000"/>
                </a:prst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0" y="5445225"/>
            <a:ext cx="9144000" cy="1440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 ถูกต้อง เพราะตามหลักการเขียนภาพฉาย การเขียนภาพฉายให้เลือกด้านหน้าเป็นด้านหลัก ซึ่งเป็นส่วนที่ชัดเจนและมีรายละเอียดมากที่สุด ดังนั้น ด้านหน้าจึงเป็นการเขียนภาพฉายที่มีรายละเอียดชัดเจนมาก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ที่สุด</a:t>
            </a:r>
            <a:endParaRPr lang="th-TH" sz="2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377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1656" y="1773902"/>
            <a:ext cx="6552728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ด้านบน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71656" y="3214062"/>
            <a:ext cx="6552728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 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ด้านหน้า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656" y="2493982"/>
            <a:ext cx="6552728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ด้านข้าง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71656" y="3934142"/>
            <a:ext cx="6552728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</a:t>
            </a:r>
            <a:r>
              <a:rPr lang="en-US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en-US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ด้านหลัง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55978" y="3325460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72121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14" grpId="0"/>
      <p:bldP spid="15" grpId="0"/>
      <p:bldP spid="16" grpId="0"/>
      <p:bldP spid="17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91681" y="836712"/>
            <a:ext cx="6696743" cy="64698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อุปกรณ์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ไฟฟ้าใดใช้สำหรับตัดต่อกระแสไฟฟ้าใน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วงจรไฟฟ้า</a:t>
            </a:r>
            <a:endParaRPr lang="en-US" sz="32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87624" y="836712"/>
            <a:ext cx="576064" cy="635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ngsana New" pitchFamily="18" charset="-34"/>
                <a:cs typeface="Angsana New" pitchFamily="18" charset="-34"/>
              </a:rPr>
              <a:t>6.</a:t>
            </a:r>
            <a:endParaRPr lang="th-TH" sz="3200" b="1" dirty="0">
              <a:solidFill>
                <a:prstClr val="black">
                  <a:lumMod val="95000"/>
                  <a:lumOff val="5000"/>
                </a:prst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0" y="5445225"/>
            <a:ext cx="9144000" cy="1440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 ถูกต้อง เพราะสะพานไฟใช้สำหรับตัดต่อกระแสไฟฟ้าในวงจรไฟฟ้า ดังนั้น สะพานไฟ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จึงเป็นอุปกรณ์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ไฟฟ้าที่ใช้สำหรับตัดต่อกระแสไฟฟ้าใน</a:t>
            </a:r>
            <a:r>
              <a:rPr lang="th-TH" sz="2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วงจรไฟฟ้า</a:t>
            </a:r>
            <a:endParaRPr lang="th-TH" sz="2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378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4803" y="1697990"/>
            <a:ext cx="237626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 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ฟิวส์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84803" y="3138150"/>
            <a:ext cx="237626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สะพาน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ไฟ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84803" y="2418070"/>
            <a:ext cx="237626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สวิตช์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84803" y="3858230"/>
            <a:ext cx="2376263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กล่อง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แยกสายไฟ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63688" y="3234624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95255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14" grpId="0"/>
      <p:bldP spid="15" grpId="0"/>
      <p:bldP spid="16" grpId="0"/>
      <p:bldP spid="17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27785" y="836712"/>
            <a:ext cx="3960440" cy="64698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ข้อใดเป็นการทำงาน</a:t>
            </a:r>
            <a:r>
              <a:rPr lang="th-TH" sz="3200" b="1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ของคัตเอาต์</a:t>
            </a:r>
            <a:endParaRPr lang="en-US" sz="3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2123728" y="836712"/>
            <a:ext cx="576064" cy="635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ngsana New" pitchFamily="18" charset="-34"/>
                <a:cs typeface="Angsana New" pitchFamily="18" charset="-34"/>
              </a:rPr>
              <a:t>7.</a:t>
            </a:r>
            <a:endParaRPr lang="th-TH" sz="3200" b="1" dirty="0">
              <a:solidFill>
                <a:prstClr val="black">
                  <a:lumMod val="95000"/>
                  <a:lumOff val="5000"/>
                </a:prst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0" y="5445225"/>
            <a:ext cx="9144000" cy="14401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thaiDist"/>
            <a:r>
              <a:rPr lang="th-TH" sz="26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คำอธิบาย</a:t>
            </a:r>
            <a:r>
              <a:rPr lang="en-US" sz="2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 ถูกต้อง </a:t>
            </a:r>
            <a:r>
              <a:rPr lang="th-TH" sz="2400" dirty="0" err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เพราะคัตเอาต์</a:t>
            </a:r>
            <a:r>
              <a:rPr lang="th-TH" sz="240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ใช้สำหรับตัดต่อกระแสไฟฟ้าในวงจรไฟฟ้า ดังนั้น ตัดต่อกระแสไฟฟ้าในวงจรไฟฟ้าจึงเป็นการทำงาน</a:t>
            </a:r>
            <a:r>
              <a:rPr lang="th-TH" sz="2400" dirty="0" err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ของคัต</a:t>
            </a:r>
            <a:r>
              <a:rPr lang="th-TH" sz="2400" dirty="0" err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เอาต์</a:t>
            </a:r>
            <a:endParaRPr lang="th-TH" sz="2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8604448" y="6453336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D73BA2-B6CE-46F8-B499-BCC4D6853D73}" type="slidenum">
              <a:rPr lang="th-TH" sz="160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pPr/>
              <a:t>379</a:t>
            </a:fld>
            <a:endParaRPr lang="th-TH" sz="1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9794" y="1773902"/>
            <a:ext cx="4392487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     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ตัดต่อกระแสไฟฟ้าใน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วงจรไฟฟ้า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9794" y="2492896"/>
            <a:ext cx="4392487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 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เปิด–ปิดการทำงาน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ของหลอดไฟฟ้า  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99794" y="3212976"/>
            <a:ext cx="4392487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</a:t>
            </a:r>
            <a:r>
              <a:rPr lang="en-US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เป็นอุปกรณ์ที่ใช้สะสมแรงดันไฟฟ้า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79599" y="1876429"/>
            <a:ext cx="396000" cy="410400"/>
          </a:xfrm>
          <a:prstGeom prst="ellipse">
            <a:avLst/>
          </a:prstGeom>
          <a:noFill/>
          <a:ln w="349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9794" y="3930238"/>
            <a:ext cx="5400598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ตัดวงจรไฟฟ้าเมื่อ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มี</a:t>
            </a:r>
            <a:r>
              <a:rPr lang="th-TH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กระแสไฟฟ้าไหล</a:t>
            </a:r>
            <a:r>
              <a:rPr lang="th-TH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เกินพิกัด</a:t>
            </a:r>
            <a:endParaRPr lang="en-US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981048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14" grpId="0"/>
      <p:bldP spid="15" grpId="0"/>
      <p:bldP spid="17" grpId="0"/>
      <p:bldP spid="12" grpId="0" animBg="1"/>
      <p:bldP spid="1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รวมกลุ่ม">
  <a:themeElements>
    <a:clrScheme name="มอ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รวมกลุ่ม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รวมกลุ่ม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มอดูล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ชุดรูปแบบของ Office">
  <a:themeElements>
    <a:clrScheme name="รถไฟใต้ดิน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ชุดรูปแบบของ Office">
  <a:themeElements>
    <a:clrScheme name="รถไฟใต้ดิน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กำหนดเอง 48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2931</TotalTime>
  <Words>5363</Words>
  <Application>Microsoft Office PowerPoint</Application>
  <PresentationFormat>นำเสนอทางหน้าจอ (4:3)</PresentationFormat>
  <Paragraphs>448</Paragraphs>
  <Slides>31</Slides>
  <Notes>31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4</vt:i4>
      </vt:variant>
      <vt:variant>
        <vt:lpstr>ชื่อเรื่องภาพนิ่ง</vt:lpstr>
      </vt:variant>
      <vt:variant>
        <vt:i4>31</vt:i4>
      </vt:variant>
    </vt:vector>
  </HeadingPairs>
  <TitlesOfParts>
    <vt:vector size="35" baseType="lpstr">
      <vt:lpstr>รวมกลุ่ม</vt:lpstr>
      <vt:lpstr>ชุดรูปแบบของ Office</vt:lpstr>
      <vt:lpstr>2_ชุดรูปแบบของ Office</vt:lpstr>
      <vt:lpstr>4_ชุดรูปแบบของ Office</vt:lpstr>
      <vt:lpstr>งานนำเสนอ PowerPoint</vt:lpstr>
      <vt:lpstr>งานนำเสนอ PowerPoint</vt:lpstr>
      <vt:lpstr>เลือกคำตอบที่ถูกต้องที่สุดเพียงคำตอบเดียว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หน่วยการเรียนรู้ที่ 3 ประดิษฐ์ไว้ใช้ประโยชน์</dc:title>
  <dc:creator>Thanamas Rueangtho</dc:creator>
  <cp:lastModifiedBy>Windows User</cp:lastModifiedBy>
  <cp:revision>208</cp:revision>
  <cp:lastPrinted>2015-03-20T03:04:41Z</cp:lastPrinted>
  <dcterms:created xsi:type="dcterms:W3CDTF">2014-06-05T06:41:34Z</dcterms:created>
  <dcterms:modified xsi:type="dcterms:W3CDTF">2015-11-08T15:11:33Z</dcterms:modified>
</cp:coreProperties>
</file>