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1" saveSubsetFonts="1">
  <p:sldMasterIdLst>
    <p:sldMasterId id="2147484248" r:id="rId1"/>
    <p:sldMasterId id="2147484260" r:id="rId2"/>
    <p:sldMasterId id="2147484272" r:id="rId3"/>
    <p:sldMasterId id="2147484284" r:id="rId4"/>
    <p:sldMasterId id="2147484296" r:id="rId5"/>
  </p:sldMasterIdLst>
  <p:notesMasterIdLst>
    <p:notesMasterId r:id="rId29"/>
  </p:notesMasterIdLst>
  <p:sldIdLst>
    <p:sldId id="269" r:id="rId6"/>
    <p:sldId id="270" r:id="rId7"/>
    <p:sldId id="271" r:id="rId8"/>
    <p:sldId id="284" r:id="rId9"/>
    <p:sldId id="273" r:id="rId10"/>
    <p:sldId id="287" r:id="rId11"/>
    <p:sldId id="286" r:id="rId12"/>
    <p:sldId id="298" r:id="rId13"/>
    <p:sldId id="294" r:id="rId14"/>
    <p:sldId id="289" r:id="rId15"/>
    <p:sldId id="291" r:id="rId16"/>
    <p:sldId id="276" r:id="rId17"/>
    <p:sldId id="295" r:id="rId18"/>
    <p:sldId id="290" r:id="rId19"/>
    <p:sldId id="281" r:id="rId20"/>
    <p:sldId id="296" r:id="rId21"/>
    <p:sldId id="292" r:id="rId22"/>
    <p:sldId id="297" r:id="rId23"/>
    <p:sldId id="278" r:id="rId24"/>
    <p:sldId id="293" r:id="rId25"/>
    <p:sldId id="283" r:id="rId26"/>
    <p:sldId id="280" r:id="rId27"/>
    <p:sldId id="275" r:id="rId28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ED8"/>
    <a:srgbClr val="FFCCCC"/>
    <a:srgbClr val="D9FFEA"/>
    <a:srgbClr val="CDF2FF"/>
    <a:srgbClr val="75DBFF"/>
    <a:srgbClr val="89FFBE"/>
    <a:srgbClr val="FCDBAA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855" autoAdjust="0"/>
    <p:restoredTop sz="89209" autoAdjust="0"/>
  </p:normalViewPr>
  <p:slideViewPr>
    <p:cSldViewPr>
      <p:cViewPr>
        <p:scale>
          <a:sx n="90" d="100"/>
          <a:sy n="90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>
        <p:scale>
          <a:sx n="140" d="100"/>
          <a:sy n="140" d="100"/>
        </p:scale>
        <p:origin x="-1710" y="390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D01BC-0B58-4EC9-92A3-67EA881D1013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30C54-237B-4FDE-87BC-A6DBF6AE78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76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แผนการจัดการเรียนรู้ที่  2 ประเภทและรูปแบบของธุรกิจ    เวลา 1  ชั่วโมง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2.1 ประเภทของธุรกิจ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3 เล่ม 2 ของบริษัท สำนักพิมพ์วัฒนาพานิช จำกัด (ใช้คู่กับคู่มือครู แผนการจัดการเรียนรู้ การงานอาชีพและเทคโนโลยี ม. 3 เล่ม 2 หน่วยการเรียนรู้ที่ 1 ธุรกิจเบื้องต้น)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81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นักเรียนร่วมกันอภิปรายและแลกเปลี่ยนความคิดเห็นเกี่ยวกับรูปแบบของธุรกิจ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 นักเรียนศึกษาเรื่อง รูปแบบของธุรกิจจากหนังสือเรียน รายวิชาพื้นฐาน การงานอาชีพและเทคโนโลยี ม. 3 เล่ม 2 หน้า 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9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ครูคลิกอธิบาย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Infographics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เกี่ยวกับรูปแบบของธุรกิจ แล้วให้นักเรียนซักถามข้อสงสัย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DC116-73A5-4C60-912B-478A2F504F4F}" type="slidenum">
              <a:rPr lang="th-TH" smtClean="0">
                <a:solidFill>
                  <a:prstClr val="black"/>
                </a:solidFill>
              </a:rPr>
              <a:pPr/>
              <a:t>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85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ครูคลิกอธิบายรูปแบบของธุรกิจแบบกิจการเจ้าของคนเดียว พร้อมกับให้นักเรียนซักถามข้อสงสัย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</a:t>
            </a:r>
          </a:p>
          <a:p>
            <a:pPr marL="180000" indent="-457200">
              <a:spcBef>
                <a:spcPts val="0"/>
              </a:spcBef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51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นักเรียนร่วมกันเปรียบเทียบข้อดีและข้อเสียของกิจการเจ้าของคนเดียว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ครูคลิกอธิบายเพิ่มเติมเกี่ยวกับข้อดีและข้อเสียของกิจการเจ้าของคนเดียว  พร้อมกับให้นักเรียน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 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ซักถามข้อสงสัย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180000" indent="-457200"/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2.2 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ครูคลิกถามคำถามเพื่อให้นักเรียนคิดวิเคราะห์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ครูคลิกเพื่อแสดงแนวคำตอบ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53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ครูคลิกอธิบายรูปแบบของธุรกิจแบบห้างหุ้นส่วน พร้อมกับให้นักเรียนซักถามข้อสงสัย </a:t>
            </a:r>
          </a:p>
          <a:p>
            <a:pPr marL="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indent="-457200">
              <a:spcBef>
                <a:spcPts val="0"/>
              </a:spcBef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54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6" y="4686499"/>
            <a:ext cx="5594011" cy="4439841"/>
          </a:xfrm>
        </p:spPr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นักเรียนร่วมกันเปรียบเทียบข้อดีและข้อเสียของห้างหุ้นส่วน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ครูคลิกอธิบายเพิ่มเติมเกี่ยวกับข้อดีและข้อเสียของห้างหุ้นส่วน  พร้อมกับให้นักเรียนซักถามข้อสงสัย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20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2.2 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ครูคลิกถามคำถามเพื่อตรวจสอบความเข้าใจของนักเรียน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ครูคลิกเพื่อแสดงแนวคำตอบ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56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   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ครูคลิกอธิบายรูปแบบบริษัทจำกัด พร้อมกับให้นักเรียนซักถามข้อสงสัย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) ระหว่างเรียนให้นักเรียนศึกษาคำอธิบายศัพท์เพิ่มเติมจากอภิธานศัพท์ ได้แก่ หนังสือบริคณห์สนธิ   </a:t>
            </a:r>
          </a:p>
          <a:p>
            <a:pPr marL="1800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ครูคลิกเรื่องน่ารู้แล้วให้นักเรียนอ่านเพื่อเสริมความรู้ในบทเรียน </a:t>
            </a:r>
          </a:p>
          <a:p>
            <a:pPr marL="180000" indent="-457200">
              <a:spcBef>
                <a:spcPts val="0"/>
              </a:spcBef>
            </a:pPr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058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6" y="4686499"/>
            <a:ext cx="5594011" cy="4439841"/>
          </a:xfrm>
        </p:spPr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นักเรียนร่วมกันเปรียบเทียบข้อดีและข้อเสียของบริษัทจำกัด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ครูคลิกอธิบายเพิ่มเติมเกี่ยวกับข้อดีและข้อเสียของบริษัทจำกัด  พร้อมกับให้นักเรียนซักถามข้อสงสัย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) ครูคลิกถามคำถามเพื่อกระตุ้นความสนใจของนักเรียน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นักเรียนร่วมกันแสดงความคิดเห็นเกี่ยวกับคำถาม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ครูอธิบายเกี่ยวกับลักษณะการประกอบธุรกิจจากภาพที่ 1 และภาพที่ 2 เพื่อเชื่อมโยงเข้าสู่เนื้อหาที่จะเรียน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 </a:t>
            </a:r>
            <a:r>
              <a:rPr kumimoji="0" lang="th-TH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แนวคำตอบ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: </a:t>
            </a:r>
            <a:r>
              <a:rPr kumimoji="0" lang="th-TH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แตกต่างกัน เพราะการประกอบธุรกิจในภาพที่ 1 เป็นการนำวัสดุต่าง ๆ มาผ่านกระบวนการผลิตจนกระทั่งได้ผลิตภัณฑ์หรือสินค้า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(เสื้อ) ส่วนภาพที่ 2 เป็นการประกอบธุรกิจที่อยู่ในรูปของการบริการ (จัดแต่งทรงผม) เพื่อตอบสนองความต้องการของลูกค้า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ครูใช้เวลาในการนำเข้าสู่บทเรียนประมาณ 5 นาที (หรือให้ครูใช้เวลาตามความเหมาะสม) 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4127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ครูคลิกอธิบายรูปแบบสหกรณ์ พร้อมกับให้นักเรียนซักถามข้อสงสัย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นักเรียนยกตัวอย่างธุรกิจที่อยู่ในรูปแบบสหกรณ์ในชุมชน   </a:t>
            </a:r>
          </a:p>
          <a:p>
            <a:pPr marL="180000" indent="-457200"/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60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2.2 รูปแบบของธุรกิจ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นักเรียนร่วมกันเปรียบเทียบข้อดีและข้อเสียของสหกรณ์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ครูคลิกอธิบายเพิ่มเติมเกี่ยวกับข้อดีและข้อเสียของสหกรณ์  พร้อมกับให้นักเรียนซักถามข้อสงสัย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180000" indent="-457200"/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48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ครูคลิกถามคำถามทบทวนความรู้ของนักเรียน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 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060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นักเรียนร่วมกันสรุปความรู้เกี่ยวกับประเภทและรูปแบบของธุรกิจ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ครูคลิกสรุปความรู้เรื่อง ประเภทและรูปแบบของธุรกิจ และ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ให้ความรู้เสริมในส่วนที่นักเรียนไม่เข้าใจหรือสรุปไม่ถูกต้อง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Calibri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ครูใช้เวลาในการสรุปประมาณ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10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indent="-457200"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ครูทบทวนความรู้เกี่ยวกับจุดมุ่งหมายของธุรกิจเพื่อเชื่อมโยงกับเนื้อหาที่จะเรียนต่อไป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 นักเรียนแบ่งกลุ่ม กลุ่มละ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5 คน สำรวจธุรกิจในชุมชนของตนเองพร้อมทั้งระบุว่าเป็นธุรกิจประเภทใดแล้วนำเสนอผลงานหน้าชั้นเรียน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 นักเรียนศึกษาเรื่อง ประเภทของธุรกิจ จากหนังสือเรียน รายวิชาพื้นฐาน การงานอาชีพและเทคโนโลยี ม. 3 เล่ม 2 หน้า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5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4)  ครูคลิกอธิบายเพิ่มเติมเกี่ยวกับประเภทของธุรกิจ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โดยเริ่มจาก 1. ธุรกิจอุตสาหกรรม จากนั้นครูคลิกเพื่อเชื่อมโยงข้อมูลในหน้า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44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45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5) ครูคลิกอธิบายเพิ่มเติมเกี่ยวกับ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ประเภทของธุรกิจ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(ต่อ) 2. ธุรกิจการพาณิชยก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รรม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จากนั้นครูคลิกเพื่อเชื่อมโยงข้อมูลในหน้า 46 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6) ครูคลิกอธิบายเพิ่มเติมเกี่ยวกับ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ประเภทของธุรกิจ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 3. ธุรกิจการบริการ จากนั้นครูคลิกเพื่อเชื่อมโยงข้อมูลในหน้า 47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7) ครูคลิก ไป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เพื่อเชื่อมโยงหัวข้อต่อไปในหน้า 48 (แบบฝึกทักษะ)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ครูใช้เวลาในการจัดกิจกรรมการเรียนรู้ประมาณ 40 นาที (หรือให้ครูใช้เวลาตามความเหมาะสม)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indent="-457200"/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ครูคลิกอธิบายเกี่ยวกับธุรกิจอุตสาหกรรม แล้วให้นักเรียนยกตัวอย่างธุรกิจอุตสาหกรรมที่มีในชุมชนของตนเอง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ngsana New"/>
              </a:rPr>
              <a:t>2) ครูคลิก ไป เพื่อเชื่อมโยงข้อมูลไปหน้า 45     </a:t>
            </a:r>
          </a:p>
          <a:p>
            <a:pPr marL="180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6" y="4686499"/>
            <a:ext cx="5594011" cy="4439841"/>
          </a:xfrm>
        </p:spPr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2.1 ประเภทของธุรกิจ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การอาเซียนเกี่ยวกับประเทศสมาชิกอาเซียนที่เป็นประเทศอุตสาหกรรมใหม่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SimSu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ngsana New"/>
              </a:rPr>
              <a:t>2) ครูคลิก กลับ เพื่อเชื่อมโยงข้อมูลกลับไปหน้า 43   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indent="-457200">
              <a:lnSpc>
                <a:spcPct val="100000"/>
              </a:lnSpc>
              <a:spcBef>
                <a:spcPts val="0"/>
              </a:spcBef>
            </a:pPr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693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 ครูคลิกอธิบายเกี่ยวกับธุรกิจการพาณิชยก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รรม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แล้วเปิดโอกาสให้นักเรียนซักถาม</a:t>
            </a:r>
          </a:p>
          <a:p>
            <a:pPr marL="180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นักเรียนร่วมกันยกตัวอย่างธุรกิจการพาณิชยก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รรม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ที่พบเห็นในชีวิตประจำวัน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ngsana New"/>
              </a:rPr>
              <a:t>3) ครูคลิก กลับ เพื่อเชื่อมโยงข้อมูลกลับไปหน้า 43      </a:t>
            </a:r>
          </a:p>
          <a:p>
            <a:pPr marL="180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ครูคลิกอธิบายเกี่ยวกับธุรกิจการบริการ แล้วเปิดโอกาสให้นักเรียนซักถาม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นักเรียนร่วมกันแสดงความคิดเห็นเกี่ยวธุรกิจการบริการ พร้อมยกตัวอย่างประกอบ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3) ครูคลิก กลับ เพื่อเชื่อมโยงข้อมูลกลับไปหน้า 43     </a:t>
            </a:r>
          </a:p>
          <a:p>
            <a:pPr marL="180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ครูให้นักเรียนปฏิบัติกิจกรรมวิเคราะห์ประเภทของธุรกิจ แล้วครูคลิกเฉลย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ครูให้นักเรียนปฏิบัติกิจกรรมที่ 2 ศึกษาธุรกิจ (ในแบบฝึกทักษะ รายวิชาพื้นฐาน การงานอาชีพและเทคโนโลยี  ม. 3 เล่ม 2 )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39A2-8EBB-4F87-B102-F7281305CAA9}" type="slidenum">
              <a:rPr lang="th-TH" smtClean="0">
                <a:solidFill>
                  <a:prstClr val="black"/>
                </a:solidFill>
              </a:rPr>
              <a:pPr/>
              <a:t>48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5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ประเภทและรูปแบบของธุรกิจ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2.1 ประเภทของธุรกิจ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ครูคลิกถามคำถามเพื่อตรวจสอบความเข้าใจของนักเรียน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ครูคลิกเพื่อแสดงแนวคำตอบ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49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458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01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803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2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7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64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1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4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9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8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643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18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77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86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59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14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26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99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6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1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956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57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6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2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53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99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88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88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17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66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1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2473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15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52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27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98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F8DD5D8-137F-43CB-81FC-E0E0F86B1D83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94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34A-4CA3-4E62-AE2F-EF1B4219C994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1959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B67-F650-4E0B-9D06-9DBE6627971C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07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AEAE3B8-F5A8-4F39-9147-134CB920C8E5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36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F738184-3341-495A-B6DB-7DB97A77B6F2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1456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243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698-A809-4583-AEDA-B96EAC019AD6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3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D1208-E6D0-4D0A-B46D-2A8E9BE8D265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52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1C45-5F95-49D6-9ACB-578F0D422889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3148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8BE1294-A1F4-4CF2-8A80-E04D05463DC1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82613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79C7-4983-4787-95AB-5A8953250749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42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1E0795F-2143-42FC-9758-A82F717A6BC0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30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28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53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642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59A8-4C8E-497A-9350-39C3D1666410}" type="datetimeFigureOut">
              <a:rPr lang="th-TH" smtClean="0"/>
              <a:t>19/11/58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700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7FA8-C63F-4C9F-B9D1-8A203DE5EA1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A4B3F-3B32-4817-BC80-FD14A16192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2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85B80-520E-42D7-835D-2EF5A2C1C26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4293-006D-4EF8-AD64-B9215B85CB0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3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7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B75DD9B-F643-4C10-ACBB-6A4C263F5F6C}" type="datetime1">
              <a:rPr lang="en-US" smtClean="0">
                <a:solidFill>
                  <a:srgbClr val="5B6973"/>
                </a:solidFill>
              </a:rPr>
              <a:pPr/>
              <a:t>11/19/2015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9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gif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gif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18330" y="489274"/>
            <a:ext cx="6107340" cy="779486"/>
          </a:xfrm>
          <a:prstGeom prst="rect">
            <a:avLst/>
          </a:prstGeom>
          <a:noFill/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4400" dirty="0" smtClean="0"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rPr>
              <a:t>การงานอาชีพและเทคโนโลยี ม. </a:t>
            </a:r>
            <a:r>
              <a:rPr lang="th-TH" sz="4400" smtClean="0"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rPr>
              <a:t>3</a:t>
            </a:r>
            <a:endParaRPr lang="th-T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496657"/>
            <a:ext cx="4391472" cy="4141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 anchorCtr="0">
            <a:normAutofit fontScale="97500"/>
          </a:bodyPr>
          <a:lstStyle/>
          <a:p>
            <a:pPr marL="44450" algn="ctr"/>
            <a:r>
              <a:rPr lang="th-TH" sz="41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แผนการจัดการเรียนรู้ที่ </a:t>
            </a:r>
            <a:r>
              <a:rPr lang="th-TH" sz="41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</a:t>
            </a:r>
          </a:p>
          <a:p>
            <a:pPr marL="44450" algn="ctr"/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ประเภทและรูปแบบ</a:t>
            </a:r>
          </a:p>
          <a:p>
            <a:pPr marL="44450" algn="ctr"/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ของธุรกิจ</a:t>
            </a:r>
          </a:p>
          <a:p>
            <a:pPr marL="44450" algn="ctr"/>
            <a:r>
              <a:rPr lang="th-TH" sz="4000" b="1" dirty="0" smtClean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เวลา 1 </a:t>
            </a:r>
            <a:r>
              <a:rPr lang="th-TH" sz="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ชั่วโมง</a:t>
            </a:r>
            <a:endParaRPr lang="th-TH" sz="4000" b="1" dirty="0" smtClean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2" descr="Z:\ภาพ PowerPoint การงาน ม.3 ล.2\55-01-0053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46568"/>
            <a:ext cx="5076056" cy="4206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246436"/>
            <a:ext cx="9144000" cy="1000132"/>
          </a:xfrm>
          <a:prstGeom prst="rect">
            <a:avLst/>
          </a:prstGeom>
          <a:solidFill>
            <a:srgbClr val="C32D2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="horz" anchor="ctr" anchorCtr="0">
            <a:normAutofit fontScale="97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/>
                <a:ea typeface="+mn-ea"/>
                <a:cs typeface="Angsana New"/>
              </a:rPr>
              <a:t>หน่วยการเรียนรู้ที่ 1  ธุรกิจเบื้องต้น</a:t>
            </a:r>
          </a:p>
        </p:txBody>
      </p:sp>
      <p:sp>
        <p:nvSpPr>
          <p:cNvPr id="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41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1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18"/>
          <p:cNvGrpSpPr/>
          <p:nvPr/>
        </p:nvGrpSpPr>
        <p:grpSpPr>
          <a:xfrm>
            <a:off x="7288612" y="4355100"/>
            <a:ext cx="1781302" cy="887144"/>
            <a:chOff x="7288612" y="4355100"/>
            <a:chExt cx="1781302" cy="887144"/>
          </a:xfrm>
        </p:grpSpPr>
        <p:sp>
          <p:nvSpPr>
            <p:cNvPr id="71" name="Rectangle 70"/>
            <p:cNvSpPr/>
            <p:nvPr/>
          </p:nvSpPr>
          <p:spPr>
            <a:xfrm>
              <a:off x="7288612" y="4355100"/>
              <a:ext cx="1753374" cy="8483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66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290978" y="4440313"/>
              <a:ext cx="1743954" cy="311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ngsana New" pitchFamily="18" charset="-34"/>
                  <a:cs typeface="Angsana New" pitchFamily="18" charset="-34"/>
                </a:rPr>
                <a:t>บริษัทเอกชนจำกัด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318973" y="4722153"/>
              <a:ext cx="1750941" cy="520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Vladimir Script"/>
                  <a:cs typeface="Angsana New" pitchFamily="18" charset="-34"/>
                  <a:sym typeface="Symbol"/>
                </a:rPr>
                <a:t>≥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  <a:sym typeface="Symbol"/>
                </a:rPr>
                <a:t>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3 คน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0" y="0"/>
            <a:ext cx="62093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2. ประเภทและรูปแบบของธุรกิจ</a:t>
            </a:r>
          </a:p>
          <a:p>
            <a:endParaRPr lang="th-TH" sz="2400" b="1" spc="50" dirty="0">
              <a:ln w="11430"/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4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latin typeface="Angsana New" pitchFamily="18" charset="-34"/>
                <a:ea typeface="Tahoma" pitchFamily="34" charset="0"/>
                <a:cs typeface="Angsana New" pitchFamily="18" charset="-34"/>
              </a:rPr>
              <a:t>	2.2 รูปแบบของธุรกิจ</a:t>
            </a:r>
            <a:endParaRPr lang="th-TH" sz="4000" b="1" kern="0" dirty="0"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12" name="Straight Arrow Connector 111"/>
          <p:cNvCxnSpPr/>
          <p:nvPr/>
        </p:nvCxnSpPr>
        <p:spPr>
          <a:xfrm flipV="1">
            <a:off x="7071525" y="4841238"/>
            <a:ext cx="199473" cy="189044"/>
          </a:xfrm>
          <a:prstGeom prst="straightConnector1">
            <a:avLst/>
          </a:prstGeom>
          <a:ln w="28575">
            <a:solidFill>
              <a:srgbClr val="FF9966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7071525" y="5437814"/>
            <a:ext cx="180669" cy="288403"/>
          </a:xfrm>
          <a:prstGeom prst="straightConnector1">
            <a:avLst/>
          </a:prstGeom>
          <a:ln w="28575">
            <a:solidFill>
              <a:srgbClr val="FF9966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กลุ่ม 25"/>
          <p:cNvGrpSpPr/>
          <p:nvPr/>
        </p:nvGrpSpPr>
        <p:grpSpPr>
          <a:xfrm>
            <a:off x="7252194" y="5343622"/>
            <a:ext cx="1845900" cy="1148439"/>
            <a:chOff x="7252194" y="5343622"/>
            <a:chExt cx="1845900" cy="1148439"/>
          </a:xfrm>
        </p:grpSpPr>
        <p:grpSp>
          <p:nvGrpSpPr>
            <p:cNvPr id="24" name="กลุ่ม 23"/>
            <p:cNvGrpSpPr/>
            <p:nvPr/>
          </p:nvGrpSpPr>
          <p:grpSpPr>
            <a:xfrm>
              <a:off x="7252194" y="5343622"/>
              <a:ext cx="1845900" cy="902390"/>
              <a:chOff x="7252194" y="5343622"/>
              <a:chExt cx="1845900" cy="90239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7311066" y="5400360"/>
                <a:ext cx="1730920" cy="7676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9966"/>
                </a:solidFill>
                <a:prstDash val="sys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252194" y="5343622"/>
                <a:ext cx="1845900" cy="44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latin typeface="Angsana New" pitchFamily="18" charset="-34"/>
                    <a:cs typeface="Angsana New" pitchFamily="18" charset="-34"/>
                  </a:rPr>
                  <a:t>บริษัทมหาชนจำกัด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373001" y="5726217"/>
                <a:ext cx="1438247" cy="5197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 smtClean="0">
                    <a:solidFill>
                      <a:prstClr val="black"/>
                    </a:solidFill>
                    <a:latin typeface="Vladimir Script"/>
                    <a:cs typeface="Angsana New" pitchFamily="18" charset="-34"/>
                    <a:sym typeface="Symbol"/>
                  </a:rPr>
                  <a:t>≥ </a:t>
                </a:r>
                <a:r>
                  <a:rPr lang="th-TH" sz="2400" b="1" dirty="0" smtClean="0">
                    <a:solidFill>
                      <a:prstClr val="black"/>
                    </a:solidFill>
                    <a:latin typeface="Angsana New" pitchFamily="18" charset="-34"/>
                    <a:cs typeface="Angsana New" pitchFamily="18" charset="-34"/>
                    <a:sym typeface="Symbol"/>
                  </a:rPr>
                  <a:t> 15 </a:t>
                </a:r>
                <a:r>
                  <a:rPr lang="th-TH" sz="2400" b="1" dirty="0" smtClean="0">
                    <a:solidFill>
                      <a:prstClr val="black"/>
                    </a:solidFill>
                    <a:latin typeface="Angsana New" pitchFamily="18" charset="-34"/>
                    <a:cs typeface="Angsana New" pitchFamily="18" charset="-34"/>
                  </a:rPr>
                  <a:t>คน</a:t>
                </a: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7465415" y="5843989"/>
              <a:ext cx="1445514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25839" y="1365470"/>
            <a:ext cx="2936162" cy="2133234"/>
            <a:chOff x="25839" y="1365470"/>
            <a:chExt cx="2936162" cy="2133234"/>
          </a:xfrm>
        </p:grpSpPr>
        <p:grpSp>
          <p:nvGrpSpPr>
            <p:cNvPr id="23" name="Group 22"/>
            <p:cNvGrpSpPr/>
            <p:nvPr/>
          </p:nvGrpSpPr>
          <p:grpSpPr>
            <a:xfrm>
              <a:off x="281437" y="1647108"/>
              <a:ext cx="2558659" cy="1851596"/>
              <a:chOff x="162194" y="1674001"/>
              <a:chExt cx="2558659" cy="185159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62194" y="1674001"/>
                <a:ext cx="2558659" cy="1851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399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rot="16200000">
                <a:off x="1257327" y="2426533"/>
                <a:ext cx="10931" cy="35746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8" name="Picture 4" descr="Y:\Peerumpha\pic ppt\เหรียญ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109" y="2426233"/>
                <a:ext cx="316095" cy="450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20" t="19325" r="40823" b="32286"/>
              <a:stretch/>
            </p:blipFill>
            <p:spPr bwMode="auto">
              <a:xfrm>
                <a:off x="369846" y="2157082"/>
                <a:ext cx="288714" cy="683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8" name="Rectangle 107"/>
              <p:cNvSpPr/>
              <p:nvPr/>
            </p:nvSpPr>
            <p:spPr>
              <a:xfrm>
                <a:off x="226061" y="2929674"/>
                <a:ext cx="6735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th-TH" b="1" dirty="0" smtClean="0">
                    <a:solidFill>
                      <a:prstClr val="black"/>
                    </a:solidFill>
                    <a:latin typeface="Angsana New" pitchFamily="18" charset="-34"/>
                    <a:cs typeface="Angsana New" pitchFamily="18" charset="-34"/>
                  </a:rPr>
                  <a:t>1 คน</a:t>
                </a:r>
                <a:endParaRPr lang="th-TH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403342" y="1630893"/>
              <a:ext cx="2558659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/>
              <a:r>
                <a:rPr lang="th-TH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กิจการเจ้าของคนเดียว</a:t>
              </a:r>
              <a:endParaRPr lang="th-TH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5" name="รูปหกเหลี่ยม 14"/>
            <p:cNvSpPr/>
            <p:nvPr/>
          </p:nvSpPr>
          <p:spPr>
            <a:xfrm>
              <a:off x="25839" y="1365470"/>
              <a:ext cx="648072" cy="565001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1</a:t>
              </a:r>
              <a:r>
                <a:rPr lang="th-TH" b="1" dirty="0" smtClean="0">
                  <a:solidFill>
                    <a:schemeClr val="tx1"/>
                  </a:solidFill>
                </a:rPr>
                <a:t>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3057562" y="1288266"/>
            <a:ext cx="2954598" cy="2180827"/>
            <a:chOff x="3057562" y="1288266"/>
            <a:chExt cx="2954598" cy="2180827"/>
          </a:xfrm>
        </p:grpSpPr>
        <p:sp>
          <p:nvSpPr>
            <p:cNvPr id="56" name="Rectangle 55"/>
            <p:cNvSpPr/>
            <p:nvPr/>
          </p:nvSpPr>
          <p:spPr>
            <a:xfrm>
              <a:off x="3381598" y="1630893"/>
              <a:ext cx="2630562" cy="1838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99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" name="Plus 1"/>
            <p:cNvSpPr/>
            <p:nvPr/>
          </p:nvSpPr>
          <p:spPr>
            <a:xfrm>
              <a:off x="4026781" y="2352101"/>
              <a:ext cx="202415" cy="220805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94" name="Picture 4" descr="Y:\Peerumpha\pic ppt\เหรียญ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635" y="2462297"/>
              <a:ext cx="320250" cy="42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Y:\Peerumpha\pic ppt\เหรียญ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7645" y="2434777"/>
              <a:ext cx="320250" cy="42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51"/>
            <p:cNvCxnSpPr/>
            <p:nvPr/>
          </p:nvCxnSpPr>
          <p:spPr>
            <a:xfrm rot="16200000">
              <a:off x="4890469" y="2531927"/>
              <a:ext cx="10333" cy="3621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401450" y="2945873"/>
              <a:ext cx="12506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2 </a:t>
              </a:r>
              <a:r>
                <a:rPr lang="th-TH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คนขึ้นไป</a:t>
              </a:r>
            </a:p>
          </p:txBody>
        </p:sp>
        <p:pic>
          <p:nvPicPr>
            <p:cNvPr id="7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20" t="19325" r="40823" b="32286"/>
            <a:stretch/>
          </p:blipFill>
          <p:spPr bwMode="auto">
            <a:xfrm>
              <a:off x="3734000" y="2256920"/>
              <a:ext cx="288714" cy="683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20" t="19325" r="40823" b="32286"/>
            <a:stretch/>
          </p:blipFill>
          <p:spPr bwMode="auto">
            <a:xfrm>
              <a:off x="3459567" y="2277124"/>
              <a:ext cx="288714" cy="683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10137" y="1678296"/>
              <a:ext cx="1345240" cy="52322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/>
              <a:r>
                <a:rPr lang="th-TH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ห้างหุ้นส่วน</a:t>
              </a:r>
            </a:p>
          </p:txBody>
        </p:sp>
        <p:sp>
          <p:nvSpPr>
            <p:cNvPr id="106" name="รูปหกเหลี่ยม 14"/>
            <p:cNvSpPr/>
            <p:nvPr/>
          </p:nvSpPr>
          <p:spPr>
            <a:xfrm>
              <a:off x="3057562" y="1288266"/>
              <a:ext cx="648072" cy="565001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2</a:t>
              </a:r>
              <a:r>
                <a:rPr lang="th-TH" b="1" dirty="0" smtClean="0">
                  <a:solidFill>
                    <a:schemeClr val="tx1"/>
                  </a:solidFill>
                </a:rPr>
                <a:t>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4667909" y="3949435"/>
            <a:ext cx="2552836" cy="2247140"/>
            <a:chOff x="4667909" y="3949435"/>
            <a:chExt cx="2552836" cy="2247140"/>
          </a:xfrm>
        </p:grpSpPr>
        <p:cxnSp>
          <p:nvCxnSpPr>
            <p:cNvPr id="109" name="Straight Arrow Connector 108"/>
            <p:cNvCxnSpPr/>
            <p:nvPr/>
          </p:nvCxnSpPr>
          <p:spPr>
            <a:xfrm rot="16200000">
              <a:off x="6185691" y="5024759"/>
              <a:ext cx="10931" cy="35746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4880942" y="4347909"/>
              <a:ext cx="2339803" cy="1848666"/>
              <a:chOff x="131414" y="2686936"/>
              <a:chExt cx="2541817" cy="163321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31414" y="2686936"/>
                <a:ext cx="2350158" cy="1621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99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8430" y="2741063"/>
                <a:ext cx="2514801" cy="1579091"/>
                <a:chOff x="158430" y="2741063"/>
                <a:chExt cx="2514801" cy="1579091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58430" y="2741063"/>
                  <a:ext cx="2514801" cy="42961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th-TH" b="1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Angsana New" pitchFamily="18" charset="-34"/>
                      <a:cs typeface="Angsana New" pitchFamily="18" charset="-34"/>
                    </a:rPr>
                    <a:t>บริษัทจำกัด</a:t>
                  </a:r>
                </a:p>
              </p:txBody>
            </p:sp>
            <p:sp>
              <p:nvSpPr>
                <p:cNvPr id="31" name="Plus 30"/>
                <p:cNvSpPr/>
                <p:nvPr/>
              </p:nvSpPr>
              <p:spPr>
                <a:xfrm>
                  <a:off x="1140670" y="3170675"/>
                  <a:ext cx="219917" cy="224829"/>
                </a:xfrm>
                <a:prstGeom prst="mathPlus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8430" y="3831733"/>
                  <a:ext cx="1767894" cy="4884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th-TH" b="1" dirty="0" smtClean="0">
                      <a:solidFill>
                        <a:prstClr val="black"/>
                      </a:solidFill>
                      <a:latin typeface="Angsana New" pitchFamily="18" charset="-34"/>
                      <a:cs typeface="Angsana New" pitchFamily="18" charset="-34"/>
                    </a:rPr>
                    <a:t>3 คนขึ้นไป</a:t>
                  </a:r>
                </a:p>
              </p:txBody>
            </p:sp>
            <p:pic>
              <p:nvPicPr>
                <p:cNvPr id="8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514203" y="3101997"/>
                  <a:ext cx="282406" cy="683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225489" y="3101998"/>
                  <a:ext cx="282406" cy="683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837043" y="3101998"/>
                  <a:ext cx="282406" cy="683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8" name="Picture 4" descr="Y:\Peerumpha\pic ppt\เหรียญ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9696" y="3145854"/>
                  <a:ext cx="313253" cy="3816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4" descr="Y:\Peerumpha\pic ppt\เหรียญ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169" y="3101090"/>
                  <a:ext cx="313253" cy="3816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4" descr="Y:\Peerumpha\pic ppt\เหรียญ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6718" y="3451508"/>
                  <a:ext cx="313253" cy="3816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3" name="รูปหกเหลี่ยม 14"/>
            <p:cNvSpPr/>
            <p:nvPr/>
          </p:nvSpPr>
          <p:spPr>
            <a:xfrm>
              <a:off x="4667909" y="3949435"/>
              <a:ext cx="648072" cy="565001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3</a:t>
              </a:r>
              <a:r>
                <a:rPr lang="th-TH" b="1" dirty="0" smtClean="0">
                  <a:solidFill>
                    <a:schemeClr val="tx1"/>
                  </a:solidFill>
                </a:rPr>
                <a:t>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flipV="1">
            <a:off x="6040221" y="2201516"/>
            <a:ext cx="253645" cy="20329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6043247" y="2866458"/>
            <a:ext cx="250619" cy="17055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กลุ่ม 7"/>
          <p:cNvGrpSpPr/>
          <p:nvPr/>
        </p:nvGrpSpPr>
        <p:grpSpPr>
          <a:xfrm>
            <a:off x="6392350" y="1397440"/>
            <a:ext cx="1845523" cy="804076"/>
            <a:chOff x="6392350" y="1397440"/>
            <a:chExt cx="1845523" cy="804076"/>
          </a:xfrm>
        </p:grpSpPr>
        <p:sp>
          <p:nvSpPr>
            <p:cNvPr id="122" name="Rectangle 121"/>
            <p:cNvSpPr/>
            <p:nvPr/>
          </p:nvSpPr>
          <p:spPr>
            <a:xfrm>
              <a:off x="6402091" y="1397440"/>
              <a:ext cx="1835782" cy="8040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414123" y="1413503"/>
              <a:ext cx="1793012" cy="496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ngsana New" pitchFamily="18" charset="-34"/>
                  <a:cs typeface="Angsana New" pitchFamily="18" charset="-34"/>
                </a:rPr>
                <a:t>ห้างหุ้นส่วนสามัญ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392350" y="1787375"/>
              <a:ext cx="1814785" cy="366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Vladimir Script"/>
                  <a:cs typeface="Angsana New" pitchFamily="18" charset="-34"/>
                  <a:sym typeface="Symbol"/>
                </a:rPr>
                <a:t>≥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  <a:sym typeface="Symbol"/>
                </a:rPr>
                <a:t> 2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คน</a:t>
              </a:r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6402091" y="2469474"/>
            <a:ext cx="1854445" cy="863042"/>
            <a:chOff x="6402091" y="2469474"/>
            <a:chExt cx="1854445" cy="863042"/>
          </a:xfrm>
        </p:grpSpPr>
        <p:sp>
          <p:nvSpPr>
            <p:cNvPr id="123" name="Rectangle 122"/>
            <p:cNvSpPr/>
            <p:nvPr/>
          </p:nvSpPr>
          <p:spPr>
            <a:xfrm>
              <a:off x="6402091" y="2469474"/>
              <a:ext cx="1835781" cy="8220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421826" y="2505478"/>
              <a:ext cx="1834710" cy="454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ngsana New" pitchFamily="18" charset="-34"/>
                  <a:cs typeface="Angsana New" pitchFamily="18" charset="-34"/>
                </a:rPr>
                <a:t>ห้างหุ้นส่วนจำกัด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434250" y="2919370"/>
              <a:ext cx="1814785" cy="413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Vladimir Script"/>
                  <a:cs typeface="Angsana New" pitchFamily="18" charset="-34"/>
                  <a:sym typeface="Symbol"/>
                </a:rPr>
                <a:t>≥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  <a:sym typeface="Symbol"/>
                </a:rPr>
                <a:t> 2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คน</a:t>
              </a:r>
            </a:p>
          </p:txBody>
        </p:sp>
      </p:grpSp>
      <p:cxnSp>
        <p:nvCxnSpPr>
          <p:cNvPr id="160" name="Straight Arrow Connector 159"/>
          <p:cNvCxnSpPr>
            <a:stCxn id="138" idx="1"/>
          </p:cNvCxnSpPr>
          <p:nvPr/>
        </p:nvCxnSpPr>
        <p:spPr>
          <a:xfrm flipH="1" flipV="1">
            <a:off x="1805087" y="4895461"/>
            <a:ext cx="259639" cy="323924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กลุ่ม 32"/>
          <p:cNvGrpSpPr/>
          <p:nvPr/>
        </p:nvGrpSpPr>
        <p:grpSpPr>
          <a:xfrm>
            <a:off x="30035" y="4368468"/>
            <a:ext cx="1717926" cy="771490"/>
            <a:chOff x="30035" y="4368468"/>
            <a:chExt cx="1717926" cy="771490"/>
          </a:xfrm>
        </p:grpSpPr>
        <p:sp>
          <p:nvSpPr>
            <p:cNvPr id="162" name="Rectangle 161"/>
            <p:cNvSpPr/>
            <p:nvPr/>
          </p:nvSpPr>
          <p:spPr>
            <a:xfrm>
              <a:off x="138223" y="4372293"/>
              <a:ext cx="1592155" cy="767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0035" y="4368468"/>
              <a:ext cx="1717926" cy="454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ngsana New" pitchFamily="18" charset="-34"/>
                  <a:cs typeface="Angsana New" pitchFamily="18" charset="-34"/>
                </a:rPr>
                <a:t>สหกรณ์จำกัด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58927" y="4722834"/>
              <a:ext cx="1688012" cy="413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Vladimir Script"/>
                  <a:cs typeface="Angsana New" pitchFamily="18" charset="-34"/>
                  <a:sym typeface="Symbol"/>
                </a:rPr>
                <a:t>≥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  <a:sym typeface="Symbol"/>
                </a:rPr>
                <a:t> 10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คน</a:t>
              </a:r>
            </a:p>
          </p:txBody>
        </p:sp>
      </p:grpSp>
      <p:cxnSp>
        <p:nvCxnSpPr>
          <p:cNvPr id="161" name="Straight Arrow Connector 160"/>
          <p:cNvCxnSpPr/>
          <p:nvPr/>
        </p:nvCxnSpPr>
        <p:spPr>
          <a:xfrm flipH="1">
            <a:off x="1805087" y="5429314"/>
            <a:ext cx="259642" cy="336790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กลุ่ม 34"/>
          <p:cNvGrpSpPr/>
          <p:nvPr/>
        </p:nvGrpSpPr>
        <p:grpSpPr>
          <a:xfrm>
            <a:off x="-29623" y="5375586"/>
            <a:ext cx="1834710" cy="774351"/>
            <a:chOff x="-29623" y="5375586"/>
            <a:chExt cx="1834710" cy="774351"/>
          </a:xfrm>
        </p:grpSpPr>
        <p:sp>
          <p:nvSpPr>
            <p:cNvPr id="163" name="Rectangle 162"/>
            <p:cNvSpPr/>
            <p:nvPr/>
          </p:nvSpPr>
          <p:spPr>
            <a:xfrm>
              <a:off x="131413" y="5382272"/>
              <a:ext cx="1606267" cy="767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29623" y="5375586"/>
              <a:ext cx="1834710" cy="454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ngsana New" pitchFamily="18" charset="-34"/>
                  <a:cs typeface="Angsana New" pitchFamily="18" charset="-34"/>
                </a:rPr>
                <a:t>สหกรณ์ไม่จำกัด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8926" y="5708561"/>
              <a:ext cx="1688012" cy="413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Vladimir Script"/>
                  <a:cs typeface="Angsana New" pitchFamily="18" charset="-34"/>
                  <a:sym typeface="Symbol"/>
                </a:rPr>
                <a:t>≥ 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  <a:sym typeface="Symbol"/>
                </a:rPr>
                <a:t> 10</a:t>
              </a:r>
              <a:r>
                <a:rPr lang="th-TH" sz="2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คน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920647" y="2154113"/>
            <a:ext cx="368935" cy="43230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Down Arrow 16"/>
          <p:cNvSpPr/>
          <p:nvPr/>
        </p:nvSpPr>
        <p:spPr>
          <a:xfrm>
            <a:off x="5923845" y="3709361"/>
            <a:ext cx="447538" cy="3894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Left Arrow 17"/>
          <p:cNvSpPr/>
          <p:nvPr/>
        </p:nvSpPr>
        <p:spPr>
          <a:xfrm>
            <a:off x="4383200" y="4872496"/>
            <a:ext cx="404711" cy="476026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9" name="กลุ่ม 28"/>
          <p:cNvGrpSpPr/>
          <p:nvPr/>
        </p:nvGrpSpPr>
        <p:grpSpPr>
          <a:xfrm>
            <a:off x="1737682" y="3963140"/>
            <a:ext cx="2587027" cy="2168125"/>
            <a:chOff x="1696939" y="3963140"/>
            <a:chExt cx="2587027" cy="216812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023983" y="4245640"/>
              <a:ext cx="2259983" cy="1885625"/>
              <a:chOff x="5851589" y="694696"/>
              <a:chExt cx="2738441" cy="1885625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5851589" y="694696"/>
                <a:ext cx="2738441" cy="1872529"/>
                <a:chOff x="3588867" y="2445816"/>
                <a:chExt cx="2752297" cy="1963318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3588867" y="2524410"/>
                  <a:ext cx="2752297" cy="18847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7030A0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013873" y="2445816"/>
                  <a:ext cx="1947066" cy="56369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th-TH" b="1" dirty="0" smtClean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Angsana New" pitchFamily="18" charset="-34"/>
                      <a:cs typeface="Angsana New" pitchFamily="18" charset="-34"/>
                    </a:rPr>
                    <a:t>สหกรณ์</a:t>
                  </a:r>
                </a:p>
              </p:txBody>
            </p:sp>
            <p:sp>
              <p:nvSpPr>
                <p:cNvPr id="140" name="Plus 139"/>
                <p:cNvSpPr/>
                <p:nvPr/>
              </p:nvSpPr>
              <p:spPr>
                <a:xfrm>
                  <a:off x="5080545" y="3061070"/>
                  <a:ext cx="224829" cy="224830"/>
                </a:xfrm>
                <a:prstGeom prst="mathPlus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4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787754" y="3435231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515904" y="3429956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259775" y="3431589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3997132" y="3430036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3725281" y="3431112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798553" y="3033591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526702" y="3028316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270573" y="3029949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4007930" y="3028396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20" t="19325" r="40823" b="32286"/>
                <a:stretch/>
              </p:blipFill>
              <p:spPr bwMode="auto">
                <a:xfrm>
                  <a:off x="3736079" y="3029470"/>
                  <a:ext cx="181469" cy="4390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37" name="Rectangle 136"/>
              <p:cNvSpPr/>
              <p:nvPr/>
            </p:nvSpPr>
            <p:spPr>
              <a:xfrm>
                <a:off x="5935497" y="2057101"/>
                <a:ext cx="13692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b="1" dirty="0" smtClean="0">
                    <a:solidFill>
                      <a:prstClr val="black"/>
                    </a:solidFill>
                    <a:latin typeface="Angsana New" pitchFamily="18" charset="-34"/>
                    <a:cs typeface="Angsana New" pitchFamily="18" charset="-34"/>
                  </a:rPr>
                  <a:t>10 </a:t>
                </a:r>
                <a:r>
                  <a:rPr lang="th-TH" b="1" dirty="0">
                    <a:solidFill>
                      <a:prstClr val="black"/>
                    </a:solidFill>
                    <a:latin typeface="Angsana New" pitchFamily="18" charset="-34"/>
                    <a:cs typeface="Angsana New" pitchFamily="18" charset="-34"/>
                  </a:rPr>
                  <a:t>คนขึ้นไป</a:t>
                </a:r>
              </a:p>
            </p:txBody>
          </p:sp>
        </p:grpSp>
        <p:sp>
          <p:nvSpPr>
            <p:cNvPr id="151" name="รูปหกเหลี่ยม 14"/>
            <p:cNvSpPr/>
            <p:nvPr/>
          </p:nvSpPr>
          <p:spPr>
            <a:xfrm>
              <a:off x="1696939" y="3963140"/>
              <a:ext cx="648072" cy="565001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4</a:t>
              </a:r>
              <a:r>
                <a:rPr lang="th-TH" b="1" dirty="0" smtClean="0">
                  <a:solidFill>
                    <a:prstClr val="black"/>
                  </a:solidFill>
                </a:rPr>
                <a:t>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rot="16200000">
              <a:off x="3403496" y="5154699"/>
              <a:ext cx="10333" cy="3621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4" descr="Y:\Peerumpha\pic ppt\เหรียญ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563" y="5123237"/>
              <a:ext cx="320250" cy="381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4" descr="Y:\Peerumpha\pic ppt\เหรียญ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118" y="5150141"/>
              <a:ext cx="320250" cy="381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50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79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73028" y="1484784"/>
            <a:ext cx="7413570" cy="64807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1. กิจการเจ้าของคนเดียว (</a:t>
            </a:r>
            <a:r>
              <a:rPr lang="en-US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Sole or Single Proprietorship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2335727" y="2276871"/>
            <a:ext cx="782069" cy="48006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599180" y="2877521"/>
            <a:ext cx="3980633" cy="2999751"/>
          </a:xfrm>
          <a:prstGeom prst="roundRect">
            <a:avLst>
              <a:gd name="adj" fmla="val 6579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tabLst>
                <a:tab pos="355600" algn="l"/>
              </a:tabLst>
            </a:pPr>
            <a:r>
              <a:rPr lang="th-TH" dirty="0" smtClean="0">
                <a:solidFill>
                  <a:prstClr val="black"/>
                </a:solidFill>
              </a:rPr>
              <a:t>	เป็นการประกอบธุรกิจที่บุคคล          คนเดียวเป็นเจ้าของกิจการและบริหารจัดการธุรกิจทุกเรื่องด้วยตนเอง การประกอบธุรกิจในรูปแบบนี้จะใช้ต้นทุนต่ำ มีวิธีการดำเนินงานที่ง่าย          ไม่ยุ่งยาก และมีความคล่องตัวสูง 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1026" name="Picture 2" descr="Z:\ภาพ PowerPoint การงาน ม.3 ล.2\55-01-0053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11311"/>
            <a:ext cx="3384376" cy="362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 algn="ctr"/>
              <a:t>51</a:t>
            </a:fld>
            <a:endParaRPr lang="th-TH" sz="1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87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52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10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777317"/>
              </p:ext>
            </p:extLst>
          </p:nvPr>
        </p:nvGraphicFramePr>
        <p:xfrm>
          <a:off x="638601" y="2012042"/>
          <a:ext cx="8064896" cy="4441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2448"/>
                <a:gridCol w="4032448"/>
              </a:tblGrid>
              <a:tr h="66177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ข้อดี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ข้อเสีย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34370">
                <a:tc>
                  <a:txBody>
                    <a:bodyPr/>
                    <a:lstStyle/>
                    <a:p>
                      <a:pPr algn="thaiDist"/>
                      <a:r>
                        <a:rPr lang="th-TH" sz="2800" spc="-150" dirty="0" smtClean="0"/>
                        <a:t>1.  เจ้าของกิจการมีอิสระและ</a:t>
                      </a:r>
                      <a:r>
                        <a:rPr lang="th-TH" sz="2800" dirty="0" smtClean="0"/>
                        <a:t>ความคล่องตัว                </a:t>
                      </a:r>
                    </a:p>
                    <a:p>
                      <a:pPr algn="thaiDist"/>
                      <a:r>
                        <a:rPr lang="th-TH" sz="2800" dirty="0" smtClean="0"/>
                        <a:t>   ในการบริหารงาน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อัตราความล้มเหลวมีสูง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การจัดตั้งและการเลิกกิจการ</a:t>
                      </a:r>
                    </a:p>
                    <a:p>
                      <a:pPr algn="thaiDist"/>
                      <a:r>
                        <a:rPr lang="th-TH" sz="2800" dirty="0" smtClean="0"/>
                        <a:t>    สามารถทำได้ง่ายและสะดวก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การจัดหาเงินทุนในการขยาย </a:t>
                      </a:r>
                    </a:p>
                    <a:p>
                      <a:pPr algn="thaiDist"/>
                      <a:r>
                        <a:rPr lang="th-TH" sz="2800" dirty="0" smtClean="0"/>
                        <a:t>    กิจการค่อนข้างยาก</a:t>
                      </a:r>
                      <a:endParaRPr lang="th-TH" sz="2800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3.ได้รับรายได้หรือกำไร</a:t>
                      </a:r>
                    </a:p>
                    <a:p>
                      <a:pPr algn="thaiDist"/>
                      <a:r>
                        <a:rPr lang="th-TH" sz="2800" baseline="0" dirty="0" smtClean="0"/>
                        <a:t>    </a:t>
                      </a:r>
                      <a:r>
                        <a:rPr lang="th-TH" sz="2800" dirty="0" smtClean="0"/>
                        <a:t>ในการประกอบการคนเดียว</a:t>
                      </a:r>
                      <a:endParaRPr lang="th-TH" sz="2800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 ต้องรับผิดชอบหนี้สินไม่จำกัด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เสียภาษีแบบภาษีเงินได้</a:t>
                      </a:r>
                    </a:p>
                    <a:p>
                      <a:pPr algn="thaiDist"/>
                      <a:r>
                        <a:rPr lang="th-TH" sz="2800" dirty="0" smtClean="0"/>
                        <a:t>    บุคคลธรรมดา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อายุการดำเนินกิจการขึ้นอยู่กับ</a:t>
                      </a:r>
                    </a:p>
                    <a:p>
                      <a:pPr algn="thaiDist"/>
                      <a:r>
                        <a:rPr lang="th-TH" sz="2800" dirty="0" smtClean="0"/>
                        <a:t>    เจ้าของกิจการ</a:t>
                      </a:r>
                      <a:endParaRPr kumimoji="0" lang="th-T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" name="Rectangle 1"/>
          <p:cNvSpPr/>
          <p:nvPr/>
        </p:nvSpPr>
        <p:spPr>
          <a:xfrm>
            <a:off x="1475656" y="1340768"/>
            <a:ext cx="6561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เปรียบเทียบข้อดีและข้อเสียของกิจการเจ้าของคนเดียว</a:t>
            </a:r>
          </a:p>
        </p:txBody>
      </p:sp>
    </p:spTree>
    <p:extLst>
      <p:ext uri="{BB962C8B-B14F-4D97-AF65-F5344CB8AC3E}">
        <p14:creationId xmlns:p14="http://schemas.microsoft.com/office/powerpoint/2010/main" val="14407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ular Callout 37"/>
          <p:cNvSpPr/>
          <p:nvPr/>
        </p:nvSpPr>
        <p:spPr>
          <a:xfrm>
            <a:off x="3317735" y="1379052"/>
            <a:ext cx="5369065" cy="2293222"/>
          </a:xfrm>
          <a:prstGeom prst="wedgeRoundRectCallout">
            <a:avLst>
              <a:gd name="adj1" fmla="val -70609"/>
              <a:gd name="adj2" fmla="val 2982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tabLst>
                <a:tab pos="361950" algn="l"/>
              </a:tabLst>
              <a:defRPr/>
            </a:pP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กิจการเจ้าของคนเดียวเป็นธุรกิจที่มีแนวโน้ม         ที่จะประสบความสำเร็จสูง เพราะเจ้าของกิจการ         มีอิสระและมีความคล่องตัวในการบริหารจัดการสูง</a:t>
            </a:r>
            <a:r>
              <a:rPr lang="en-US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” </a:t>
            </a:r>
            <a:r>
              <a:rPr lang="th-TH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           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นักเรียนเห็นด้วยหรือไม่ เพราะเหตุใด </a:t>
            </a:r>
            <a:r>
              <a:rPr lang="th-TH" b="1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b="1" i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1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35" y="1182842"/>
            <a:ext cx="3216958" cy="242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2195736" y="3429000"/>
            <a:ext cx="6948264" cy="3434479"/>
            <a:chOff x="3059832" y="3104764"/>
            <a:chExt cx="6076653" cy="3240360"/>
          </a:xfrm>
        </p:grpSpPr>
        <p:pic>
          <p:nvPicPr>
            <p:cNvPr id="2050" name="Picture 2" descr="D:\TEN\New folder\Answ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104764"/>
              <a:ext cx="6076653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92170" y="4071586"/>
              <a:ext cx="3875919" cy="1306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  แนวคำตอบ</a:t>
              </a:r>
              <a:r>
                <a:rPr lang="en-US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: </a:t>
              </a:r>
              <a:r>
                <a:rPr lang="th-TH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ไม่เห็นด้วย เพราะถ้าเจ้าของกิจการไม่มีความรู้ความสามารถในธุรกิจนั้น         ก็อาจประสบความล้มเหลวได้เช่นเดียวกัน </a:t>
              </a:r>
              <a:endPara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9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</a:t>
            </a:r>
            <a:r>
              <a:rPr lang="th-TH" sz="4000" b="1" kern="0" dirty="0">
                <a:ea typeface="Tahoma" pitchFamily="34" charset="0"/>
              </a:rPr>
              <a:t> 2.2 รูปแบบของธุรกิจ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63" y="448877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53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30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</a:rPr>
              <a:pPr/>
              <a:t>54</a:t>
            </a:fld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349" y="1509320"/>
            <a:ext cx="4176464" cy="64807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2. ห้างหุ้นส่วน (</a:t>
            </a:r>
            <a:r>
              <a:rPr lang="en-US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Partnership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1423349" y="2402812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444652" y="3069699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</a:rPr>
              <a:t>1) ห้างหุ้นส่วนสามัญ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1406185" y="4441087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ectangle 20"/>
          <p:cNvSpPr/>
          <p:nvPr/>
        </p:nvSpPr>
        <p:spPr>
          <a:xfrm>
            <a:off x="462536" y="5017151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</a:rPr>
              <a:t>2</a:t>
            </a:r>
            <a:r>
              <a:rPr lang="th-TH" b="1" dirty="0" smtClean="0">
                <a:solidFill>
                  <a:prstClr val="black"/>
                </a:solidFill>
              </a:rPr>
              <a:t>) ห้างหุ้นส่วนจำกัด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8" name="วงเล็บเหลี่ยมซ้าย 7"/>
          <p:cNvSpPr/>
          <p:nvPr/>
        </p:nvSpPr>
        <p:spPr>
          <a:xfrm>
            <a:off x="3211539" y="2901337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cxnSp>
        <p:nvCxnSpPr>
          <p:cNvPr id="13" name="ตัวเชื่อมต่อตรง 12"/>
          <p:cNvCxnSpPr>
            <a:stCxn id="9" idx="3"/>
            <a:endCxn id="8" idx="1"/>
          </p:cNvCxnSpPr>
          <p:nvPr/>
        </p:nvCxnSpPr>
        <p:spPr>
          <a:xfrm>
            <a:off x="2917605" y="3393735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วงเล็บเหลี่ยมซ้าย 22"/>
          <p:cNvSpPr/>
          <p:nvPr/>
        </p:nvSpPr>
        <p:spPr>
          <a:xfrm>
            <a:off x="3229423" y="4864166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cxnSp>
        <p:nvCxnSpPr>
          <p:cNvPr id="24" name="ตัวเชื่อมต่อตรง 23"/>
          <p:cNvCxnSpPr>
            <a:endCxn id="23" idx="1"/>
          </p:cNvCxnSpPr>
          <p:nvPr/>
        </p:nvCxnSpPr>
        <p:spPr>
          <a:xfrm>
            <a:off x="2935489" y="5356564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" name="กลุ่ม 2"/>
          <p:cNvGrpSpPr/>
          <p:nvPr/>
        </p:nvGrpSpPr>
        <p:grpSpPr>
          <a:xfrm>
            <a:off x="3456631" y="2618836"/>
            <a:ext cx="5181103" cy="565001"/>
            <a:chOff x="3456631" y="2618836"/>
            <a:chExt cx="5181103" cy="565001"/>
          </a:xfrm>
        </p:grpSpPr>
        <p:sp>
          <p:nvSpPr>
            <p:cNvPr id="15" name="รูปหกเหลี่ยม 14"/>
            <p:cNvSpPr/>
            <p:nvPr/>
          </p:nvSpPr>
          <p:spPr>
            <a:xfrm>
              <a:off x="3456631" y="2618836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</a:rPr>
                <a:t>1.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22587" y="2618836"/>
              <a:ext cx="4515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ห้างหุ้นส่วนสามัญนิติบุคคล (จดทะเบียน)</a:t>
              </a:r>
              <a:endParaRPr lang="th-TH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3456631" y="3621366"/>
            <a:ext cx="5559898" cy="565001"/>
            <a:chOff x="3456631" y="3621366"/>
            <a:chExt cx="5023395" cy="565001"/>
          </a:xfrm>
        </p:grpSpPr>
        <p:sp>
          <p:nvSpPr>
            <p:cNvPr id="20" name="รูปหกเหลี่ยม 19"/>
            <p:cNvSpPr/>
            <p:nvPr/>
          </p:nvSpPr>
          <p:spPr>
            <a:xfrm>
              <a:off x="3456631" y="3621366"/>
              <a:ext cx="619914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prstClr val="black"/>
                  </a:solidFill>
                </a:rPr>
                <a:t>2</a:t>
              </a:r>
              <a:r>
                <a:rPr lang="th-TH" b="1" dirty="0" smtClean="0">
                  <a:solidFill>
                    <a:prstClr val="black"/>
                  </a:solidFill>
                </a:rPr>
                <a:t>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41240" y="3663147"/>
              <a:ext cx="4338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ห้างหุ้นส่วนสามัญนิติบุคคล (ไม่จด</a:t>
              </a:r>
              <a:r>
                <a:rPr lang="th-TH" dirty="0">
                  <a:solidFill>
                    <a:prstClr val="black"/>
                  </a:solidFill>
                </a:rPr>
                <a:t>ทะเบียน</a:t>
              </a:r>
              <a:r>
                <a:rPr lang="th-TH" dirty="0" smtClean="0">
                  <a:solidFill>
                    <a:prstClr val="black"/>
                  </a:solidFill>
                </a:rPr>
                <a:t>) </a:t>
              </a: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3474515" y="4551104"/>
            <a:ext cx="5143053" cy="597323"/>
            <a:chOff x="3474515" y="4551104"/>
            <a:chExt cx="5143053" cy="597323"/>
          </a:xfrm>
        </p:grpSpPr>
        <p:sp>
          <p:nvSpPr>
            <p:cNvPr id="22" name="รูปหกเหลี่ยม 21"/>
            <p:cNvSpPr/>
            <p:nvPr/>
          </p:nvSpPr>
          <p:spPr>
            <a:xfrm>
              <a:off x="3474515" y="4551104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</a:rPr>
                <a:t>1.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22587" y="4625207"/>
              <a:ext cx="4494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ห้างหุ้นส่วนประเภทจำกัดความรับผิดชอบ</a:t>
              </a:r>
              <a:endParaRPr lang="th-TH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3459657" y="5566460"/>
            <a:ext cx="5178077" cy="566693"/>
            <a:chOff x="3459657" y="5566460"/>
            <a:chExt cx="5178077" cy="566693"/>
          </a:xfrm>
        </p:grpSpPr>
        <p:sp>
          <p:nvSpPr>
            <p:cNvPr id="25" name="รูปหกเหลี่ยม 24"/>
            <p:cNvSpPr/>
            <p:nvPr/>
          </p:nvSpPr>
          <p:spPr>
            <a:xfrm>
              <a:off x="3459657" y="5566460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prstClr val="black"/>
                  </a:solidFill>
                </a:rPr>
                <a:t>2</a:t>
              </a:r>
              <a:r>
                <a:rPr lang="th-TH" b="1" dirty="0" smtClean="0">
                  <a:solidFill>
                    <a:prstClr val="black"/>
                  </a:solidFill>
                </a:rPr>
                <a:t>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42753" y="5609933"/>
              <a:ext cx="4494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ห้างหุ้นส่วนประเภทไม่จำกัดความรับผิดชอบ</a:t>
              </a:r>
              <a:endParaRPr lang="th-TH" dirty="0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987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  <p:bldP spid="10" grpId="0" animBg="1"/>
      <p:bldP spid="11" grpId="0" animBg="1"/>
      <p:bldP spid="8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46187"/>
              </p:ext>
            </p:extLst>
          </p:nvPr>
        </p:nvGraphicFramePr>
        <p:xfrm>
          <a:off x="827584" y="2420888"/>
          <a:ext cx="7592386" cy="42496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8423"/>
                <a:gridCol w="3633963"/>
              </a:tblGrid>
              <a:tr h="561542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ข้อดี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ข้อเสีย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1008677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ถ้าหุ้นส่วนแต่ละคนมีความเชี่ยวชาญ </a:t>
                      </a:r>
                    </a:p>
                    <a:p>
                      <a:pPr algn="thaiDist"/>
                      <a:r>
                        <a:rPr lang="th-TH" sz="2800" dirty="0" smtClean="0"/>
                        <a:t>    และมีประสบการณ์ในแต่ละด้าน        </a:t>
                      </a:r>
                    </a:p>
                    <a:p>
                      <a:pPr algn="thaiDist"/>
                      <a:r>
                        <a:rPr lang="th-TH" sz="2800" dirty="0" smtClean="0"/>
                        <a:t>    จะทำให้การบริหารธุรกิจสำเร็จลุล่วง</a:t>
                      </a:r>
                    </a:p>
                    <a:p>
                      <a:pPr algn="thaiDist"/>
                      <a:r>
                        <a:rPr lang="th-TH" sz="2800" dirty="0" smtClean="0"/>
                        <a:t>    ได้ด้วยดี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ถ้าผู้ถือหุ้นส่วนบางคนที่ไม่สุจริต</a:t>
                      </a:r>
                    </a:p>
                    <a:p>
                      <a:pPr algn="thaiDist"/>
                      <a:r>
                        <a:rPr lang="th-TH" sz="2800" baseline="0" dirty="0" smtClean="0"/>
                        <a:t>    จะทำให้ผู้ถือหุ้นส่วนอื่นเสียหาย </a:t>
                      </a:r>
                    </a:p>
                    <a:p>
                      <a:pPr algn="thaiDist"/>
                      <a:r>
                        <a:rPr lang="th-TH" sz="2800" baseline="0" dirty="0" smtClean="0"/>
                        <a:t>    ไปด้วย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698315"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2. การจัดหาเงินทุนทำได้ง่ายกว่า</a:t>
                      </a:r>
                    </a:p>
                    <a:p>
                      <a:pPr algn="l"/>
                      <a:r>
                        <a:rPr lang="th-TH" sz="2800" dirty="0" smtClean="0"/>
                        <a:t>    กิจการเจ้าของคนเดียว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2. มีความล่าช้าในการตัดสินใจและ </a:t>
                      </a:r>
                    </a:p>
                    <a:p>
                      <a:pPr algn="l"/>
                      <a:r>
                        <a:rPr lang="th-TH" sz="2800" dirty="0" smtClean="0"/>
                        <a:t>    อาจเกิดความขัดแย้งกันได้ง่าย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98315">
                <a:tc>
                  <a:txBody>
                    <a:bodyPr/>
                    <a:lstStyle/>
                    <a:p>
                      <a:pPr algn="l"/>
                      <a:r>
                        <a:rPr lang="th-TH" sz="2800" dirty="0" smtClean="0"/>
                        <a:t>3. จัดตั้งได้ง่ายกว่าการจัดตั้งบริษัทจำกัด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/>
                        <a:t>3. มีหนี้สินไม่จำกัดและถอนทุนคืน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/>
                        <a:t>    ได้ยาก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9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2" name="Rectangle 11"/>
          <p:cNvSpPr/>
          <p:nvPr/>
        </p:nvSpPr>
        <p:spPr>
          <a:xfrm>
            <a:off x="1187624" y="1659313"/>
            <a:ext cx="6561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เปรียบเทียบข้อดีและข้อเสีย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ของห้างหุ้นส่วน</a:t>
            </a:r>
            <a:endParaRPr lang="th-TH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55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14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ular Callout 37"/>
          <p:cNvSpPr/>
          <p:nvPr/>
        </p:nvSpPr>
        <p:spPr>
          <a:xfrm>
            <a:off x="3745999" y="1365239"/>
            <a:ext cx="4642425" cy="1487697"/>
          </a:xfrm>
          <a:prstGeom prst="wedgeRoundRectCallout">
            <a:avLst>
              <a:gd name="adj1" fmla="val -62624"/>
              <a:gd name="adj2" fmla="val 2605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tabLst>
                <a:tab pos="361950" algn="l"/>
              </a:tabLst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นักเรียนคิดว่า ห้างหุ้นส่วนสามัญแตกต่างจากห้างหุ้นส่วนจำกัดอย่างไร 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1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36" y="1182842"/>
            <a:ext cx="3566207" cy="26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2483768" y="3423521"/>
            <a:ext cx="6264696" cy="3434479"/>
            <a:chOff x="3059832" y="3104764"/>
            <a:chExt cx="5715774" cy="3240360"/>
          </a:xfrm>
        </p:grpSpPr>
        <p:pic>
          <p:nvPicPr>
            <p:cNvPr id="2050" name="Picture 2" descr="D:\TEN\New folder\Answ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104764"/>
              <a:ext cx="5715774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454024" y="4071586"/>
              <a:ext cx="3876214" cy="1713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  แนวคำตอบ</a:t>
              </a:r>
              <a:r>
                <a:rPr lang="en-US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: </a:t>
              </a:r>
              <a:r>
                <a:rPr lang="th-TH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ห้างหุ้นส่วนสามัญจะ            จดทะเบียนเป็นนิติบุคคลหรือไม่ก็ได้           แต่ห้างหุ้นส่วนจำกัดจะต้องจดทะเบียนเป็น             นิติบุคคล </a:t>
              </a:r>
              <a:endPara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6" name="Slide Number Placeholder 1"/>
          <p:cNvSpPr txBox="1">
            <a:spLocks/>
          </p:cNvSpPr>
          <p:nvPr/>
        </p:nvSpPr>
        <p:spPr>
          <a:xfrm>
            <a:off x="8686800" y="6492875"/>
            <a:ext cx="442392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F72A1-7A45-4CFE-8F4B-84C3DB8EFCF5}" type="slidenum">
              <a:rPr lang="en-US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56</a:t>
            </a:fld>
            <a:endParaRPr lang="en-US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9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57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782" y="1484784"/>
            <a:ext cx="3885178" cy="64807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3. บริษัทจำกัด (</a:t>
            </a:r>
            <a:r>
              <a:rPr lang="en-US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Corporation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1133531" y="2295634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ลูกศรลง 9"/>
          <p:cNvSpPr/>
          <p:nvPr/>
        </p:nvSpPr>
        <p:spPr>
          <a:xfrm>
            <a:off x="1128920" y="4265514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เล็บเหลี่ยมซ้าย 7"/>
          <p:cNvSpPr/>
          <p:nvPr/>
        </p:nvSpPr>
        <p:spPr>
          <a:xfrm>
            <a:off x="2939604" y="2692273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3" name="ตัวเชื่อมต่อตรง 12"/>
          <p:cNvCxnSpPr>
            <a:endCxn id="8" idx="1"/>
          </p:cNvCxnSpPr>
          <p:nvPr/>
        </p:nvCxnSpPr>
        <p:spPr>
          <a:xfrm>
            <a:off x="2645670" y="3184671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วงเล็บเหลี่ยมซ้าย 22"/>
          <p:cNvSpPr/>
          <p:nvPr/>
        </p:nvSpPr>
        <p:spPr>
          <a:xfrm>
            <a:off x="2957488" y="4655102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4" name="ตัวเชื่อมต่อตรง 23"/>
          <p:cNvCxnSpPr>
            <a:endCxn id="23" idx="1"/>
          </p:cNvCxnSpPr>
          <p:nvPr/>
        </p:nvCxnSpPr>
        <p:spPr>
          <a:xfrm>
            <a:off x="2663554" y="5147500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0"/>
          <p:cNvSpPr/>
          <p:nvPr/>
        </p:nvSpPr>
        <p:spPr>
          <a:xfrm>
            <a:off x="200712" y="2835694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1) บริษัทเอกชนจำกัด</a:t>
            </a:r>
            <a:endParaRPr lang="th-TH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Rectangle 20"/>
          <p:cNvSpPr/>
          <p:nvPr/>
        </p:nvSpPr>
        <p:spPr>
          <a:xfrm>
            <a:off x="228066" y="4883987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2) บริษัทมหาชน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จำกัด</a:t>
            </a:r>
          </a:p>
        </p:txBody>
      </p:sp>
      <p:grpSp>
        <p:nvGrpSpPr>
          <p:cNvPr id="6" name="กลุ่ม 5"/>
          <p:cNvGrpSpPr/>
          <p:nvPr/>
        </p:nvGrpSpPr>
        <p:grpSpPr>
          <a:xfrm>
            <a:off x="3202580" y="4342040"/>
            <a:ext cx="4075847" cy="565001"/>
            <a:chOff x="3202580" y="4342040"/>
            <a:chExt cx="4075847" cy="565001"/>
          </a:xfrm>
        </p:grpSpPr>
        <p:sp>
          <p:nvSpPr>
            <p:cNvPr id="22" name="รูปหกเหลี่ยม 21"/>
            <p:cNvSpPr/>
            <p:nvPr/>
          </p:nvSpPr>
          <p:spPr>
            <a:xfrm>
              <a:off x="3202580" y="4342040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</a:rPr>
                <a:t>1.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55695" y="4383821"/>
              <a:ext cx="34227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จำนวนผู้ถือหุ้นตั้งแต่ 15 คนขึ้นไป</a:t>
              </a: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3187722" y="5357396"/>
            <a:ext cx="5683426" cy="574887"/>
            <a:chOff x="3187722" y="5357396"/>
            <a:chExt cx="5683426" cy="574887"/>
          </a:xfrm>
        </p:grpSpPr>
        <p:sp>
          <p:nvSpPr>
            <p:cNvPr id="25" name="รูปหกเหลี่ยม 24"/>
            <p:cNvSpPr/>
            <p:nvPr/>
          </p:nvSpPr>
          <p:spPr>
            <a:xfrm>
              <a:off x="3187722" y="5357396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</a:rPr>
                <a:t>2</a:t>
              </a:r>
              <a:r>
                <a:rPr lang="th-TH" b="1" dirty="0" smtClean="0">
                  <a:solidFill>
                    <a:schemeClr val="tx1"/>
                  </a:solidFill>
                </a:rPr>
                <a:t>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50652" y="5409063"/>
              <a:ext cx="5020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มีวัตถุประสงค์เพื่อขายหุ้นให้แก่ประชาชนทั่วไป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3184696" y="2409772"/>
            <a:ext cx="4014519" cy="565001"/>
            <a:chOff x="3184696" y="2409772"/>
            <a:chExt cx="4014519" cy="565001"/>
          </a:xfrm>
        </p:grpSpPr>
        <p:sp>
          <p:nvSpPr>
            <p:cNvPr id="15" name="รูปหกเหลี่ยม 14"/>
            <p:cNvSpPr/>
            <p:nvPr/>
          </p:nvSpPr>
          <p:spPr>
            <a:xfrm>
              <a:off x="3184696" y="2409772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schemeClr val="tx1"/>
                  </a:solidFill>
                </a:rPr>
                <a:t>1.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35794" y="2426468"/>
              <a:ext cx="33634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th-TH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จำนวนผู้ถือหุ้นตั้งแต่ </a:t>
              </a:r>
              <a:r>
                <a:rPr lang="th-TH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3 </a:t>
              </a:r>
              <a:r>
                <a:rPr lang="th-TH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คนขึ้นไป</a:t>
              </a: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3184696" y="3412302"/>
            <a:ext cx="5321631" cy="565001"/>
            <a:chOff x="3184696" y="3412302"/>
            <a:chExt cx="5321631" cy="565001"/>
          </a:xfrm>
        </p:grpSpPr>
        <p:sp>
          <p:nvSpPr>
            <p:cNvPr id="20" name="รูปหกเหลี่ยม 19"/>
            <p:cNvSpPr/>
            <p:nvPr/>
          </p:nvSpPr>
          <p:spPr>
            <a:xfrm>
              <a:off x="3184696" y="3412302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</a:rPr>
                <a:t>2</a:t>
              </a:r>
              <a:r>
                <a:rPr lang="th-TH" b="1" dirty="0" smtClean="0">
                  <a:solidFill>
                    <a:schemeClr val="tx1"/>
                  </a:solidFill>
                </a:rPr>
                <a:t>.</a:t>
              </a:r>
              <a:endParaRPr lang="th-TH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สี่เหลี่ยมผืนผ้า 23"/>
            <p:cNvSpPr/>
            <p:nvPr/>
          </p:nvSpPr>
          <p:spPr>
            <a:xfrm>
              <a:off x="3855695" y="3446235"/>
              <a:ext cx="46506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หุ้นของบริษัทแต่ละหุ้นจะต้องมีมูลค่าเท่า ๆ กัน</a:t>
              </a:r>
            </a:p>
          </p:txBody>
        </p:sp>
      </p:grpSp>
      <p:sp>
        <p:nvSpPr>
          <p:cNvPr id="37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149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0" grpId="0" animBg="1"/>
      <p:bldP spid="8" grpId="0" animBg="1"/>
      <p:bldP spid="23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3267411" y="1351168"/>
            <a:ext cx="2885181" cy="1394162"/>
            <a:chOff x="2368614" y="197609"/>
            <a:chExt cx="2885181" cy="1394162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3273996" y="786762"/>
              <a:ext cx="1979799" cy="792087"/>
            </a:xfrm>
            <a:prstGeom prst="roundRect">
              <a:avLst/>
            </a:prstGeom>
            <a:solidFill>
              <a:srgbClr val="AC66BB">
                <a:lumMod val="20000"/>
                <a:lumOff val="80000"/>
              </a:srgbClr>
            </a:solidFill>
            <a:ln w="25400" cap="flat" cmpd="sng" algn="ctr">
              <a:solidFill>
                <a:srgbClr val="AC66BB">
                  <a:lumMod val="75000"/>
                </a:srgb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sysClr val="window" lastClr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63899" y="923552"/>
              <a:ext cx="1368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sz="3600" b="1" kern="0" dirty="0" smtClean="0">
                  <a:solidFill>
                    <a:sysClr val="windowText" lastClr="000000"/>
                  </a:solidFill>
                </a:rPr>
                <a:t>เรื่องน่ารู้</a:t>
              </a:r>
            </a:p>
          </p:txBody>
        </p:sp>
        <p:grpSp>
          <p:nvGrpSpPr>
            <p:cNvPr id="5" name="กลุ่ม 4"/>
            <p:cNvGrpSpPr/>
            <p:nvPr/>
          </p:nvGrpSpPr>
          <p:grpSpPr>
            <a:xfrm>
              <a:off x="2368614" y="197609"/>
              <a:ext cx="1584175" cy="1394162"/>
              <a:chOff x="2267744" y="207655"/>
              <a:chExt cx="1584175" cy="1394162"/>
            </a:xfrm>
            <a:effectLst>
              <a:outerShdw blurRad="50800" dist="38100" dir="2700000" algn="tl" rotWithShape="0">
                <a:srgbClr val="CF6DA4">
                  <a:lumMod val="20000"/>
                  <a:lumOff val="80000"/>
                  <a:alpha val="40000"/>
                </a:srgbClr>
              </a:outerShdw>
            </a:effectLst>
          </p:grpSpPr>
          <p:sp>
            <p:nvSpPr>
              <p:cNvPr id="6" name="หัวใจ 5"/>
              <p:cNvSpPr/>
              <p:nvPr/>
            </p:nvSpPr>
            <p:spPr>
              <a:xfrm>
                <a:off x="2267744" y="207655"/>
                <a:ext cx="1584175" cy="1394162"/>
              </a:xfrm>
              <a:prstGeom prst="heart">
                <a:avLst/>
              </a:prstGeom>
              <a:solidFill>
                <a:srgbClr val="CF6DA4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smtClean="0">
                  <a:solidFill>
                    <a:sysClr val="window" lastClr="FFFFFF"/>
                  </a:solidFill>
                </a:endParaRPr>
              </a:p>
            </p:txBody>
          </p:sp>
          <p:grpSp>
            <p:nvGrpSpPr>
              <p:cNvPr id="7" name="กลุ่ม 6"/>
              <p:cNvGrpSpPr/>
              <p:nvPr/>
            </p:nvGrpSpPr>
            <p:grpSpPr>
              <a:xfrm>
                <a:off x="2661567" y="413685"/>
                <a:ext cx="974012" cy="1188132"/>
                <a:chOff x="1855385" y="484664"/>
                <a:chExt cx="974012" cy="1188132"/>
              </a:xfrm>
            </p:grpSpPr>
            <p:sp>
              <p:nvSpPr>
                <p:cNvPr id="8" name="แผนผังลําดับงาน: การตัดสินใจ 7"/>
                <p:cNvSpPr/>
                <p:nvPr/>
              </p:nvSpPr>
              <p:spPr>
                <a:xfrm rot="20205425">
                  <a:off x="2493739" y="1023453"/>
                  <a:ext cx="335658" cy="208146"/>
                </a:xfrm>
                <a:prstGeom prst="flowChartDecision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B05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1800" kern="0" smtClean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9" name="แผนผังลําดับงาน: การตัดสินใจ 8"/>
                <p:cNvSpPr/>
                <p:nvPr/>
              </p:nvSpPr>
              <p:spPr>
                <a:xfrm rot="18712856">
                  <a:off x="2226928" y="879065"/>
                  <a:ext cx="335658" cy="208146"/>
                </a:xfrm>
                <a:prstGeom prst="flowChartDecision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00B05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1800" kern="0" smtClean="0">
                    <a:solidFill>
                      <a:sysClr val="window" lastClr="FFFFFF"/>
                    </a:solidFill>
                  </a:endParaRPr>
                </a:p>
              </p:txBody>
            </p:sp>
            <p:grpSp>
              <p:nvGrpSpPr>
                <p:cNvPr id="10" name="กลุ่ม 9"/>
                <p:cNvGrpSpPr/>
                <p:nvPr/>
              </p:nvGrpSpPr>
              <p:grpSpPr>
                <a:xfrm>
                  <a:off x="1855385" y="484664"/>
                  <a:ext cx="962112" cy="1188132"/>
                  <a:chOff x="1946586" y="368660"/>
                  <a:chExt cx="962112" cy="1188132"/>
                </a:xfrm>
              </p:grpSpPr>
              <p:grpSp>
                <p:nvGrpSpPr>
                  <p:cNvPr id="12" name="กลุ่ม 11"/>
                  <p:cNvGrpSpPr/>
                  <p:nvPr/>
                </p:nvGrpSpPr>
                <p:grpSpPr>
                  <a:xfrm>
                    <a:off x="1946586" y="368660"/>
                    <a:ext cx="962112" cy="1188132"/>
                    <a:chOff x="1991292" y="584684"/>
                    <a:chExt cx="962112" cy="1188132"/>
                  </a:xfrm>
                </p:grpSpPr>
                <p:cxnSp>
                  <p:nvCxnSpPr>
                    <p:cNvPr id="14" name="ตัวเชื่อมต่อตรง 13"/>
                    <p:cNvCxnSpPr>
                      <a:stCxn id="17" idx="1"/>
                    </p:cNvCxnSpPr>
                    <p:nvPr/>
                  </p:nvCxnSpPr>
                  <p:spPr>
                    <a:xfrm>
                      <a:off x="2213744" y="1184590"/>
                      <a:ext cx="153413" cy="228935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B05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15" name="หัวใจ 14"/>
                    <p:cNvSpPr/>
                    <p:nvPr/>
                  </p:nvSpPr>
                  <p:spPr>
                    <a:xfrm>
                      <a:off x="2219410" y="584684"/>
                      <a:ext cx="387836" cy="360038"/>
                    </a:xfrm>
                    <a:prstGeom prst="heart">
                      <a:avLst/>
                    </a:prstGeom>
                    <a:solidFill>
                      <a:srgbClr val="B83D68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rgbClr val="B83D68">
                          <a:shade val="50000"/>
                        </a:srgbClr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sz="1800" kern="0" smtClean="0">
                        <a:solidFill>
                          <a:sysClr val="window" lastClr="FFFFFF"/>
                        </a:solidFill>
                      </a:endParaRPr>
                    </a:p>
                  </p:txBody>
                </p:sp>
                <p:sp>
                  <p:nvSpPr>
                    <p:cNvPr id="16" name="สี่เหลี่ยมคางหมู 15"/>
                    <p:cNvSpPr/>
                    <p:nvPr/>
                  </p:nvSpPr>
                  <p:spPr>
                    <a:xfrm rot="10800000">
                      <a:off x="2128925" y="1340768"/>
                      <a:ext cx="596602" cy="432048"/>
                    </a:xfrm>
                    <a:prstGeom prst="trapezoid">
                      <a:avLst/>
                    </a:prstGeom>
                    <a:solidFill>
                      <a:srgbClr val="F9B639">
                        <a:lumMod val="5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slope"/>
                    </a:sp3d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sz="1800" kern="0" smtClean="0">
                        <a:solidFill>
                          <a:sysClr val="window" lastClr="FFFFFF"/>
                        </a:solidFill>
                      </a:endParaRPr>
                    </a:p>
                  </p:txBody>
                </p:sp>
                <p:sp>
                  <p:nvSpPr>
                    <p:cNvPr id="17" name="หัวใจ 16"/>
                    <p:cNvSpPr/>
                    <p:nvPr/>
                  </p:nvSpPr>
                  <p:spPr>
                    <a:xfrm rot="20242143">
                      <a:off x="1991292" y="903521"/>
                      <a:ext cx="332420" cy="292323"/>
                    </a:xfrm>
                    <a:prstGeom prst="heart">
                      <a:avLst/>
                    </a:prstGeom>
                    <a:solidFill>
                      <a:srgbClr val="B83D68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rgbClr val="B83D68">
                          <a:shade val="50000"/>
                        </a:srgbClr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sz="1800" kern="0" smtClean="0">
                        <a:solidFill>
                          <a:sysClr val="window" lastClr="FFFFFF"/>
                        </a:solidFill>
                      </a:endParaRPr>
                    </a:p>
                  </p:txBody>
                </p:sp>
                <p:sp>
                  <p:nvSpPr>
                    <p:cNvPr id="18" name="หัวใจ 17"/>
                    <p:cNvSpPr/>
                    <p:nvPr/>
                  </p:nvSpPr>
                  <p:spPr>
                    <a:xfrm rot="1492359">
                      <a:off x="2620984" y="758520"/>
                      <a:ext cx="332420" cy="260412"/>
                    </a:xfrm>
                    <a:prstGeom prst="heart">
                      <a:avLst/>
                    </a:prstGeom>
                    <a:solidFill>
                      <a:srgbClr val="B83D68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rgbClr val="B83D68">
                          <a:shade val="50000"/>
                        </a:srgbClr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sz="1800" kern="0" smtClean="0">
                        <a:solidFill>
                          <a:sysClr val="window" lastClr="FFFFFF"/>
                        </a:solidFill>
                      </a:endParaRPr>
                    </a:p>
                  </p:txBody>
                </p:sp>
                <p:cxnSp>
                  <p:nvCxnSpPr>
                    <p:cNvPr id="19" name="ตัวเชื่อมต่อตรง 18"/>
                    <p:cNvCxnSpPr>
                      <a:stCxn id="18" idx="1"/>
                    </p:cNvCxnSpPr>
                    <p:nvPr/>
                  </p:nvCxnSpPr>
                  <p:spPr>
                    <a:xfrm flipH="1">
                      <a:off x="2607246" y="1006855"/>
                      <a:ext cx="125183" cy="323559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B050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3" name="แผนผังลําดับงาน: การตัดสินใจ 12"/>
                  <p:cNvSpPr/>
                  <p:nvPr/>
                </p:nvSpPr>
                <p:spPr>
                  <a:xfrm>
                    <a:off x="1968956" y="1011523"/>
                    <a:ext cx="335658" cy="208146"/>
                  </a:xfrm>
                  <a:prstGeom prst="flowChartDecision">
                    <a:avLst/>
                  </a:prstGeom>
                  <a:solidFill>
                    <a:srgbClr val="92D050"/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th-TH" sz="1800" kern="0" smtClean="0">
                      <a:solidFill>
                        <a:sysClr val="window" lastClr="FFFFFF"/>
                      </a:solidFill>
                    </a:endParaRPr>
                  </a:p>
                </p:txBody>
              </p:sp>
            </p:grpSp>
            <p:cxnSp>
              <p:nvCxnSpPr>
                <p:cNvPr id="11" name="ตัวเชื่อมต่อตรง 10"/>
                <p:cNvCxnSpPr>
                  <a:endCxn id="16" idx="2"/>
                </p:cNvCxnSpPr>
                <p:nvPr/>
              </p:nvCxnSpPr>
              <p:spPr>
                <a:xfrm>
                  <a:off x="2277421" y="852721"/>
                  <a:ext cx="13898" cy="38802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</p:cxnSp>
          </p:grpSp>
        </p:grpSp>
      </p:grpSp>
      <p:grpSp>
        <p:nvGrpSpPr>
          <p:cNvPr id="32" name="กลุ่ม 31"/>
          <p:cNvGrpSpPr/>
          <p:nvPr/>
        </p:nvGrpSpPr>
        <p:grpSpPr>
          <a:xfrm>
            <a:off x="2149131" y="3170248"/>
            <a:ext cx="5745653" cy="3268545"/>
            <a:chOff x="2149131" y="3174097"/>
            <a:chExt cx="5745653" cy="3268545"/>
          </a:xfrm>
        </p:grpSpPr>
        <p:grpSp>
          <p:nvGrpSpPr>
            <p:cNvPr id="20" name="กลุ่ม 19"/>
            <p:cNvGrpSpPr/>
            <p:nvPr/>
          </p:nvGrpSpPr>
          <p:grpSpPr>
            <a:xfrm>
              <a:off x="2149131" y="3174097"/>
              <a:ext cx="5745653" cy="3268545"/>
              <a:chOff x="3003130" y="3212976"/>
              <a:chExt cx="3781345" cy="3268545"/>
            </a:xfrm>
          </p:grpSpPr>
          <p:sp>
            <p:nvSpPr>
              <p:cNvPr id="21" name="สี่เหลี่ยมผืนผ้ามุมมน 20"/>
              <p:cNvSpPr/>
              <p:nvPr/>
            </p:nvSpPr>
            <p:spPr>
              <a:xfrm>
                <a:off x="3003130" y="3212976"/>
                <a:ext cx="3490150" cy="2946553"/>
              </a:xfrm>
              <a:prstGeom prst="roundRect">
                <a:avLst/>
              </a:prstGeom>
              <a:solidFill>
                <a:srgbClr val="FA8D3D">
                  <a:lumMod val="40000"/>
                  <a:lumOff val="60000"/>
                </a:srgbClr>
              </a:solidFill>
              <a:ln w="38100" cap="flat" cmpd="sng" algn="ctr">
                <a:solidFill>
                  <a:srgbClr val="FA8D3D">
                    <a:lumMod val="75000"/>
                  </a:srgb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th-TH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>
                  <a:solidFill>
                    <a:prstClr val="black"/>
                  </a:solidFill>
                </a:endParaRPr>
              </a:p>
              <a:p>
                <a:pPr>
                  <a:tabLst>
                    <a:tab pos="361950" algn="l"/>
                  </a:tabLst>
                  <a:defRPr/>
                </a:pPr>
                <a:r>
                  <a:rPr lang="th-TH" kern="0" dirty="0" smtClean="0">
                    <a:solidFill>
                      <a:prstClr val="black"/>
                    </a:solidFill>
                  </a:rPr>
                  <a:t>       </a:t>
                </a:r>
                <a:r>
                  <a:rPr lang="th-TH" b="1" kern="0" dirty="0" smtClean="0">
                    <a:solidFill>
                      <a:prstClr val="black"/>
                    </a:solidFill>
                  </a:rPr>
                  <a:t>บริษัทมหาชนจำกัดเป็นรูปแบบของธุรกิจ</a:t>
                </a:r>
              </a:p>
              <a:p>
                <a:pPr algn="thaiDist">
                  <a:defRPr/>
                </a:pPr>
                <a:r>
                  <a:rPr lang="th-TH" b="1" kern="0" dirty="0" smtClean="0">
                    <a:solidFill>
                      <a:prstClr val="black"/>
                    </a:solidFill>
                  </a:rPr>
                  <a:t>ที่ได้รับความน่าเชื่อถือจากสถาบันทางการเงิน              มากที่สุด จึงส่งผลให้ได้รับอนุมัติสินเชื่อจากสถาบันทางการเงินมากกว่าธุรกิจในรูปแบบอื่น ๆ </a:t>
                </a:r>
                <a:endParaRPr lang="th-TH" b="1" kern="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th-TH" kern="0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th-TH" kern="0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2" name="หัวใจ 21"/>
              <p:cNvSpPr/>
              <p:nvPr/>
            </p:nvSpPr>
            <p:spPr>
              <a:xfrm>
                <a:off x="6180615" y="5559960"/>
                <a:ext cx="603860" cy="504054"/>
              </a:xfrm>
              <a:prstGeom prst="heart">
                <a:avLst/>
              </a:prstGeom>
              <a:solidFill>
                <a:srgbClr val="B83D68">
                  <a:lumMod val="60000"/>
                  <a:lumOff val="40000"/>
                </a:srgbClr>
              </a:solidFill>
              <a:ln w="25400" cap="flat" cmpd="sng" algn="ctr">
                <a:solidFill>
                  <a:srgbClr val="B83D68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smtClean="0">
                  <a:solidFill>
                    <a:sysClr val="window" lastClr="FFFFFF"/>
                  </a:solidFill>
                </a:endParaRPr>
              </a:p>
            </p:txBody>
          </p:sp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7372">
                <a:off x="6332369" y="5133685"/>
                <a:ext cx="450850" cy="414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หัวใจ 23"/>
              <p:cNvSpPr/>
              <p:nvPr/>
            </p:nvSpPr>
            <p:spPr>
              <a:xfrm rot="17540217">
                <a:off x="5940307" y="6055007"/>
                <a:ext cx="492990" cy="360038"/>
              </a:xfrm>
              <a:prstGeom prst="heart">
                <a:avLst/>
              </a:prstGeom>
              <a:solidFill>
                <a:srgbClr val="B83D68">
                  <a:lumMod val="60000"/>
                  <a:lumOff val="40000"/>
                </a:srgbClr>
              </a:solidFill>
              <a:ln w="25400" cap="flat" cmpd="sng" algn="ctr">
                <a:solidFill>
                  <a:srgbClr val="B83D68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smtClean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880646" y="3341415"/>
              <a:ext cx="4396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kern="0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ความน่าเชื่อถือจากสถาบันทาง</a:t>
              </a:r>
              <a:r>
                <a:rPr lang="th-TH" sz="3200" b="1" kern="0" dirty="0" smtClean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การเงิน</a:t>
              </a:r>
              <a:endParaRPr lang="th-TH" sz="3200" b="1" kern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28" name="Rectangle 2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29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1" name="Straight Connector 37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3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58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23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077245"/>
              </p:ext>
            </p:extLst>
          </p:nvPr>
        </p:nvGraphicFramePr>
        <p:xfrm>
          <a:off x="750379" y="2420888"/>
          <a:ext cx="7658868" cy="41307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64528"/>
                <a:gridCol w="3894340"/>
              </a:tblGrid>
              <a:tr h="66177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ข้อดี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ข้อเสีย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34370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การจัดการมีประสิทธิภาพ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การจัดตั้งยุ่งยากและเสียค่าใช้จ่ายสูง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ผู้ถือหุ้นรับผิดชอบเฉพาะค่าหุ้น             </a:t>
                      </a:r>
                    </a:p>
                    <a:p>
                      <a:pPr algn="thaiDist"/>
                      <a:r>
                        <a:rPr lang="th-TH" sz="2800" dirty="0" smtClean="0"/>
                        <a:t>    ที่ตนยังค้างจ่ายแก่บริษัทเท่านั้น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ไม่สามารถปกปิดความลับ</a:t>
                      </a:r>
                    </a:p>
                    <a:p>
                      <a:pPr algn="thaiDist"/>
                      <a:r>
                        <a:rPr lang="th-TH" sz="2800" dirty="0" smtClean="0"/>
                        <a:t>     ของกิจการได้ทั้งหมด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 โอน</a:t>
                      </a:r>
                      <a:r>
                        <a:rPr lang="th-TH" sz="2800" baseline="0" dirty="0" smtClean="0"/>
                        <a:t> ขาย หรือขยายกิจการได้ง่าย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 ถ้าฝ่ายบริหารไม่รอบคอบอาจทำให้ </a:t>
                      </a:r>
                    </a:p>
                    <a:p>
                      <a:pPr algn="thaiDist"/>
                      <a:r>
                        <a:rPr lang="th-TH" sz="2800" dirty="0" smtClean="0"/>
                        <a:t>    ธุรกิจล้มเหลว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มีความมั่นคงถึงแม้จะมีการ </a:t>
                      </a:r>
                    </a:p>
                    <a:p>
                      <a:pPr algn="thaiDist"/>
                      <a:r>
                        <a:rPr lang="th-TH" sz="2800" dirty="0" smtClean="0"/>
                        <a:t>    เปลี่ยนแปลงเจ้าของบริษัท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ผู้ถือหุ้นต้องเสียภาษีซ้ำซ้อน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2" name="Rectangle 11"/>
          <p:cNvSpPr/>
          <p:nvPr/>
        </p:nvSpPr>
        <p:spPr>
          <a:xfrm>
            <a:off x="1729809" y="1628800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เปรียบเทียบข้อดีและข้อเสีย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ของบริษัทจำกัด</a:t>
            </a:r>
            <a:endParaRPr lang="th-TH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59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4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2467580" y="692696"/>
            <a:ext cx="6011011" cy="1555105"/>
          </a:xfrm>
          <a:prstGeom prst="wedgeRoundRectCallout">
            <a:avLst>
              <a:gd name="adj1" fmla="val -58722"/>
              <a:gd name="adj2" fmla="val -14556"/>
              <a:gd name="adj3" fmla="val 16667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tabLst>
                <a:tab pos="361950" algn="l"/>
                <a:tab pos="446088" algn="l"/>
              </a:tabLst>
            </a:pP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นักเรียน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คิด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ว่าการประกอบธุรกิจจากภาพ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ที่ 1 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 และ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ภาพที่ 2  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มีความเหมือน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หรือแตกต่าง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กันหรือไม่ อย่างไร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2" descr="J:\ฝ้าย\ม.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8" y="360214"/>
            <a:ext cx="1728192" cy="247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296674" y="2889436"/>
            <a:ext cx="4341812" cy="3417762"/>
            <a:chOff x="11584" y="2860285"/>
            <a:chExt cx="4341812" cy="3417762"/>
          </a:xfrm>
        </p:grpSpPr>
        <p:pic>
          <p:nvPicPr>
            <p:cNvPr id="1026" name="Picture 2" descr="http://192.168.123.20:9000/rpc/download/image/%E0%B8%81%E0%B8%B2%E0%B8%A3%E0%B8%87%E0%B8%B2%E0%B8%99%20%E0%B8%A1.1%20%E0%B9%80%E0%B8%A5%E0%B9%88%E0%B8%A1%202%20%E0%B8%A0%E0%B8%B2%E0%B8%9E%E0%B8%88%E0%B8%A3%E0%B8%B4%E0%B8%87/shutterstock_1175412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4" y="2860285"/>
              <a:ext cx="4341812" cy="28945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3242" y="5754827"/>
              <a:ext cx="2424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i="1" dirty="0" smtClean="0"/>
                <a:t>ภาพที่ 1 ร้านตัดเสื้อ</a:t>
              </a:r>
              <a:endParaRPr lang="th-TH" i="1" dirty="0"/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4655350" y="2889436"/>
            <a:ext cx="4266592" cy="3365612"/>
            <a:chOff x="4788334" y="2733831"/>
            <a:chExt cx="4266592" cy="3365612"/>
          </a:xfrm>
        </p:grpSpPr>
        <p:sp>
          <p:nvSpPr>
            <p:cNvPr id="12" name="TextBox 11"/>
            <p:cNvSpPr txBox="1"/>
            <p:nvPr/>
          </p:nvSpPr>
          <p:spPr>
            <a:xfrm>
              <a:off x="5866129" y="5576223"/>
              <a:ext cx="228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i="1" dirty="0" smtClean="0"/>
                <a:t>ภาพที่ 2 ร้านเสริมสวย</a:t>
              </a:r>
              <a:endParaRPr lang="th-TH" i="1" dirty="0"/>
            </a:p>
          </p:txBody>
        </p:sp>
        <p:pic>
          <p:nvPicPr>
            <p:cNvPr id="3" name="Picture 2" descr="http://192.168.123.20:9000/rpc/download/image/%E0%B8%81%E0%B8%B2%E0%B8%A3%E0%B8%87%E0%B8%B2%E0%B8%99%20%E0%B8%A1.1%20%E0%B9%80%E0%B8%A5%E0%B9%88%E0%B8%A1%201%20%E0%B8%A0%E0%B8%B2%E0%B8%9E%E0%B8%88%E0%B8%A3%E0%B8%B4%E0%B8%87/dreamstime_xxl_3058107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334" y="2733831"/>
              <a:ext cx="4266592" cy="2855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42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72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</a:rPr>
              <a:pPr/>
              <a:t>60</a:t>
            </a:fld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782" y="1484784"/>
            <a:ext cx="3885178" cy="64807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4. สหกรณ์ (</a:t>
            </a:r>
            <a:r>
              <a:rPr lang="en-US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Cooperative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1133531" y="2295634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1131671" y="4265514"/>
            <a:ext cx="551326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วงเล็บเหลี่ยมซ้าย 7"/>
          <p:cNvSpPr/>
          <p:nvPr/>
        </p:nvSpPr>
        <p:spPr>
          <a:xfrm>
            <a:off x="2939604" y="2692273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cxnSp>
        <p:nvCxnSpPr>
          <p:cNvPr id="13" name="ตัวเชื่อมต่อตรง 12"/>
          <p:cNvCxnSpPr>
            <a:endCxn id="8" idx="1"/>
          </p:cNvCxnSpPr>
          <p:nvPr/>
        </p:nvCxnSpPr>
        <p:spPr>
          <a:xfrm>
            <a:off x="2645670" y="3184671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วงเล็บเหลี่ยมซ้าย 22"/>
          <p:cNvSpPr/>
          <p:nvPr/>
        </p:nvSpPr>
        <p:spPr>
          <a:xfrm>
            <a:off x="2957488" y="4655102"/>
            <a:ext cx="144016" cy="984795"/>
          </a:xfrm>
          <a:prstGeom prst="leftBracket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cxnSp>
        <p:nvCxnSpPr>
          <p:cNvPr id="24" name="ตัวเชื่อมต่อตรง 23"/>
          <p:cNvCxnSpPr>
            <a:endCxn id="23" idx="1"/>
          </p:cNvCxnSpPr>
          <p:nvPr/>
        </p:nvCxnSpPr>
        <p:spPr>
          <a:xfrm>
            <a:off x="2663554" y="5147500"/>
            <a:ext cx="2939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1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0"/>
          <p:cNvSpPr/>
          <p:nvPr/>
        </p:nvSpPr>
        <p:spPr>
          <a:xfrm>
            <a:off x="200712" y="2835694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</a:rPr>
              <a:t>1) สหกรณ์จำกัด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33" name="Rectangle 20"/>
          <p:cNvSpPr/>
          <p:nvPr/>
        </p:nvSpPr>
        <p:spPr>
          <a:xfrm>
            <a:off x="228066" y="4883987"/>
            <a:ext cx="2472953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</a:rPr>
              <a:t>2) สหกรณ์ไม่จำกัด</a:t>
            </a:r>
            <a:endParaRPr lang="th-TH" b="1" dirty="0">
              <a:solidFill>
                <a:prstClr val="black"/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3202580" y="4342040"/>
            <a:ext cx="4008906" cy="565001"/>
            <a:chOff x="3202580" y="4342040"/>
            <a:chExt cx="4008906" cy="565001"/>
          </a:xfrm>
        </p:grpSpPr>
        <p:sp>
          <p:nvSpPr>
            <p:cNvPr id="22" name="รูปหกเหลี่ยม 21"/>
            <p:cNvSpPr/>
            <p:nvPr/>
          </p:nvSpPr>
          <p:spPr>
            <a:xfrm>
              <a:off x="3202580" y="4342040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</a:rPr>
                <a:t>1.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44859" y="4342040"/>
              <a:ext cx="33666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จำนวนสมาชิกตั้งแต่ 10 </a:t>
              </a:r>
              <a:r>
                <a:rPr lang="th-TH" dirty="0">
                  <a:solidFill>
                    <a:prstClr val="black"/>
                  </a:solidFill>
                </a:rPr>
                <a:t>คนขึ้นไป</a:t>
              </a: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3184696" y="2409772"/>
            <a:ext cx="4060958" cy="565001"/>
            <a:chOff x="3184696" y="2409772"/>
            <a:chExt cx="4060958" cy="565001"/>
          </a:xfrm>
        </p:grpSpPr>
        <p:sp>
          <p:nvSpPr>
            <p:cNvPr id="15" name="รูปหกเหลี่ยม 14"/>
            <p:cNvSpPr/>
            <p:nvPr/>
          </p:nvSpPr>
          <p:spPr>
            <a:xfrm>
              <a:off x="3184696" y="2409772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</a:rPr>
                <a:t>1.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19716" y="2409772"/>
              <a:ext cx="34259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จำนวนสมาชิกตั้งแต่  10 </a:t>
              </a:r>
              <a:r>
                <a:rPr lang="th-TH" dirty="0">
                  <a:solidFill>
                    <a:prstClr val="black"/>
                  </a:solidFill>
                </a:rPr>
                <a:t>คนขึ้นไป</a:t>
              </a: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3184696" y="3068814"/>
            <a:ext cx="5310497" cy="954107"/>
            <a:chOff x="3184696" y="3068814"/>
            <a:chExt cx="5310497" cy="954107"/>
          </a:xfrm>
        </p:grpSpPr>
        <p:sp>
          <p:nvSpPr>
            <p:cNvPr id="20" name="รูปหกเหลี่ยม 19"/>
            <p:cNvSpPr/>
            <p:nvPr/>
          </p:nvSpPr>
          <p:spPr>
            <a:xfrm>
              <a:off x="3184696" y="3263368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prstClr val="black"/>
                  </a:solidFill>
                </a:rPr>
                <a:t>2</a:t>
              </a:r>
              <a:r>
                <a:rPr lang="th-TH" b="1" dirty="0" smtClean="0">
                  <a:solidFill>
                    <a:prstClr val="black"/>
                  </a:solidFill>
                </a:rPr>
                <a:t>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36" name="สี่เหลี่ยมผืนผ้า 23"/>
            <p:cNvSpPr/>
            <p:nvPr/>
          </p:nvSpPr>
          <p:spPr>
            <a:xfrm>
              <a:off x="3819716" y="3068814"/>
              <a:ext cx="467547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สมาชิกมีความรับผิดชอบจำกัดเพียงไม่เกินจำนวนค่าหุ้นที่ยังใช้ไม่ครบมู</a:t>
              </a:r>
              <a:r>
                <a:rPr lang="th-TH" dirty="0">
                  <a:solidFill>
                    <a:prstClr val="black"/>
                  </a:solidFill>
                </a:rPr>
                <a:t>ล</a:t>
              </a:r>
              <a:r>
                <a:rPr lang="th-TH" dirty="0" smtClean="0">
                  <a:solidFill>
                    <a:prstClr val="black"/>
                  </a:solidFill>
                </a:rPr>
                <a:t>ค่าหุ้นที่ตนถือ </a:t>
              </a:r>
            </a:p>
          </p:txBody>
        </p:sp>
      </p:grpSp>
      <p:sp>
        <p:nvSpPr>
          <p:cNvPr id="37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7" name="กลุ่ม 6"/>
          <p:cNvGrpSpPr/>
          <p:nvPr/>
        </p:nvGrpSpPr>
        <p:grpSpPr>
          <a:xfrm>
            <a:off x="3187722" y="5147500"/>
            <a:ext cx="5323549" cy="954107"/>
            <a:chOff x="3187722" y="5147500"/>
            <a:chExt cx="5323549" cy="954107"/>
          </a:xfrm>
        </p:grpSpPr>
        <p:sp>
          <p:nvSpPr>
            <p:cNvPr id="25" name="รูปหกเหลี่ยม 24"/>
            <p:cNvSpPr/>
            <p:nvPr/>
          </p:nvSpPr>
          <p:spPr>
            <a:xfrm>
              <a:off x="3187722" y="5357396"/>
              <a:ext cx="648072" cy="565001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prstClr val="black"/>
                  </a:solidFill>
                </a:rPr>
                <a:t>2</a:t>
              </a:r>
              <a:r>
                <a:rPr lang="th-TH" b="1" dirty="0" smtClean="0">
                  <a:solidFill>
                    <a:prstClr val="black"/>
                  </a:solidFill>
                </a:rPr>
                <a:t>.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  <p:sp>
          <p:nvSpPr>
            <p:cNvPr id="27" name="สี่เหลี่ยมผืนผ้า 23"/>
            <p:cNvSpPr/>
            <p:nvPr/>
          </p:nvSpPr>
          <p:spPr>
            <a:xfrm>
              <a:off x="3835794" y="5147500"/>
              <a:ext cx="467547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สมาชิกทุกคนมีความรับผิดชอบร่วมกันเพื่อหนี้ทั้งปวงของสหกรณ์โดยไม่จำกัด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6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0" grpId="0" animBg="1"/>
      <p:bldP spid="8" grpId="0" animBg="1"/>
      <p:bldP spid="23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298256"/>
              </p:ext>
            </p:extLst>
          </p:nvPr>
        </p:nvGraphicFramePr>
        <p:xfrm>
          <a:off x="727385" y="2348880"/>
          <a:ext cx="7704856" cy="41581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6543"/>
                <a:gridCol w="4048313"/>
              </a:tblGrid>
              <a:tr h="661774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ข้อดี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ข้อเสีย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34370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กฎหมายให้การสนับสนุน</a:t>
                      </a:r>
                    </a:p>
                    <a:p>
                      <a:pPr algn="thaiDist"/>
                      <a:r>
                        <a:rPr lang="th-TH" sz="2800" dirty="0" smtClean="0"/>
                        <a:t>    ช่วยเหลือ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1. สมาชิกที่เป็นผู้ผลิตไม่สามารถตั้งราคา</a:t>
                      </a:r>
                    </a:p>
                    <a:p>
                      <a:pPr algn="thaiDist"/>
                      <a:r>
                        <a:rPr lang="th-TH" sz="2800" dirty="0" smtClean="0"/>
                        <a:t>     ขาย</a:t>
                      </a:r>
                      <a:r>
                        <a:rPr kumimoji="0" lang="th-T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ผลผลิตได้ตามใจชอบ</a:t>
                      </a:r>
                      <a:endParaRPr kumimoji="0" lang="th-T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รวมสมาชิกเพื่อช่วยเหลือ</a:t>
                      </a:r>
                    </a:p>
                    <a:p>
                      <a:pPr algn="thaiDist"/>
                      <a:r>
                        <a:rPr lang="th-TH" sz="2800" dirty="0" smtClean="0"/>
                        <a:t>    ซึ่งกันและกัน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2. หากสมาชิกไม่เข้าใจหลักและวิธีการ  </a:t>
                      </a:r>
                    </a:p>
                    <a:p>
                      <a:pPr algn="thaiDist"/>
                      <a:r>
                        <a:rPr lang="th-TH" sz="2800" dirty="0" smtClean="0"/>
                        <a:t>     สหกรณ์อาจไม่เจริญเท่าที่ควร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 ค่าใช้จ่ายในการดำเนินงานถูกกว่า </a:t>
                      </a:r>
                    </a:p>
                    <a:p>
                      <a:pPr algn="thaiDist"/>
                      <a:r>
                        <a:rPr lang="th-TH" sz="2800" dirty="0" smtClean="0"/>
                        <a:t>    ธุรกิจประเภทอื่น</a:t>
                      </a:r>
                      <a:endParaRPr lang="th-TH" sz="2800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3. </a:t>
                      </a:r>
                      <a:r>
                        <a:rPr lang="th-TH" sz="2800" baseline="0" dirty="0" smtClean="0"/>
                        <a:t>กำไรน้อยกว่า</a:t>
                      </a:r>
                      <a:r>
                        <a:rPr kumimoji="0" lang="th-TH" sz="2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ธุรกิจประเภทอื่นๆ</a:t>
                      </a:r>
                      <a:endParaRPr kumimoji="0" lang="th-TH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661774"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สมาชิกได้รับผลประโยชน์ทั่วถึง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dirty="0" smtClean="0"/>
                        <a:t>4. มีทุนจำกัดจึงมีผลต่อการบริหารจัดการ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5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3"/>
          <p:cNvSpPr/>
          <p:nvPr/>
        </p:nvSpPr>
        <p:spPr>
          <a:xfrm>
            <a:off x="-16667" y="461665"/>
            <a:ext cx="9179345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2.2 รูปแบบของธุรกิจ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8" name="Rectangle 7"/>
          <p:cNvSpPr/>
          <p:nvPr/>
        </p:nvSpPr>
        <p:spPr>
          <a:xfrm>
            <a:off x="1419274" y="158086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เปรียบเทียบข้อดีและข้อเสีย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ของสหกรณ์</a:t>
            </a:r>
            <a:endParaRPr lang="th-TH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61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55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กลุ่ม 1"/>
          <p:cNvGrpSpPr/>
          <p:nvPr/>
        </p:nvGrpSpPr>
        <p:grpSpPr>
          <a:xfrm>
            <a:off x="2413374" y="332656"/>
            <a:ext cx="4759171" cy="1301584"/>
            <a:chOff x="2344688" y="541947"/>
            <a:chExt cx="4759171" cy="1301584"/>
          </a:xfrm>
        </p:grpSpPr>
        <p:grpSp>
          <p:nvGrpSpPr>
            <p:cNvPr id="82" name="กลุ่ม 2"/>
            <p:cNvGrpSpPr/>
            <p:nvPr/>
          </p:nvGrpSpPr>
          <p:grpSpPr>
            <a:xfrm>
              <a:off x="2344688" y="541947"/>
              <a:ext cx="4320480" cy="1301584"/>
              <a:chOff x="2445423" y="543240"/>
              <a:chExt cx="4320480" cy="1301584"/>
            </a:xfrm>
          </p:grpSpPr>
          <p:sp>
            <p:nvSpPr>
              <p:cNvPr id="85" name="วงรี 5"/>
              <p:cNvSpPr/>
              <p:nvPr/>
            </p:nvSpPr>
            <p:spPr>
              <a:xfrm>
                <a:off x="4539884" y="620688"/>
                <a:ext cx="1296144" cy="1224136"/>
              </a:xfrm>
              <a:prstGeom prst="ellipse">
                <a:avLst/>
              </a:prstGeom>
              <a:solidFill>
                <a:srgbClr val="E3ABFF"/>
              </a:solidFill>
              <a:ln w="19050" cap="flat" cmpd="sng" algn="ctr">
                <a:noFill/>
                <a:prstDash val="solid"/>
              </a:ln>
              <a:effectLst>
                <a:softEdge rad="317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w Cen MT"/>
                  <a:ea typeface="+mn-ea"/>
                  <a:cs typeface="FreesiaUPC"/>
                </a:endParaRPr>
              </a:p>
            </p:txBody>
          </p:sp>
          <p:grpSp>
            <p:nvGrpSpPr>
              <p:cNvPr id="86" name="กลุ่ม 6"/>
              <p:cNvGrpSpPr/>
              <p:nvPr/>
            </p:nvGrpSpPr>
            <p:grpSpPr>
              <a:xfrm>
                <a:off x="2445423" y="543240"/>
                <a:ext cx="4320480" cy="1250454"/>
                <a:chOff x="2411760" y="620688"/>
                <a:chExt cx="4320480" cy="1250454"/>
              </a:xfrm>
            </p:grpSpPr>
            <p:grpSp>
              <p:nvGrpSpPr>
                <p:cNvPr id="87" name="กลุ่ม 7"/>
                <p:cNvGrpSpPr/>
                <p:nvPr/>
              </p:nvGrpSpPr>
              <p:grpSpPr>
                <a:xfrm>
                  <a:off x="2411760" y="620688"/>
                  <a:ext cx="4320480" cy="1250454"/>
                  <a:chOff x="2411760" y="620688"/>
                  <a:chExt cx="4320480" cy="1250454"/>
                </a:xfrm>
              </p:grpSpPr>
              <p:sp>
                <p:nvSpPr>
                  <p:cNvPr id="89" name="วงรี 9"/>
                  <p:cNvSpPr/>
                  <p:nvPr/>
                </p:nvSpPr>
                <p:spPr>
                  <a:xfrm>
                    <a:off x="5004048" y="647006"/>
                    <a:ext cx="1296144" cy="1224136"/>
                  </a:xfrm>
                  <a:prstGeom prst="ellipse">
                    <a:avLst/>
                  </a:prstGeom>
                  <a:solidFill>
                    <a:srgbClr val="FFFF99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FreesiaUPC"/>
                    </a:endParaRPr>
                  </a:p>
                </p:txBody>
              </p:sp>
              <p:sp>
                <p:nvSpPr>
                  <p:cNvPr id="90" name="วงรี 10"/>
                  <p:cNvSpPr/>
                  <p:nvPr/>
                </p:nvSpPr>
                <p:spPr>
                  <a:xfrm>
                    <a:off x="2915816" y="620688"/>
                    <a:ext cx="1296144" cy="1224136"/>
                  </a:xfrm>
                  <a:prstGeom prst="ellipse">
                    <a:avLst/>
                  </a:prstGeom>
                  <a:solidFill>
                    <a:srgbClr val="FFFF99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FreesiaUPC"/>
                    </a:endParaRPr>
                  </a:p>
                </p:txBody>
              </p:sp>
              <p:sp>
                <p:nvSpPr>
                  <p:cNvPr id="91" name="วงรี 11"/>
                  <p:cNvSpPr/>
                  <p:nvPr/>
                </p:nvSpPr>
                <p:spPr>
                  <a:xfrm>
                    <a:off x="2411760" y="620688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FreesiaUPC"/>
                    </a:endParaRPr>
                  </a:p>
                </p:txBody>
              </p:sp>
              <p:sp>
                <p:nvSpPr>
                  <p:cNvPr id="92" name="วงรี 12"/>
                  <p:cNvSpPr/>
                  <p:nvPr/>
                </p:nvSpPr>
                <p:spPr>
                  <a:xfrm>
                    <a:off x="5436096" y="620688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FreesiaUPC"/>
                    </a:endParaRPr>
                  </a:p>
                </p:txBody>
              </p:sp>
              <p:sp>
                <p:nvSpPr>
                  <p:cNvPr id="93" name="วงรี 13"/>
                  <p:cNvSpPr/>
                  <p:nvPr/>
                </p:nvSpPr>
                <p:spPr>
                  <a:xfrm>
                    <a:off x="3563888" y="647006"/>
                    <a:ext cx="1296144" cy="1224136"/>
                  </a:xfrm>
                  <a:prstGeom prst="ellipse">
                    <a:avLst/>
                  </a:prstGeom>
                  <a:solidFill>
                    <a:srgbClr val="E3ABFF"/>
                  </a:solidFill>
                  <a:ln w="19050" cap="flat" cmpd="sng" algn="ctr">
                    <a:noFill/>
                    <a:prstDash val="solid"/>
                  </a:ln>
                  <a:effectLst>
                    <a:softEdge rad="317500"/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FreesiaUPC"/>
                    </a:endParaRPr>
                  </a:p>
                </p:txBody>
              </p:sp>
            </p:grpSp>
            <p:sp>
              <p:nvSpPr>
                <p:cNvPr id="88" name="วงรี 8"/>
                <p:cNvSpPr/>
                <p:nvPr/>
              </p:nvSpPr>
              <p:spPr>
                <a:xfrm>
                  <a:off x="4031940" y="647006"/>
                  <a:ext cx="1296144" cy="1224136"/>
                </a:xfrm>
                <a:prstGeom prst="ellipse">
                  <a:avLst/>
                </a:prstGeom>
                <a:solidFill>
                  <a:srgbClr val="FFFF99"/>
                </a:solidFill>
                <a:ln w="19050" cap="flat" cmpd="sng" algn="ctr">
                  <a:noFill/>
                  <a:prstDash val="solid"/>
                </a:ln>
                <a:effectLst>
                  <a:softEdge rad="317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w Cen MT"/>
                    <a:ea typeface="+mn-ea"/>
                    <a:cs typeface="FreesiaUPC"/>
                  </a:endParaRPr>
                </a:p>
              </p:txBody>
            </p:sp>
          </p:grpSp>
        </p:grpSp>
        <p:sp>
          <p:nvSpPr>
            <p:cNvPr id="83" name="TextBox 82"/>
            <p:cNvSpPr txBox="1"/>
            <p:nvPr/>
          </p:nvSpPr>
          <p:spPr>
            <a:xfrm>
              <a:off x="2812740" y="795612"/>
              <a:ext cx="3960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คำถามทบทวนความรู้</a:t>
              </a:r>
              <a:endPara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167755" y="655837"/>
              <a:ext cx="9361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j-cs"/>
                </a:rPr>
                <a:t>?</a:t>
              </a:r>
              <a:endParaRPr kumimoji="0" lang="th-TH" sz="6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j-cs"/>
              </a:endParaRPr>
            </a:p>
          </p:txBody>
        </p:sp>
      </p:grpSp>
      <p:sp>
        <p:nvSpPr>
          <p:cNvPr id="23" name="Oval Callout 22"/>
          <p:cNvSpPr/>
          <p:nvPr/>
        </p:nvSpPr>
        <p:spPr>
          <a:xfrm>
            <a:off x="1115616" y="1554542"/>
            <a:ext cx="7344816" cy="12241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“</a:t>
            </a:r>
            <a:r>
              <a:rPr lang="th-TH" sz="3200" i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บ้านของมนัสทำเครื่องเบญจรงค์จำหน่าย</a:t>
            </a:r>
            <a:r>
              <a:rPr lang="en-US" sz="3200" i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” </a:t>
            </a:r>
            <a:r>
              <a:rPr lang="th-TH" sz="3200" i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บ้าน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ของ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มนัส         ทำ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ธุรกิจประเภทใด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3709518" y="2861697"/>
            <a:ext cx="5337957" cy="3096022"/>
            <a:chOff x="2768731" y="2636912"/>
            <a:chExt cx="5337957" cy="3096022"/>
          </a:xfrm>
        </p:grpSpPr>
        <p:pic>
          <p:nvPicPr>
            <p:cNvPr id="1026" name="Picture 2" descr="J:\ม. 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731" y="2636912"/>
              <a:ext cx="5337957" cy="3096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209984" y="3709789"/>
              <a:ext cx="41110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55600" algn="l"/>
                </a:tabLst>
                <a:defRPr/>
              </a:pPr>
              <a:r>
                <a:rPr kumimoji="0" lang="th-TH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	ธุรกิจอุตสาหกรรม เพราะเป็นธุรกิจ               ที่ดำเนินการโดยนำวัตถุดิบและปัจจัย            ในการผลิตมาแปรสภาพเป็นสินค้า          หรือผลิตภัณฑ์</a:t>
              </a:r>
              <a:r>
                <a:rPr kumimoji="0" lang="th-TH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 </a:t>
              </a:r>
              <a:endParaRPr kumimoji="0" lang="th-TH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62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31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606"/>
            <a:ext cx="9144000" cy="3234088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342468" y="1556792"/>
            <a:ext cx="4248472" cy="870208"/>
          </a:xfrm>
          <a:prstGeom prst="roundRect">
            <a:avLst/>
          </a:prstGeom>
          <a:solidFill>
            <a:schemeClr val="accent5">
              <a:lumMod val="75000"/>
              <a:alpha val="74902"/>
            </a:schemeClr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ประเภทและรูปแบบของธุรกิจ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63688" y="3068960"/>
            <a:ext cx="5205261" cy="3096344"/>
          </a:xfrm>
          <a:prstGeom prst="roundRect">
            <a:avLst/>
          </a:prstGeom>
          <a:solidFill>
            <a:srgbClr val="FFCC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  ธุรกิจจำแนกตามลักษณะการดำเนินงาน</a:t>
            </a:r>
          </a:p>
          <a:p>
            <a:pPr algn="thaiDist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แบ่งออกเป็น 3 ประเภท ได้แก่ ธุรกิจอุตสาหกรรม ธุรกิจการพาณิชยกรรม และธุรกิจการบริการ</a:t>
            </a:r>
          </a:p>
          <a:p>
            <a:pPr algn="thaiDist">
              <a:tabLst>
                <a:tab pos="361950" algn="l"/>
              </a:tabLst>
            </a:pP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รูปแบบของธุรกิจหากแบ่งตามกฎหมายหรือระเบียบข้อบังคับแบ่งออกเป็น 4 รูปแบบ ได้แก่ กิจการเจ้าของคนเดียว ห้างหุ้นส่วน บริษัทจำกัด และสหกรณ์</a:t>
            </a:r>
            <a:endParaRPr lang="th-TH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2735795" y="500059"/>
            <a:ext cx="3528392" cy="934220"/>
            <a:chOff x="2555776" y="578792"/>
            <a:chExt cx="3816424" cy="934220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2555776" y="581286"/>
              <a:ext cx="3816424" cy="903498"/>
            </a:xfrm>
            <a:prstGeom prst="rect">
              <a:avLst/>
            </a:prstGeom>
            <a:solidFill>
              <a:srgbClr val="FFFF99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ข้าวหลามตัด 12"/>
            <p:cNvSpPr/>
            <p:nvPr/>
          </p:nvSpPr>
          <p:spPr>
            <a:xfrm>
              <a:off x="3419872" y="612912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ข้าวหลามตัด 13"/>
            <p:cNvSpPr/>
            <p:nvPr/>
          </p:nvSpPr>
          <p:spPr>
            <a:xfrm>
              <a:off x="4497127" y="584684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5" name="ข้าวหลามตัด 14"/>
            <p:cNvSpPr/>
            <p:nvPr/>
          </p:nvSpPr>
          <p:spPr>
            <a:xfrm>
              <a:off x="4993940" y="61291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6" name="ข้าวหลามตัด 15"/>
            <p:cNvSpPr/>
            <p:nvPr/>
          </p:nvSpPr>
          <p:spPr>
            <a:xfrm>
              <a:off x="2938314" y="57879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33192" y="644121"/>
              <a:ext cx="2261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สรุปความรู้</a:t>
              </a:r>
              <a:endParaRPr lang="th-TH" sz="4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Chevron 18"/>
          <p:cNvSpPr/>
          <p:nvPr/>
        </p:nvSpPr>
        <p:spPr>
          <a:xfrm rot="5400000">
            <a:off x="4326255" y="2434494"/>
            <a:ext cx="491489" cy="651904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1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63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7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กลุ่ม 23"/>
          <p:cNvGrpSpPr/>
          <p:nvPr/>
        </p:nvGrpSpPr>
        <p:grpSpPr>
          <a:xfrm>
            <a:off x="539552" y="2970607"/>
            <a:ext cx="1898226" cy="1898226"/>
            <a:chOff x="2299645" y="1094599"/>
            <a:chExt cx="1898226" cy="18982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วงรี 53">
              <a:hlinkClick r:id="rId3" action="ppaction://hlinksldjump"/>
            </p:cNvPr>
            <p:cNvSpPr/>
            <p:nvPr/>
          </p:nvSpPr>
          <p:spPr>
            <a:xfrm>
              <a:off x="2299645" y="1094599"/>
              <a:ext cx="1898226" cy="1898226"/>
            </a:xfrm>
            <a:prstGeom prst="ellipse">
              <a:avLst/>
            </a:prstGeom>
            <a:gradFill flip="none" rotWithShape="0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วงรี 4">
              <a:hlinkClick r:id="rId3" action="ppaction://hlinksldjump"/>
            </p:cNvPr>
            <p:cNvSpPr/>
            <p:nvPr/>
          </p:nvSpPr>
          <p:spPr>
            <a:xfrm>
              <a:off x="2577634" y="1363002"/>
              <a:ext cx="1342248" cy="13422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bg1"/>
                  </a:solidFill>
                </a:rPr>
                <a:t>1. ธุรกิจอุตสาหกรรม</a:t>
              </a:r>
              <a:endParaRPr lang="th-TH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3347865" y="4725373"/>
            <a:ext cx="2501769" cy="1952904"/>
            <a:chOff x="4880692" y="3470489"/>
            <a:chExt cx="2020692" cy="1898226"/>
          </a:xfrm>
          <a:solidFill>
            <a:schemeClr val="accent5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0" name="วงรี 49">
              <a:hlinkClick r:id="rId4" action="ppaction://hlinksldjump"/>
            </p:cNvPr>
            <p:cNvSpPr/>
            <p:nvPr/>
          </p:nvSpPr>
          <p:spPr>
            <a:xfrm>
              <a:off x="4880692" y="3470489"/>
              <a:ext cx="2020692" cy="1898226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4271743"/>
                <a:satOff val="12481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วงรี 8">
              <a:hlinkClick r:id="rId4" action="ppaction://hlinksldjump"/>
            </p:cNvPr>
            <p:cNvSpPr/>
            <p:nvPr/>
          </p:nvSpPr>
          <p:spPr>
            <a:xfrm>
              <a:off x="5169157" y="3926341"/>
              <a:ext cx="1518282" cy="98652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bg1"/>
                  </a:solidFill>
                </a:rPr>
                <a:t>2. ธุรกิจ       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bg1"/>
                  </a:solidFill>
                </a:rPr>
                <a:t> การพาณิชยกรรม</a:t>
              </a:r>
              <a:endParaRPr lang="th-TH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6526557" y="3024182"/>
            <a:ext cx="1898226" cy="1898226"/>
            <a:chOff x="-1958981" y="2669752"/>
            <a:chExt cx="1898226" cy="18982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วงรี 40">
              <a:hlinkClick r:id="rId5" action="ppaction://hlinksldjump"/>
            </p:cNvPr>
            <p:cNvSpPr/>
            <p:nvPr/>
          </p:nvSpPr>
          <p:spPr>
            <a:xfrm>
              <a:off x="-1958981" y="2669752"/>
              <a:ext cx="1898226" cy="1898226"/>
            </a:xfrm>
            <a:prstGeom prst="ellipse">
              <a:avLst/>
            </a:prstGeom>
            <a:solidFill>
              <a:srgbClr val="E06ED8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8543487"/>
                <a:satOff val="24962"/>
                <a:lumOff val="-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วงรี 12">
              <a:hlinkClick r:id="rId5" action="ppaction://hlinksldjump"/>
            </p:cNvPr>
            <p:cNvSpPr/>
            <p:nvPr/>
          </p:nvSpPr>
          <p:spPr>
            <a:xfrm>
              <a:off x="-1623243" y="2954126"/>
              <a:ext cx="1342248" cy="13422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bg1"/>
                  </a:solidFill>
                </a:rPr>
                <a:t>3. ธุรกิจ            การบริการ</a:t>
              </a:r>
              <a:endParaRPr lang="th-TH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67592" y="1813907"/>
            <a:ext cx="3076972" cy="2300967"/>
            <a:chOff x="571956" y="1166700"/>
            <a:chExt cx="3076972" cy="2300967"/>
          </a:xfrm>
        </p:grpSpPr>
        <p:sp>
          <p:nvSpPr>
            <p:cNvPr id="16" name="วงรี 13"/>
            <p:cNvSpPr/>
            <p:nvPr/>
          </p:nvSpPr>
          <p:spPr>
            <a:xfrm>
              <a:off x="571956" y="1166700"/>
              <a:ext cx="3076972" cy="2300967"/>
            </a:xfrm>
            <a:prstGeom prst="ellipse">
              <a:avLst/>
            </a:prstGeom>
            <a:solidFill>
              <a:srgbClr val="FF6600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sp>
        <p:sp>
          <p:nvSpPr>
            <p:cNvPr id="18" name="สี่เหลี่ยมผืนผ้า 26"/>
            <p:cNvSpPr/>
            <p:nvPr/>
          </p:nvSpPr>
          <p:spPr>
            <a:xfrm>
              <a:off x="601903" y="1717018"/>
              <a:ext cx="30170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ธุรกิจ</a:t>
              </a:r>
              <a:endParaRPr lang="th-TH" sz="3600" b="1" dirty="0">
                <a:latin typeface="Angsana New" pitchFamily="18" charset="-34"/>
                <a:cs typeface="Angsana New" pitchFamily="18" charset="-34"/>
              </a:endParaRPr>
            </a:p>
            <a:p>
              <a:pPr algn="ctr"/>
              <a:r>
                <a:rPr lang="th-TH" sz="3600" b="1" dirty="0">
                  <a:latin typeface="Angsana New" pitchFamily="18" charset="-34"/>
                  <a:cs typeface="Angsana New" pitchFamily="18" charset="-34"/>
                </a:rPr>
                <a:t>แบ่งเป็น </a:t>
              </a:r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3 </a:t>
              </a:r>
              <a:r>
                <a:rPr lang="th-TH" sz="3600" b="1" dirty="0">
                  <a:latin typeface="Angsana New" pitchFamily="18" charset="-34"/>
                  <a:cs typeface="Angsana New" pitchFamily="18" charset="-34"/>
                </a:rPr>
                <a:t>ประเภท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3051" y="197709"/>
            <a:ext cx="649753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DD8047">
                        <a:satMod val="155000"/>
                      </a:srgbClr>
                    </a:gs>
                    <a:gs pos="100000">
                      <a:srgbClr val="DD80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uLnTx/>
                <a:uFillTx/>
                <a:latin typeface="Angsana New"/>
                <a:ea typeface="+mj-ea"/>
                <a:cs typeface="Angsana New"/>
              </a:rPr>
              <a:t>   </a:t>
            </a:r>
            <a:r>
              <a:rPr kumimoji="0" lang="th-TH" sz="4400" b="1" i="0" u="none" strike="noStrike" kern="0" cap="none" spc="50" normalizeH="0" baseline="0" noProof="0" dirty="0" smtClean="0">
                <a:ln w="11430"/>
                <a:solidFill>
                  <a:srgbClr val="C00000"/>
                </a:solidFill>
                <a:uLnTx/>
                <a:uFillTx/>
                <a:latin typeface="Angsana New"/>
                <a:ea typeface="+mj-ea"/>
                <a:cs typeface="Angsana New"/>
              </a:rPr>
              <a:t>2. ประเภทและรูปแบบของธุรกิจ</a:t>
            </a:r>
            <a:endParaRPr kumimoji="0" lang="th-TH" sz="1800" b="1" i="0" u="none" strike="noStrike" kern="0" cap="none" spc="50" normalizeH="0" baseline="0" noProof="0" dirty="0">
              <a:ln w="11430"/>
              <a:solidFill>
                <a:srgbClr val="C00000"/>
              </a:solidFill>
              <a:uLnTx/>
              <a:uFillTx/>
            </a:endParaRPr>
          </a:p>
        </p:txBody>
      </p:sp>
      <p:pic>
        <p:nvPicPr>
          <p:cNvPr id="25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" y="470572"/>
            <a:ext cx="223714" cy="2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051" y="967150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7" name="สามเหลี่ยมหน้าจั่ว 22"/>
          <p:cNvSpPr/>
          <p:nvPr/>
        </p:nvSpPr>
        <p:spPr>
          <a:xfrm rot="15121373">
            <a:off x="2219898" y="3232030"/>
            <a:ext cx="663583" cy="36794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28" name="สามเหลี่ยมหน้าจั่ว 22"/>
          <p:cNvSpPr/>
          <p:nvPr/>
        </p:nvSpPr>
        <p:spPr>
          <a:xfrm rot="10800000">
            <a:off x="4240229" y="4216549"/>
            <a:ext cx="592955" cy="43425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29" name="สี่เหลี่ยมผืนผ้า 13"/>
          <p:cNvSpPr/>
          <p:nvPr/>
        </p:nvSpPr>
        <p:spPr>
          <a:xfrm>
            <a:off x="-3051" y="1002646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893763" algn="l"/>
              </a:tabLst>
              <a:defRPr/>
            </a:pPr>
            <a:r>
              <a:rPr kumimoji="0" lang="th-TH" sz="4000" b="1" i="0" u="none" strike="noStrike" kern="0" normalizeH="0" baseline="0" noProof="0" dirty="0" smtClean="0">
                <a:uLnTx/>
                <a:uFillTx/>
                <a:ea typeface="Tahoma" pitchFamily="34" charset="0"/>
              </a:rPr>
              <a:t>	2.1 ประเภทของธุรกิจ</a:t>
            </a:r>
            <a:endParaRPr kumimoji="0" lang="th-TH" sz="4000" b="1" i="0" u="none" strike="noStrike" kern="0" normalizeH="0" baseline="0" noProof="0" dirty="0">
              <a:uLnTx/>
              <a:uFillTx/>
              <a:ea typeface="Tahoma" pitchFamily="34" charset="0"/>
            </a:endParaRPr>
          </a:p>
        </p:txBody>
      </p:sp>
      <p:sp>
        <p:nvSpPr>
          <p:cNvPr id="30" name="สามเหลี่ยมหน้าจั่ว 22"/>
          <p:cNvSpPr/>
          <p:nvPr/>
        </p:nvSpPr>
        <p:spPr>
          <a:xfrm rot="7104494">
            <a:off x="5837512" y="3346799"/>
            <a:ext cx="663583" cy="36794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2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43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47" y="6194297"/>
            <a:ext cx="1165920" cy="78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0" y="4517306"/>
            <a:ext cx="152381" cy="228572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88" y="6175076"/>
            <a:ext cx="152381" cy="228572"/>
          </a:xfrm>
          <a:prstGeom prst="rect">
            <a:avLst/>
          </a:prstGeom>
        </p:spPr>
      </p:pic>
      <p:pic>
        <p:nvPicPr>
          <p:cNvPr id="35" name="Picture 3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72" y="4562326"/>
            <a:ext cx="152381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44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05299" y="4556686"/>
            <a:ext cx="2060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เครื่องดื่มที่มี</a:t>
            </a:r>
            <a:endParaRPr lang="th-TH" sz="36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แอลกอฮอล์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381887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4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13"/>
          <p:cNvSpPr/>
          <p:nvPr/>
        </p:nvSpPr>
        <p:spPr>
          <a:xfrm>
            <a:off x="-3051" y="497161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893763" algn="l"/>
              </a:tabLst>
              <a:defRPr/>
            </a:pPr>
            <a:r>
              <a:rPr kumimoji="0" lang="th-TH" sz="4000" b="1" i="0" u="none" strike="noStrike" kern="0" normalizeH="0" baseline="0" noProof="0" dirty="0" smtClean="0">
                <a:uLnTx/>
                <a:uFillTx/>
                <a:ea typeface="Tahoma" pitchFamily="34" charset="0"/>
              </a:rPr>
              <a:t>	2.1 ประเภทของธุรกิจ</a:t>
            </a:r>
            <a:endParaRPr kumimoji="0" lang="th-TH" sz="4000" b="1" i="0" u="none" strike="noStrike" kern="0" normalizeH="0" baseline="0" noProof="0" dirty="0">
              <a:uLnTx/>
              <a:uFillTx/>
              <a:ea typeface="Tahoma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37" name="กลุ่ม 23"/>
          <p:cNvGrpSpPr/>
          <p:nvPr/>
        </p:nvGrpSpPr>
        <p:grpSpPr>
          <a:xfrm>
            <a:off x="33128" y="1235381"/>
            <a:ext cx="2105799" cy="1898226"/>
            <a:chOff x="2090931" y="1124933"/>
            <a:chExt cx="1898226" cy="18982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วงรี 53"/>
            <p:cNvSpPr/>
            <p:nvPr/>
          </p:nvSpPr>
          <p:spPr>
            <a:xfrm>
              <a:off x="2090931" y="1124933"/>
              <a:ext cx="1898226" cy="1898226"/>
            </a:xfrm>
            <a:prstGeom prst="ellipse">
              <a:avLst/>
            </a:prstGeom>
            <a:gradFill flip="none" rotWithShape="0">
              <a:gsLst>
                <a:gs pos="0">
                  <a:srgbClr val="9FB8CD">
                    <a:lumMod val="75000"/>
                    <a:shade val="30000"/>
                    <a:satMod val="115000"/>
                  </a:srgbClr>
                </a:gs>
                <a:gs pos="50000">
                  <a:srgbClr val="9FB8CD">
                    <a:lumMod val="75000"/>
                    <a:shade val="67500"/>
                    <a:satMod val="115000"/>
                  </a:srgbClr>
                </a:gs>
                <a:gs pos="100000">
                  <a:srgbClr val="9FB8CD">
                    <a:lumMod val="75000"/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9" name="วงรี 4"/>
            <p:cNvSpPr/>
            <p:nvPr/>
          </p:nvSpPr>
          <p:spPr>
            <a:xfrm>
              <a:off x="2368920" y="1363002"/>
              <a:ext cx="1342248" cy="13422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1. ธุรกิจอุตสาหกรรม</a:t>
              </a: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656608" y="1370434"/>
            <a:ext cx="6211153" cy="18425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727CA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th-TH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	เป็นธุรกิจที่นำวัตถุดิบและปัจจัยการผลิตมาผ่านกระบวนการผลิต เพื่อแปรสภาพเป็นสินค้าชนิดต่าง</a:t>
            </a:r>
            <a:r>
              <a:rPr kumimoji="0" lang="th-TH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 ๆ            ซึ่งมีทั้งอุตสาหกรรมขนาดใหญ่ ขนาดกลาง และขนาดย่อม  </a:t>
            </a:r>
            <a:endParaRPr kumimoji="0" lang="th-TH" i="0" u="none" strike="noStrike" kern="0" cap="none" spc="0" normalizeH="0" baseline="0" noProof="0" dirty="0">
              <a:ln>
                <a:noFill/>
              </a:ln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52" name="สามเหลี่ยมหน้าจั่ว 22"/>
          <p:cNvSpPr/>
          <p:nvPr/>
        </p:nvSpPr>
        <p:spPr>
          <a:xfrm rot="5400000">
            <a:off x="2052816" y="2000520"/>
            <a:ext cx="663583" cy="367945"/>
          </a:xfrm>
          <a:prstGeom prst="triangle">
            <a:avLst/>
          </a:prstGeom>
          <a:solidFill>
            <a:sysClr val="windowText" lastClr="000000">
              <a:lumMod val="95000"/>
              <a:lumOff val="5000"/>
            </a:sys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grpSp>
        <p:nvGrpSpPr>
          <p:cNvPr id="19" name="กลุ่ม 25"/>
          <p:cNvGrpSpPr/>
          <p:nvPr/>
        </p:nvGrpSpPr>
        <p:grpSpPr>
          <a:xfrm rot="2093818">
            <a:off x="3615143" y="3223989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20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1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2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27" name="กลุ่ม 25"/>
          <p:cNvGrpSpPr/>
          <p:nvPr/>
        </p:nvGrpSpPr>
        <p:grpSpPr>
          <a:xfrm rot="18549329">
            <a:off x="6873370" y="3221969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29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31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32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pic>
        <p:nvPicPr>
          <p:cNvPr id="2051" name="Picture 3" descr="C:\Users\sudarat\AppData\Local\Microsoft\Windows\Temporary Internet Files\Low\Content.IE5\P5S8S4HF\Untitled-3[1]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" y="4006361"/>
            <a:ext cx="3791315" cy="23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udarat\AppData\Local\Microsoft\Windows\Temporary Internet Files\Low\Content.IE5\EFBYN71A\10104075[1]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b="13318"/>
          <a:stretch/>
        </p:blipFill>
        <p:spPr bwMode="auto">
          <a:xfrm>
            <a:off x="4966167" y="4013540"/>
            <a:ext cx="3885062" cy="23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41" y="6309320"/>
            <a:ext cx="1165920" cy="78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6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darat\AppData\Local\Microsoft\Windows\Temporary Internet Files\Low\Content.IE5\U0RA0Q3U\11101023[1]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3" y="3100798"/>
            <a:ext cx="4400875" cy="3757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0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243" y="426169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2" name="สี่เหลี่ยมผืนผ้า 13"/>
          <p:cNvSpPr/>
          <p:nvPr/>
        </p:nvSpPr>
        <p:spPr>
          <a:xfrm>
            <a:off x="7243" y="461665"/>
            <a:ext cx="9136757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893763" algn="l"/>
              </a:tabLst>
              <a:defRPr/>
            </a:pPr>
            <a:r>
              <a:rPr kumimoji="0" lang="th-TH" sz="4000" b="1" i="0" u="none" strike="noStrike" kern="0" normalizeH="0" baseline="0" noProof="0" dirty="0" smtClean="0">
                <a:uLnTx/>
                <a:uFillTx/>
                <a:ea typeface="Tahoma" pitchFamily="34" charset="0"/>
              </a:rPr>
              <a:t>	2.1 ประเภทของธุรกิจ</a:t>
            </a:r>
            <a:endParaRPr kumimoji="0" lang="th-TH" sz="4000" b="1" i="0" u="none" strike="noStrike" kern="0" normalizeH="0" baseline="0" noProof="0" dirty="0">
              <a:uLnTx/>
              <a:uFillTx/>
              <a:ea typeface="Tahoma" pitchFamily="34" charset="0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261457" y="1304767"/>
            <a:ext cx="3751436" cy="859913"/>
            <a:chOff x="492737" y="1150723"/>
            <a:chExt cx="3751436" cy="859913"/>
          </a:xfrm>
        </p:grpSpPr>
        <p:sp>
          <p:nvSpPr>
            <p:cNvPr id="13" name="รูปห้าเหลี่ยม 14"/>
            <p:cNvSpPr/>
            <p:nvPr/>
          </p:nvSpPr>
          <p:spPr>
            <a:xfrm>
              <a:off x="1026780" y="1235409"/>
              <a:ext cx="3217393" cy="690539"/>
            </a:xfrm>
            <a:prstGeom prst="homePlate">
              <a:avLst/>
            </a:prstGeom>
            <a:solidFill>
              <a:srgbClr val="E68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บูรณา</a:t>
              </a:r>
              <a:r>
                <a:rPr kumimoji="0" lang="th-TH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การอาเซียน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737" y="1150723"/>
              <a:ext cx="817853" cy="85991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8" name="TextBox 17"/>
          <p:cNvSpPr txBox="1"/>
          <p:nvPr/>
        </p:nvSpPr>
        <p:spPr>
          <a:xfrm>
            <a:off x="4875269" y="2308386"/>
            <a:ext cx="3989783" cy="2677656"/>
          </a:xfrm>
          <a:prstGeom prst="rect">
            <a:avLst/>
          </a:prstGeom>
          <a:solidFill>
            <a:srgbClr val="964305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thaiDist"/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ประเทศ</a:t>
            </a:r>
            <a:r>
              <a:rPr lang="th-TH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สมาชิกอาเซียนที่ได้ชื่อว่าเป็นประเทศอุตสาหกรรมใหม่ เช่น </a:t>
            </a: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มาเลเซีย ซึ่ง</a:t>
            </a:r>
            <a:r>
              <a:rPr lang="th-TH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อุตสาหกรรมส่วนใหญ่เกี่ยวกับ</a:t>
            </a: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น้ำมันและ</a:t>
            </a:r>
            <a:r>
              <a:rPr lang="th-TH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ก๊าซธรรมชาติ นอกจากนี้ยังมีการทำเหมืองดีบุกส่งออกเป็นอันดับ 1 ของ</a:t>
            </a: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โลก</a:t>
            </a:r>
            <a:endParaRPr lang="th-TH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Bent Arrow 18"/>
          <p:cNvSpPr/>
          <p:nvPr/>
        </p:nvSpPr>
        <p:spPr>
          <a:xfrm>
            <a:off x="4040898" y="2492896"/>
            <a:ext cx="745988" cy="706354"/>
          </a:xfrm>
          <a:prstGeom prst="ben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1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45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8" y="6264093"/>
            <a:ext cx="1212512" cy="7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2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4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13"/>
          <p:cNvSpPr/>
          <p:nvPr/>
        </p:nvSpPr>
        <p:spPr>
          <a:xfrm>
            <a:off x="-3051" y="497161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2.1 ประเภทของธุรกิจ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18" name="กลุ่ม 33"/>
          <p:cNvGrpSpPr/>
          <p:nvPr/>
        </p:nvGrpSpPr>
        <p:grpSpPr>
          <a:xfrm>
            <a:off x="37480" y="1264505"/>
            <a:ext cx="2152389" cy="1898226"/>
            <a:chOff x="4783325" y="3470489"/>
            <a:chExt cx="2152389" cy="18982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วงรี 49"/>
            <p:cNvSpPr/>
            <p:nvPr/>
          </p:nvSpPr>
          <p:spPr>
            <a:xfrm>
              <a:off x="4783325" y="3470489"/>
              <a:ext cx="2152389" cy="1898226"/>
            </a:xfrm>
            <a:prstGeom prst="ellipse">
              <a:avLst/>
            </a:prstGeom>
            <a:gradFill flip="none" rotWithShape="0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0" name="วงรี 8"/>
            <p:cNvSpPr/>
            <p:nvPr/>
          </p:nvSpPr>
          <p:spPr>
            <a:xfrm>
              <a:off x="4985867" y="3748478"/>
              <a:ext cx="1717735" cy="13422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2. ธุรกิจ               การพาณิชยกรรม</a:t>
              </a: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21" name="สามเหลี่ยมหน้าจั่ว 22"/>
          <p:cNvSpPr/>
          <p:nvPr/>
        </p:nvSpPr>
        <p:spPr>
          <a:xfrm rot="5400000">
            <a:off x="2114104" y="2000521"/>
            <a:ext cx="663583" cy="367945"/>
          </a:xfrm>
          <a:prstGeom prst="triangle">
            <a:avLst/>
          </a:prstGeom>
          <a:solidFill>
            <a:sysClr val="windowText" lastClr="000000">
              <a:lumMod val="95000"/>
              <a:lumOff val="5000"/>
            </a:sys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22" name="Rounded Rectangle 21"/>
          <p:cNvSpPr/>
          <p:nvPr/>
        </p:nvSpPr>
        <p:spPr>
          <a:xfrm>
            <a:off x="2688431" y="1593934"/>
            <a:ext cx="6268893" cy="133848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727CA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th-TH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	เป็นธุรกิจที่ดำเนินการเกี่ยวกับการตลาด โดยกระจายสินค้าจากแหล่งผลิต</a:t>
            </a:r>
            <a:r>
              <a:rPr lang="th-TH" kern="0" dirty="0">
                <a:latin typeface="Angsana New"/>
                <a:cs typeface="Angsana New"/>
              </a:rPr>
              <a:t> </a:t>
            </a:r>
            <a:r>
              <a:rPr kumimoji="0" lang="th-TH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(อุตสาหกรรมการผลิต) ไปสู่ผู้บริโภค</a:t>
            </a:r>
            <a:endParaRPr kumimoji="0" lang="th-TH" i="0" u="none" strike="noStrike" kern="0" cap="none" spc="0" normalizeH="0" baseline="0" noProof="0" dirty="0">
              <a:ln>
                <a:noFill/>
              </a:ln>
              <a:uLnTx/>
              <a:uFillTx/>
              <a:latin typeface="Angsana New"/>
              <a:ea typeface="+mn-ea"/>
              <a:cs typeface="Angsana New"/>
            </a:endParaRPr>
          </a:p>
        </p:txBody>
      </p:sp>
      <p:grpSp>
        <p:nvGrpSpPr>
          <p:cNvPr id="14" name="กลุ่ม 25"/>
          <p:cNvGrpSpPr/>
          <p:nvPr/>
        </p:nvGrpSpPr>
        <p:grpSpPr>
          <a:xfrm rot="2093818">
            <a:off x="3118007" y="2997610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15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6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7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23" name="กลุ่ม 25"/>
          <p:cNvGrpSpPr/>
          <p:nvPr/>
        </p:nvGrpSpPr>
        <p:grpSpPr>
          <a:xfrm rot="20953989">
            <a:off x="5134782" y="3022984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24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5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6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27" name="กลุ่ม 25"/>
          <p:cNvGrpSpPr/>
          <p:nvPr/>
        </p:nvGrpSpPr>
        <p:grpSpPr>
          <a:xfrm rot="18549329">
            <a:off x="6900155" y="2950779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28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9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31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163718" y="3816312"/>
            <a:ext cx="2773141" cy="2592947"/>
            <a:chOff x="131414" y="3595852"/>
            <a:chExt cx="2773141" cy="2592947"/>
          </a:xfrm>
        </p:grpSpPr>
        <p:pic>
          <p:nvPicPr>
            <p:cNvPr id="1026" name="Picture 2" descr="Z:\ภาพ PowerPoint การงาน ม.3 ล.2\55-01-0053_1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/>
            <a:stretch/>
          </p:blipFill>
          <p:spPr bwMode="auto">
            <a:xfrm>
              <a:off x="131414" y="3595852"/>
              <a:ext cx="2773141" cy="2069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81893" y="5665579"/>
              <a:ext cx="20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ธุรกิจขายรองเท้า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" name="กลุ่ม 2"/>
          <p:cNvGrpSpPr/>
          <p:nvPr/>
        </p:nvGrpSpPr>
        <p:grpSpPr>
          <a:xfrm>
            <a:off x="3371281" y="4110768"/>
            <a:ext cx="2644382" cy="2598897"/>
            <a:chOff x="3353099" y="3861048"/>
            <a:chExt cx="2644382" cy="2598897"/>
          </a:xfrm>
        </p:grpSpPr>
        <p:pic>
          <p:nvPicPr>
            <p:cNvPr id="1027" name="Picture 3" descr="Z:\ภาพ PowerPoint การงาน ม.3 ล.2\55-01-0053_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099" y="3861048"/>
              <a:ext cx="2644382" cy="2069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719328" y="5936725"/>
              <a:ext cx="2148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ธุรกิจร้านสะดวกซื้อ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6227518" y="3880270"/>
            <a:ext cx="2697983" cy="2601797"/>
            <a:chOff x="6362883" y="3617581"/>
            <a:chExt cx="2697983" cy="2601797"/>
          </a:xfrm>
        </p:grpSpPr>
        <p:pic>
          <p:nvPicPr>
            <p:cNvPr id="13" name="Picture 2" descr="Z:\ภาพ PowerPoint การงาน ม.3 ล.2\55-01-0053_1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883" y="3617581"/>
              <a:ext cx="2697983" cy="20699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612594" y="5696158"/>
              <a:ext cx="244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ธุรกิจขายเครื่องสำอาง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46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8" y="6325875"/>
            <a:ext cx="1113877" cy="6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34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2.1 ประเภทของธุรกิจ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17" name="กลุ่ม 35"/>
          <p:cNvGrpSpPr/>
          <p:nvPr/>
        </p:nvGrpSpPr>
        <p:grpSpPr>
          <a:xfrm>
            <a:off x="409403" y="1280425"/>
            <a:ext cx="1898226" cy="1817763"/>
            <a:chOff x="-1838233" y="2669752"/>
            <a:chExt cx="1898226" cy="189822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วงรี 40"/>
            <p:cNvSpPr/>
            <p:nvPr/>
          </p:nvSpPr>
          <p:spPr>
            <a:xfrm>
              <a:off x="-1838233" y="2669752"/>
              <a:ext cx="1898226" cy="1898226"/>
            </a:xfrm>
            <a:prstGeom prst="ellipse">
              <a:avLst/>
            </a:prstGeom>
            <a:solidFill>
              <a:srgbClr val="E06ED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9" name="วงรี 12"/>
            <p:cNvSpPr/>
            <p:nvPr/>
          </p:nvSpPr>
          <p:spPr>
            <a:xfrm>
              <a:off x="-1560244" y="2947741"/>
              <a:ext cx="1342248" cy="13422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3. ธุรกิจ            การบริการ</a:t>
              </a: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20" name="สามเหลี่ยมหน้าจั่ว 22"/>
          <p:cNvSpPr/>
          <p:nvPr/>
        </p:nvSpPr>
        <p:spPr>
          <a:xfrm rot="5400000">
            <a:off x="2281940" y="1977149"/>
            <a:ext cx="663583" cy="367945"/>
          </a:xfrm>
          <a:prstGeom prst="triangle">
            <a:avLst/>
          </a:prstGeom>
          <a:solidFill>
            <a:sysClr val="windowText" lastClr="000000">
              <a:lumMod val="95000"/>
              <a:lumOff val="5000"/>
            </a:sys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21" name="Rounded Rectangle 20"/>
          <p:cNvSpPr/>
          <p:nvPr/>
        </p:nvSpPr>
        <p:spPr>
          <a:xfrm>
            <a:off x="2902344" y="1546630"/>
            <a:ext cx="5414071" cy="1352286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727CA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th-TH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	เป็นธุรกิจที่เกี่ยวกับการบริการในรูปแบบต่าง ๆ เพื่อตอบสนองความต้องการของ</a:t>
            </a:r>
            <a:r>
              <a:rPr kumimoji="0" lang="th-TH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Angsana New"/>
                <a:ea typeface="+mn-ea"/>
                <a:cs typeface="Angsana New"/>
              </a:rPr>
              <a:t>ผู้บริโภค</a:t>
            </a:r>
            <a:endParaRPr kumimoji="0" lang="th-TH" i="0" u="none" strike="noStrike" kern="0" cap="none" spc="0" normalizeH="0" baseline="0" noProof="0" dirty="0">
              <a:ln>
                <a:noFill/>
              </a:ln>
              <a:uLnTx/>
              <a:uFillTx/>
              <a:latin typeface="Angsana New"/>
              <a:ea typeface="+mn-ea"/>
              <a:cs typeface="Angsana New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362658" y="3800055"/>
            <a:ext cx="2722683" cy="2537138"/>
            <a:chOff x="158779" y="3617581"/>
            <a:chExt cx="2722683" cy="2537138"/>
          </a:xfrm>
        </p:grpSpPr>
        <p:pic>
          <p:nvPicPr>
            <p:cNvPr id="1026" name="Picture 2" descr="http://192.168.123.20:9000/rpc/download/image/%E0%B8%81%E0%B8%B2%E0%B8%A3%E0%B8%87%E0%B8%B2%E0%B8%99%20%E0%B8%A1.1%20%E0%B9%80%E0%B8%A5%E0%B9%88%E0%B8%A1%202%20%E0%B8%A0%E0%B8%B2%E0%B8%9E%E0%B8%88%E0%B8%A3%E0%B8%B4%E0%B8%87/dreamstime_xxl_236936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79" y="3617581"/>
              <a:ext cx="2722683" cy="1999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08612" y="5631499"/>
              <a:ext cx="1601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ธุรกิจการบิน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6284316" y="3825463"/>
            <a:ext cx="2772768" cy="2537023"/>
            <a:chOff x="6260416" y="3700072"/>
            <a:chExt cx="2772768" cy="2537023"/>
          </a:xfrm>
        </p:grpSpPr>
        <p:sp>
          <p:nvSpPr>
            <p:cNvPr id="29" name="สี่เหลี่ยมผืนผ้า 28"/>
            <p:cNvSpPr/>
            <p:nvPr/>
          </p:nvSpPr>
          <p:spPr>
            <a:xfrm>
              <a:off x="6465252" y="4460919"/>
              <a:ext cx="20540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เครื่องดื่ม</a:t>
              </a:r>
              <a:r>
                <a:rPr lang="th-TH" sz="3600" b="1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ที่ไม่มี</a:t>
              </a:r>
              <a:endParaRPr lang="th-TH" sz="36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algn="ctr"/>
              <a:r>
                <a:rPr lang="th-TH" sz="3600" b="1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แอลกอฮอล์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416" y="3700072"/>
              <a:ext cx="2772768" cy="1973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6876256" y="5713875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ธุรกิจเสริมสวย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3382282" y="4107030"/>
            <a:ext cx="2538922" cy="2418673"/>
            <a:chOff x="3310790" y="3884249"/>
            <a:chExt cx="2538922" cy="2418673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790" y="3884249"/>
              <a:ext cx="2538922" cy="1884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55534" y="5779702"/>
              <a:ext cx="2196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dirty="0" smtClean="0">
                  <a:latin typeface="Angsana New" pitchFamily="18" charset="-34"/>
                  <a:cs typeface="Angsana New" pitchFamily="18" charset="-34"/>
                </a:rPr>
                <a:t>ธุรกิจการท่องเที่ยว</a:t>
              </a:r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8" name="กลุ่ม 25"/>
          <p:cNvGrpSpPr/>
          <p:nvPr/>
        </p:nvGrpSpPr>
        <p:grpSpPr>
          <a:xfrm rot="20683150">
            <a:off x="4980024" y="2981099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39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0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1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42" name="กลุ่ม 25"/>
          <p:cNvGrpSpPr/>
          <p:nvPr/>
        </p:nvGrpSpPr>
        <p:grpSpPr>
          <a:xfrm rot="18549329">
            <a:off x="6578316" y="2897454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43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4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5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46" name="กลุ่ม 25"/>
          <p:cNvGrpSpPr/>
          <p:nvPr/>
        </p:nvGrpSpPr>
        <p:grpSpPr>
          <a:xfrm rot="2093818">
            <a:off x="3276339" y="2941734"/>
            <a:ext cx="446105" cy="822859"/>
            <a:chOff x="3685604" y="3108738"/>
            <a:chExt cx="446105" cy="822859"/>
          </a:xfrm>
          <a:solidFill>
            <a:srgbClr val="7030A0"/>
          </a:solidFill>
        </p:grpSpPr>
        <p:sp>
          <p:nvSpPr>
            <p:cNvPr id="47" name="Chevron 31"/>
            <p:cNvSpPr/>
            <p:nvPr/>
          </p:nvSpPr>
          <p:spPr>
            <a:xfrm rot="6123699">
              <a:off x="3704624" y="3648529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8" name="Chevron 32"/>
            <p:cNvSpPr/>
            <p:nvPr/>
          </p:nvSpPr>
          <p:spPr>
            <a:xfrm rot="6123699">
              <a:off x="3786174" y="3377750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49" name="Chevron 33"/>
            <p:cNvSpPr/>
            <p:nvPr/>
          </p:nvSpPr>
          <p:spPr>
            <a:xfrm rot="6123699">
              <a:off x="3848641" y="3089718"/>
              <a:ext cx="264048" cy="302088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3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62319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47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8" y="6264093"/>
            <a:ext cx="1212512" cy="7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7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042315" y="3856961"/>
            <a:ext cx="3337596" cy="612068"/>
            <a:chOff x="1042315" y="3856961"/>
            <a:chExt cx="3337596" cy="612068"/>
          </a:xfrm>
        </p:grpSpPr>
        <p:sp>
          <p:nvSpPr>
            <p:cNvPr id="61" name="สี่เหลี่ยมผืนผ้ามุมมน 60"/>
            <p:cNvSpPr/>
            <p:nvPr/>
          </p:nvSpPr>
          <p:spPr>
            <a:xfrm>
              <a:off x="1042315" y="3856961"/>
              <a:ext cx="3337596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70481" y="3945809"/>
              <a:ext cx="2581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คลินิกรักษาโรค</a:t>
              </a:r>
            </a:p>
          </p:txBody>
        </p:sp>
      </p:grpSp>
      <p:sp>
        <p:nvSpPr>
          <p:cNvPr id="63" name="สี่เหลี่ยมผืนผ้ามุมมน 62"/>
          <p:cNvSpPr/>
          <p:nvPr/>
        </p:nvSpPr>
        <p:spPr>
          <a:xfrm>
            <a:off x="439296" y="4189007"/>
            <a:ext cx="65643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071791" y="4863583"/>
            <a:ext cx="3337597" cy="612068"/>
            <a:chOff x="1071791" y="4863583"/>
            <a:chExt cx="3337597" cy="612068"/>
          </a:xfrm>
        </p:grpSpPr>
        <p:sp>
          <p:nvSpPr>
            <p:cNvPr id="64" name="สี่เหลี่ยมผืนผ้ามุมมน 63"/>
            <p:cNvSpPr/>
            <p:nvPr/>
          </p:nvSpPr>
          <p:spPr>
            <a:xfrm>
              <a:off x="1071791" y="4863583"/>
              <a:ext cx="3337597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70950" y="4908007"/>
              <a:ext cx="258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ร้านขายของชำ </a:t>
              </a:r>
            </a:p>
          </p:txBody>
        </p:sp>
      </p:grpSp>
      <p:sp>
        <p:nvSpPr>
          <p:cNvPr id="66" name="สี่เหลี่ยมผืนผ้ามุมมน 65"/>
          <p:cNvSpPr/>
          <p:nvPr/>
        </p:nvSpPr>
        <p:spPr>
          <a:xfrm>
            <a:off x="468771" y="5195629"/>
            <a:ext cx="656431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1075605" y="5846262"/>
            <a:ext cx="3337596" cy="612068"/>
            <a:chOff x="1075605" y="5846262"/>
            <a:chExt cx="3337596" cy="612068"/>
          </a:xfrm>
        </p:grpSpPr>
        <p:sp>
          <p:nvSpPr>
            <p:cNvPr id="67" name="สี่เหลี่ยมผืนผ้ามุมมน 66"/>
            <p:cNvSpPr/>
            <p:nvPr/>
          </p:nvSpPr>
          <p:spPr>
            <a:xfrm>
              <a:off x="1075605" y="5846262"/>
              <a:ext cx="3337596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34536" y="5875700"/>
              <a:ext cx="2921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>
                  <a:solidFill>
                    <a:prstClr val="black"/>
                  </a:solidFill>
                </a:rPr>
                <a:t>ประกอบชิ้นส่วนเฟอร์นิเจอร์ 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9" name="สี่เหลี่ยมผืนผ้ามุมมน 68"/>
          <p:cNvSpPr/>
          <p:nvPr/>
        </p:nvSpPr>
        <p:spPr>
          <a:xfrm>
            <a:off x="472586" y="6178308"/>
            <a:ext cx="65643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5550658" y="3845742"/>
            <a:ext cx="3197806" cy="612068"/>
            <a:chOff x="5550658" y="3845742"/>
            <a:chExt cx="3197806" cy="612068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5550658" y="3845742"/>
              <a:ext cx="3197806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812081" y="3890166"/>
              <a:ext cx="2321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ทำ</a:t>
              </a:r>
              <a:r>
                <a:rPr lang="th-TH" b="1" dirty="0" smtClean="0">
                  <a:solidFill>
                    <a:prstClr val="black"/>
                  </a:solidFill>
                </a:rPr>
                <a:t>เครื่องปั้นดินเผา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83" name="สี่เหลี่ยมผืนผ้ามุมมน 82"/>
          <p:cNvSpPr/>
          <p:nvPr/>
        </p:nvSpPr>
        <p:spPr>
          <a:xfrm>
            <a:off x="5011182" y="4177788"/>
            <a:ext cx="66558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5585780" y="4863583"/>
            <a:ext cx="3162684" cy="612068"/>
            <a:chOff x="5585780" y="4863583"/>
            <a:chExt cx="3162684" cy="612068"/>
          </a:xfrm>
        </p:grpSpPr>
        <p:sp>
          <p:nvSpPr>
            <p:cNvPr id="85" name="สี่เหลี่ยมผืนผ้ามุมมน 84"/>
            <p:cNvSpPr/>
            <p:nvPr/>
          </p:nvSpPr>
          <p:spPr>
            <a:xfrm>
              <a:off x="5585780" y="4863583"/>
              <a:ext cx="3162684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73163" y="4934019"/>
              <a:ext cx="2321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รับ-ส่ง </a:t>
              </a:r>
              <a:r>
                <a:rPr lang="th-TH" b="1" dirty="0" smtClean="0">
                  <a:solidFill>
                    <a:prstClr val="black"/>
                  </a:solidFill>
                </a:rPr>
                <a:t>สินค้า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87" name="สี่เหลี่ยมผืนผ้ามุมมน 86"/>
          <p:cNvSpPr/>
          <p:nvPr/>
        </p:nvSpPr>
        <p:spPr>
          <a:xfrm>
            <a:off x="5046304" y="5195629"/>
            <a:ext cx="66558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5580576" y="5805264"/>
            <a:ext cx="3167888" cy="612068"/>
            <a:chOff x="5580576" y="5805264"/>
            <a:chExt cx="3167888" cy="612068"/>
          </a:xfrm>
        </p:grpSpPr>
        <p:sp>
          <p:nvSpPr>
            <p:cNvPr id="89" name="สี่เหลี่ยมผืนผ้ามุมมน 88"/>
            <p:cNvSpPr/>
            <p:nvPr/>
          </p:nvSpPr>
          <p:spPr>
            <a:xfrm>
              <a:off x="5580576" y="5805264"/>
              <a:ext cx="3167888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773163" y="5875700"/>
              <a:ext cx="28966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ซูเปอร์มาร์เก็ต</a:t>
              </a:r>
            </a:p>
          </p:txBody>
        </p:sp>
      </p:grpSp>
      <p:sp>
        <p:nvSpPr>
          <p:cNvPr id="91" name="สี่เหลี่ยมผืนผ้ามุมมน 90"/>
          <p:cNvSpPr/>
          <p:nvPr/>
        </p:nvSpPr>
        <p:spPr>
          <a:xfrm>
            <a:off x="5046304" y="6137310"/>
            <a:ext cx="66558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 rot="10800000">
            <a:off x="80156" y="1682663"/>
            <a:ext cx="9021256" cy="9011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1" name="ดาว 5 แฉก 20"/>
          <p:cNvSpPr/>
          <p:nvPr/>
        </p:nvSpPr>
        <p:spPr>
          <a:xfrm>
            <a:off x="2910909" y="1776414"/>
            <a:ext cx="720080" cy="648072"/>
          </a:xfrm>
          <a:prstGeom prst="star5">
            <a:avLst>
              <a:gd name="adj" fmla="val 29734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9" name="ดาว 5 แฉก 28"/>
          <p:cNvSpPr/>
          <p:nvPr/>
        </p:nvSpPr>
        <p:spPr>
          <a:xfrm>
            <a:off x="6165834" y="1809205"/>
            <a:ext cx="720080" cy="648072"/>
          </a:xfrm>
          <a:prstGeom prst="star5">
            <a:avLst>
              <a:gd name="adj" fmla="val 29734"/>
              <a:gd name="hf" fmla="val 105146"/>
              <a:gd name="vf" fmla="val 11055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ดาว 5 แฉก 25"/>
          <p:cNvSpPr/>
          <p:nvPr/>
        </p:nvSpPr>
        <p:spPr>
          <a:xfrm>
            <a:off x="172344" y="1782701"/>
            <a:ext cx="720080" cy="648072"/>
          </a:xfrm>
          <a:prstGeom prst="star5">
            <a:avLst>
              <a:gd name="adj" fmla="val 29734"/>
              <a:gd name="hf" fmla="val 105146"/>
              <a:gd name="vf" fmla="val 11055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2585" y="1839711"/>
            <a:ext cx="4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3644" y="184599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49695" y="1887686"/>
            <a:ext cx="35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86039" y="1907553"/>
            <a:ext cx="196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</a:rPr>
              <a:t>ธุรกิจอุตสาหกรรม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717728" y="1951798"/>
            <a:ext cx="244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</a:rPr>
              <a:t>ธุรกิจการพาณิชยกรรม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2522" y="1938330"/>
            <a:ext cx="206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</a:rPr>
              <a:t>ธุรกิจการบริการ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96" name="ชื่อเรื่อง 1"/>
          <p:cNvSpPr txBox="1">
            <a:spLocks/>
          </p:cNvSpPr>
          <p:nvPr/>
        </p:nvSpPr>
        <p:spPr>
          <a:xfrm>
            <a:off x="398711" y="1196752"/>
            <a:ext cx="8153400" cy="50405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400" b="1" i="1" dirty="0" smtClean="0">
                <a:solidFill>
                  <a:srgbClr val="FF0000"/>
                </a:solidFill>
                <a:cs typeface="Angsana New" pitchFamily="18" charset="-34"/>
              </a:rPr>
              <a:t>คำชี้แจง  </a:t>
            </a:r>
            <a:r>
              <a:rPr lang="th-TH" sz="2400" b="1" dirty="0" smtClean="0">
                <a:solidFill>
                  <a:prstClr val="black"/>
                </a:solidFill>
                <a:cs typeface="Angsana New" pitchFamily="18" charset="-34"/>
              </a:rPr>
              <a:t>นักเรียนวิเคราะห์ว่าธุรกิจที่กำหนดให้จัดอยู่ในธุรกิจประเภทใด</a:t>
            </a:r>
            <a:endParaRPr lang="th-TH" sz="2400" dirty="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00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2.1 ประเภทของธุรกิจ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-3051" y="461665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3" name="กลุ่ม 2"/>
          <p:cNvGrpSpPr/>
          <p:nvPr/>
        </p:nvGrpSpPr>
        <p:grpSpPr>
          <a:xfrm>
            <a:off x="988789" y="2805014"/>
            <a:ext cx="3337597" cy="612068"/>
            <a:chOff x="988789" y="2805014"/>
            <a:chExt cx="3337597" cy="612068"/>
          </a:xfrm>
        </p:grpSpPr>
        <p:sp>
          <p:nvSpPr>
            <p:cNvPr id="104" name="สี่เหลี่ยมผืนผ้ามุมมน 60"/>
            <p:cNvSpPr/>
            <p:nvPr/>
          </p:nvSpPr>
          <p:spPr>
            <a:xfrm>
              <a:off x="988789" y="2805014"/>
              <a:ext cx="3337597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73734" y="2861877"/>
              <a:ext cx="313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 smtClean="0">
                  <a:solidFill>
                    <a:prstClr val="black"/>
                  </a:solidFill>
                </a:rPr>
                <a:t>ทำของที่ระลึกจากผ้าพื้นเมือง</a:t>
              </a:r>
              <a:endParaRPr lang="th-TH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6" name="สี่เหลี่ยมผืนผ้ามุมมน 62"/>
          <p:cNvSpPr/>
          <p:nvPr/>
        </p:nvSpPr>
        <p:spPr>
          <a:xfrm>
            <a:off x="472586" y="3137060"/>
            <a:ext cx="65643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5506184" y="2779956"/>
            <a:ext cx="3242280" cy="612068"/>
            <a:chOff x="5506184" y="2779956"/>
            <a:chExt cx="3242280" cy="612068"/>
          </a:xfrm>
        </p:grpSpPr>
        <p:sp>
          <p:nvSpPr>
            <p:cNvPr id="108" name="สี่เหลี่ยมผืนผ้ามุมมน 80"/>
            <p:cNvSpPr/>
            <p:nvPr/>
          </p:nvSpPr>
          <p:spPr>
            <a:xfrm>
              <a:off x="5506184" y="2779956"/>
              <a:ext cx="3242280" cy="6120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767607" y="2824380"/>
              <a:ext cx="2321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prstClr val="black"/>
                  </a:solidFill>
                </a:rPr>
                <a:t>ร้านอินเทอร์เน็ต </a:t>
              </a:r>
            </a:p>
          </p:txBody>
        </p:sp>
      </p:grpSp>
      <p:sp>
        <p:nvSpPr>
          <p:cNvPr id="110" name="สี่เหลี่ยมผืนผ้ามุมมน 82"/>
          <p:cNvSpPr/>
          <p:nvPr/>
        </p:nvSpPr>
        <p:spPr>
          <a:xfrm>
            <a:off x="5011182" y="3112002"/>
            <a:ext cx="665580" cy="560044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4392" y="307252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1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3746" y="411508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5618" y="512170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2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4392" y="610438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1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166694" y="3038081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3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66694" y="4114279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1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91543" y="5113926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3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91543" y="6063389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</a:rPr>
              <a:t>2</a:t>
            </a:r>
            <a:endParaRPr lang="th-TH" sz="4000" b="1" dirty="0">
              <a:solidFill>
                <a:srgbClr val="FF0000"/>
              </a:solidFill>
            </a:endParaRPr>
          </a:p>
        </p:txBody>
      </p:sp>
      <p:sp>
        <p:nvSpPr>
          <p:cNvPr id="7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48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70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9" grpId="0" animBg="1"/>
      <p:bldP spid="83" grpId="0" animBg="1"/>
      <p:bldP spid="87" grpId="0" animBg="1"/>
      <p:bldP spid="91" grpId="0" animBg="1"/>
      <p:bldP spid="12" grpId="0" animBg="1"/>
      <p:bldP spid="21" grpId="0" animBg="1"/>
      <p:bldP spid="29" grpId="0" animBg="1"/>
      <p:bldP spid="26" grpId="0" animBg="1"/>
      <p:bldP spid="27" grpId="0"/>
      <p:bldP spid="22" grpId="0"/>
      <p:bldP spid="30" grpId="0"/>
      <p:bldP spid="93" grpId="0"/>
      <p:bldP spid="94" grpId="0"/>
      <p:bldP spid="95" grpId="0"/>
      <p:bldP spid="96" grpId="0"/>
      <p:bldP spid="106" grpId="0" animBg="1"/>
      <p:bldP spid="110" grpId="0" animBg="1"/>
      <p:bldP spid="70" grpId="0"/>
      <p:bldP spid="71" grpId="0"/>
      <p:bldP spid="75" grpId="0"/>
      <p:bldP spid="76" grpId="0"/>
      <p:bldP spid="77" grpId="0"/>
      <p:bldP spid="78" grpId="0"/>
      <p:bldP spid="79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ular Callout 37"/>
          <p:cNvSpPr/>
          <p:nvPr/>
        </p:nvSpPr>
        <p:spPr>
          <a:xfrm>
            <a:off x="4139953" y="1268760"/>
            <a:ext cx="4392487" cy="1739226"/>
          </a:xfrm>
          <a:prstGeom prst="wedgeRoundRectCallout">
            <a:avLst>
              <a:gd name="adj1" fmla="val -70609"/>
              <a:gd name="adj2" fmla="val 2982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tabLst>
                <a:tab pos="446088" algn="l"/>
              </a:tabLst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นักเรียนคิดว่า การนำสินค้า           จากต่างประเทศเข้ามาขายในประเทศ จัดเป็นธุรกิจประเภทใด เพราะอะไร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1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1196752"/>
            <a:ext cx="410845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3441644" y="3264735"/>
            <a:ext cx="6170915" cy="3240360"/>
            <a:chOff x="3059832" y="3104764"/>
            <a:chExt cx="5861110" cy="3240360"/>
          </a:xfrm>
        </p:grpSpPr>
        <p:pic>
          <p:nvPicPr>
            <p:cNvPr id="2050" name="Picture 2" descr="D:\TEN\New folder\Answ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104764"/>
              <a:ext cx="586111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381118" y="3856123"/>
              <a:ext cx="415469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  แนวคำตอบ</a:t>
              </a:r>
              <a:r>
                <a:rPr lang="en-US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: </a:t>
              </a:r>
              <a:r>
                <a:rPr lang="th-TH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ธุรกิจการพาณิชกรรม เพราะเป็นการดำเนินธุรกิจเกี่ยวกับการตลาดโดยกระจายสินค้าจากแหล่งผลิตไปสู่ผู้บริโภค (ซื้อมาขายไป) </a:t>
              </a:r>
              <a:endPara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0"/>
            <a:ext cx="62093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kern="0" spc="50" dirty="0" smtClean="0">
                <a:ln w="11430"/>
                <a:solidFill>
                  <a:srgbClr val="C00000"/>
                </a:solidFill>
              </a:rPr>
              <a:t>    2. ประเภทและรูปแบบของธุรกิจ</a:t>
            </a:r>
            <a:endParaRPr lang="th-TH" sz="2400" b="1" spc="50" dirty="0">
              <a:ln w="11430"/>
              <a:solidFill>
                <a:srgbClr val="C00000"/>
              </a:solidFill>
            </a:endParaRPr>
          </a:p>
        </p:txBody>
      </p:sp>
      <p:pic>
        <p:nvPicPr>
          <p:cNvPr id="19" name="Picture 3" descr="C:\Program Files\Microsoft Office\MEDIA\OFFICE14\Bullets\BD212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4" y="214164"/>
            <a:ext cx="111857" cy="1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3"/>
          <p:cNvSpPr/>
          <p:nvPr/>
        </p:nvSpPr>
        <p:spPr>
          <a:xfrm>
            <a:off x="-16667" y="461665"/>
            <a:ext cx="9192959" cy="707886"/>
          </a:xfrm>
          <a:prstGeom prst="rect">
            <a:avLst/>
          </a:prstGeom>
          <a:solidFill>
            <a:srgbClr val="C32D2E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893763" algn="l"/>
              </a:tabLst>
              <a:defRPr/>
            </a:pPr>
            <a:r>
              <a:rPr lang="th-TH" sz="4000" b="1" kern="0" dirty="0" smtClean="0">
                <a:ea typeface="Tahoma" pitchFamily="34" charset="0"/>
              </a:rPr>
              <a:t>	2.1 ประเภทของธุรกิจ</a:t>
            </a:r>
            <a:endParaRPr lang="th-TH" sz="4000" b="1" kern="0" dirty="0">
              <a:ea typeface="Tahom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63" y="448877"/>
            <a:ext cx="9165729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741838" y="6514573"/>
            <a:ext cx="370384" cy="343427"/>
          </a:xfrm>
        </p:spPr>
        <p:txBody>
          <a:bodyPr/>
          <a:lstStyle/>
          <a:p>
            <a:pPr algn="ctr"/>
            <a:fld id="{4DB758E8-08D5-4CD9-A1D5-05474A6F9E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/>
              <a:t>49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03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เริ่มต้น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กำหนดเอง 37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39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ชุดรูปแบบของ Office">
  <a:themeElements>
    <a:clrScheme name="เริ่มต้น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กำหนดเอง 37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ตรงกลาง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กำหนดเอง 14">
      <a:majorFont>
        <a:latin typeface="Angsana New"/>
        <a:ea typeface=""/>
        <a:cs typeface="AngsanaUPC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2849</TotalTime>
  <Words>2439</Words>
  <Application>Microsoft Office PowerPoint</Application>
  <PresentationFormat>นำเสนอทางหน้าจอ (4:3)</PresentationFormat>
  <Paragraphs>403</Paragraphs>
  <Slides>23</Slides>
  <Notes>23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5</vt:i4>
      </vt:variant>
      <vt:variant>
        <vt:lpstr>ชื่อเรื่องภาพนิ่ง</vt:lpstr>
      </vt:variant>
      <vt:variant>
        <vt:i4>23</vt:i4>
      </vt:variant>
    </vt:vector>
  </HeadingPairs>
  <TitlesOfParts>
    <vt:vector size="28" baseType="lpstr">
      <vt:lpstr>ชุดรูปแบบของ Office</vt:lpstr>
      <vt:lpstr>1_ชุดรูปแบบของ Office</vt:lpstr>
      <vt:lpstr>Office Theme</vt:lpstr>
      <vt:lpstr>2_ชุดรูปแบบของ Office</vt:lpstr>
      <vt:lpstr>ตรงกลาง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หน่วยการเรียนรู้ที่ 3 ประดิษฐ์ไว้ใช้ประโยชน์</dc:title>
  <dc:creator>Thanamas Rueangtho</dc:creator>
  <cp:lastModifiedBy>Windows User</cp:lastModifiedBy>
  <cp:revision>326</cp:revision>
  <cp:lastPrinted>2015-06-22T03:59:34Z</cp:lastPrinted>
  <dcterms:created xsi:type="dcterms:W3CDTF">2014-06-05T06:41:34Z</dcterms:created>
  <dcterms:modified xsi:type="dcterms:W3CDTF">2015-11-19T14:33:15Z</dcterms:modified>
</cp:coreProperties>
</file>